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handoutMasterIdLst>
    <p:handoutMasterId r:id="rId20"/>
  </p:handoutMasterIdLst>
  <p:sldIdLst>
    <p:sldId id="262" r:id="rId2"/>
    <p:sldId id="350" r:id="rId3"/>
    <p:sldId id="353" r:id="rId4"/>
    <p:sldId id="418" r:id="rId5"/>
    <p:sldId id="407" r:id="rId6"/>
    <p:sldId id="371" r:id="rId7"/>
    <p:sldId id="351" r:id="rId8"/>
    <p:sldId id="421" r:id="rId9"/>
    <p:sldId id="419" r:id="rId10"/>
    <p:sldId id="420" r:id="rId11"/>
    <p:sldId id="417" r:id="rId12"/>
    <p:sldId id="375" r:id="rId13"/>
    <p:sldId id="395" r:id="rId14"/>
    <p:sldId id="348" r:id="rId15"/>
    <p:sldId id="368" r:id="rId16"/>
    <p:sldId id="411" r:id="rId17"/>
    <p:sldId id="410" r:id="rId18"/>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5F4FF"/>
    <a:srgbClr val="A81029"/>
    <a:srgbClr val="9A0E25"/>
    <a:srgbClr val="111111"/>
    <a:srgbClr val="808080"/>
    <a:srgbClr val="58595B"/>
    <a:srgbClr val="E40E0E"/>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5590" autoAdjust="0"/>
    <p:restoredTop sz="91901" autoAdjust="0"/>
  </p:normalViewPr>
  <p:slideViewPr>
    <p:cSldViewPr snapToGrid="0">
      <p:cViewPr varScale="1">
        <p:scale>
          <a:sx n="104" d="100"/>
          <a:sy n="104" d="100"/>
        </p:scale>
        <p:origin x="-2286" y="-90"/>
      </p:cViewPr>
      <p:guideLst>
        <p:guide orient="horz" pos="665"/>
        <p:guide orient="horz" pos="586"/>
        <p:guide pos="56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300"/>
    </p:cViewPr>
  </p:sorterViewPr>
  <p:notesViewPr>
    <p:cSldViewPr snapToGrid="0">
      <p:cViewPr>
        <p:scale>
          <a:sx n="125" d="100"/>
          <a:sy n="125" d="100"/>
        </p:scale>
        <p:origin x="-3012" y="-72"/>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Slide Number Placeholder 4"/>
          <p:cNvSpPr>
            <a:spLocks noGrp="1"/>
          </p:cNvSpPr>
          <p:nvPr>
            <p:ph type="sldNum" sz="quarter" idx="3"/>
          </p:nvPr>
        </p:nvSpPr>
        <p:spPr>
          <a:xfrm>
            <a:off x="3429000" y="8785225"/>
            <a:ext cx="2971800" cy="247650"/>
          </a:xfrm>
          <a:prstGeom prst="rect">
            <a:avLst/>
          </a:prstGeom>
        </p:spPr>
        <p:txBody>
          <a:bodyPr vert="horz" lIns="91440" tIns="45720" rIns="91440" bIns="45720" rtlCol="0" anchor="b"/>
          <a:lstStyle>
            <a:lvl1pPr algn="r" fontAlgn="auto">
              <a:spcBef>
                <a:spcPts val="0"/>
              </a:spcBef>
              <a:spcAft>
                <a:spcPts val="0"/>
              </a:spcAft>
              <a:defRPr sz="900" smtClean="0">
                <a:latin typeface="+mn-lt"/>
              </a:defRPr>
            </a:lvl1pPr>
          </a:lstStyle>
          <a:p>
            <a:pPr>
              <a:defRPr/>
            </a:pPr>
            <a:fld id="{2C577CEF-DC97-4660-AB4D-26E9E85D52BD}" type="slidenum">
              <a:rPr lang="en-US"/>
              <a:pPr>
                <a:defRPr/>
              </a:pPr>
              <a:t>‹#›</a:t>
            </a:fld>
            <a:endParaRPr lang="en-US" dirty="0"/>
          </a:p>
        </p:txBody>
      </p:sp>
      <p:pic>
        <p:nvPicPr>
          <p:cNvPr id="14339" name="Picture 8" descr="wbcsd_buildings_150dpi_rgb.jpg"/>
          <p:cNvPicPr>
            <a:picLocks noChangeAspect="1"/>
          </p:cNvPicPr>
          <p:nvPr/>
        </p:nvPicPr>
        <p:blipFill>
          <a:blip r:embed="rId2" cstate="print"/>
          <a:srcRect/>
          <a:stretch>
            <a:fillRect/>
          </a:stretch>
        </p:blipFill>
        <p:spPr bwMode="auto">
          <a:xfrm>
            <a:off x="107950" y="107950"/>
            <a:ext cx="1450975" cy="36036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3314" name="Picture 7" descr="wbcsd_buildings_150dpi_rgb.jpg"/>
          <p:cNvPicPr>
            <a:picLocks noChangeAspect="1"/>
          </p:cNvPicPr>
          <p:nvPr/>
        </p:nvPicPr>
        <p:blipFill>
          <a:blip r:embed="rId2"/>
          <a:srcRect/>
          <a:stretch>
            <a:fillRect/>
          </a:stretch>
        </p:blipFill>
        <p:spPr bwMode="auto">
          <a:xfrm>
            <a:off x="107950" y="107950"/>
            <a:ext cx="1450975" cy="360363"/>
          </a:xfrm>
          <a:prstGeom prst="rect">
            <a:avLst/>
          </a:prstGeom>
          <a:noFill/>
          <a:ln w="9525">
            <a:noFill/>
            <a:miter lim="800000"/>
            <a:headEnd/>
            <a:tailEnd/>
          </a:ln>
        </p:spPr>
      </p:pic>
      <p:sp>
        <p:nvSpPr>
          <p:cNvPr id="10"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11"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dirty="0" smtClean="0"/>
              <a:t>Click to edit Master text styles</a:t>
            </a:r>
          </a:p>
          <a:p>
            <a:pPr lvl="1"/>
            <a:r>
              <a:rPr lang="en-US" noProof="0" dirty="0" smtClean="0"/>
              <a:t>Second level</a:t>
            </a:r>
          </a:p>
        </p:txBody>
      </p:sp>
      <p:sp>
        <p:nvSpPr>
          <p:cNvPr id="12" name="Slide Number Placeholder 6"/>
          <p:cNvSpPr>
            <a:spLocks noGrp="1"/>
          </p:cNvSpPr>
          <p:nvPr>
            <p:ph type="sldNum" sz="quarter" idx="5"/>
          </p:nvPr>
        </p:nvSpPr>
        <p:spPr>
          <a:xfrm>
            <a:off x="3429000" y="8823325"/>
            <a:ext cx="2971800" cy="238125"/>
          </a:xfrm>
          <a:prstGeom prst="rect">
            <a:avLst/>
          </a:prstGeom>
        </p:spPr>
        <p:txBody>
          <a:bodyPr vert="horz" lIns="91440" tIns="45720" rIns="91440" bIns="45720" rtlCol="0" anchor="b"/>
          <a:lstStyle>
            <a:lvl1pPr marL="0" algn="r" defTabSz="914400" rtl="0" eaLnBrk="1" fontAlgn="auto" latinLnBrk="0" hangingPunct="1">
              <a:spcBef>
                <a:spcPts val="0"/>
              </a:spcBef>
              <a:spcAft>
                <a:spcPts val="0"/>
              </a:spcAft>
              <a:defRPr lang="en-US" sz="900" kern="1200" smtClean="0">
                <a:solidFill>
                  <a:schemeClr val="tx1"/>
                </a:solidFill>
                <a:latin typeface="+mn-lt"/>
                <a:ea typeface="+mn-ea"/>
                <a:cs typeface="+mn-cs"/>
              </a:defRPr>
            </a:lvl1pPr>
          </a:lstStyle>
          <a:p>
            <a:pPr>
              <a:defRPr/>
            </a:pPr>
            <a:fld id="{4DCA6DD5-4838-4FCD-93C0-F148F45C70D0}" type="slidenum">
              <a:rPr/>
              <a:pPr>
                <a:defRPr/>
              </a:pPr>
              <a:t>‹#›</a:t>
            </a:fld>
            <a:endParaRPr dirty="0"/>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indent="257175" algn="l" rtl="0" fontAlgn="base">
      <a:spcBef>
        <a:spcPct val="30000"/>
      </a:spcBef>
      <a:spcAft>
        <a:spcPct val="0"/>
      </a:spcAft>
      <a:buClr>
        <a:srgbClr val="7F7F7F"/>
      </a:buClr>
      <a:buFont typeface="Arial" charset="0"/>
      <a:buChar char="•"/>
      <a:defRPr sz="1200" kern="1200">
        <a:solidFill>
          <a:schemeClr val="tx1"/>
        </a:solidFill>
        <a:latin typeface="+mn-lt"/>
        <a:ea typeface="+mn-ea"/>
        <a:cs typeface="+mn-cs"/>
      </a:defRPr>
    </a:lvl2pPr>
    <a:lvl3pPr marL="1143000" indent="-228600" algn="l" rtl="0" fontAlgn="base">
      <a:spcBef>
        <a:spcPct val="30000"/>
      </a:spcBef>
      <a:spcAft>
        <a:spcPct val="0"/>
      </a:spcAft>
      <a:defRPr sz="1200" kern="1200">
        <a:solidFill>
          <a:schemeClr val="tx1"/>
        </a:solidFill>
        <a:latin typeface="+mn-lt"/>
        <a:ea typeface="+mn-ea"/>
        <a:cs typeface="+mn-cs"/>
      </a:defRPr>
    </a:lvl3pPr>
    <a:lvl4pPr marL="1600200" indent="-228600" algn="l" rtl="0" fontAlgn="base">
      <a:spcBef>
        <a:spcPct val="30000"/>
      </a:spcBef>
      <a:spcAft>
        <a:spcPct val="0"/>
      </a:spcAft>
      <a:defRPr sz="1200" kern="1200">
        <a:solidFill>
          <a:schemeClr val="tx1"/>
        </a:solidFill>
        <a:latin typeface="+mn-lt"/>
        <a:ea typeface="+mn-ea"/>
        <a:cs typeface="+mn-cs"/>
      </a:defRPr>
    </a:lvl4pPr>
    <a:lvl5pPr marL="2057400" indent="-2286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DCA6DD5-4838-4FCD-93C0-F148F45C70D0}" type="slidenum">
              <a:rPr lang="en-US" smtClean="0"/>
              <a:pPr>
                <a:defRPr/>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base" latinLnBrk="0" hangingPunct="1">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a:defRPr/>
            </a:pPr>
            <a:fld id="{4DCA6DD5-4838-4FCD-93C0-F148F45C70D0}" type="slidenum">
              <a:rPr lang="en-US" smtClean="0"/>
              <a:pPr>
                <a:defRPr/>
              </a:pPr>
              <a:t>11</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marL="457200"/>
            <a:endParaRPr lang="en-US" dirty="0"/>
          </a:p>
        </p:txBody>
      </p:sp>
      <p:sp>
        <p:nvSpPr>
          <p:cNvPr id="4" name="Slide Number Placeholder 3"/>
          <p:cNvSpPr>
            <a:spLocks noGrp="1"/>
          </p:cNvSpPr>
          <p:nvPr>
            <p:ph type="sldNum" sz="quarter" idx="10"/>
          </p:nvPr>
        </p:nvSpPr>
        <p:spPr/>
        <p:txBody>
          <a:bodyPr/>
          <a:lstStyle/>
          <a:p>
            <a:pPr>
              <a:defRPr/>
            </a:pPr>
            <a:fld id="{4DCA6DD5-4838-4FCD-93C0-F148F45C70D0}" type="slidenum">
              <a:rPr lang="en-US" smtClean="0"/>
              <a:pPr>
                <a:defRPr/>
              </a:pPr>
              <a:t>12</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marL="457200" indent="-457200">
              <a:spcAft>
                <a:spcPts val="600"/>
              </a:spcAft>
              <a:buFont typeface="Arial" pitchFamily="34" charset="0"/>
              <a:buChar char="•"/>
            </a:pPr>
            <a:r>
              <a:rPr lang="en-US" dirty="0" smtClean="0"/>
              <a:t>A well-managed</a:t>
            </a:r>
            <a:r>
              <a:rPr lang="en-US" baseline="0" dirty="0" smtClean="0"/>
              <a:t> project requires a strong governance structure. The model for EEB 2.0 will follow that established in the earlier stages of the project. A final governance document will be developed that articulates the roles and responsibilities and the decision-making process within the group. It will also clarify and formalize the relationships between the EEB Core group and partner organizations such as ULI, and WGBC. The benefit of working with partner organizations is the ability to leverage skills and to access networks of strategic relevance to EEB.</a:t>
            </a:r>
          </a:p>
          <a:p>
            <a:pPr marL="457200" indent="-457200">
              <a:spcAft>
                <a:spcPts val="600"/>
              </a:spcAft>
              <a:buFont typeface="Arial" pitchFamily="34" charset="0"/>
              <a:buChar char="•"/>
            </a:pPr>
            <a:r>
              <a:rPr lang="en-US" baseline="0" dirty="0" smtClean="0"/>
              <a:t>The EEB 2.0 Core group will be composed of representatives from 10-15 companies with an interest in supporting a project aimed at energy efficiency. The Core Group will be led by two co-chairs from the companies United Technologies Corporation (UTC) and Lafarge. The Assurance Group will provide expert advice and guidance to the Core Group. Support from the CEOs of the Core Group companies will help to direct the project as it develops. </a:t>
            </a:r>
          </a:p>
          <a:p>
            <a:pPr marL="457200" indent="-457200">
              <a:spcAft>
                <a:spcPts val="600"/>
              </a:spcAft>
              <a:buFont typeface="Arial" pitchFamily="34" charset="0"/>
              <a:buChar char="•"/>
            </a:pPr>
            <a:r>
              <a:rPr lang="en-US" dirty="0" smtClean="0"/>
              <a:t>EEB</a:t>
            </a:r>
            <a:r>
              <a:rPr lang="en-US" baseline="0" dirty="0" smtClean="0"/>
              <a:t> 2.0 is financed through a fee-system whereby funds are derived from participating member companies. Under this structure, core-group members pay $36,000 for the year 2013-2014 and the Co-chairs pay twice this sum. In addition to this, member companies contribute in-kind resources, primarily in the form of staff time. </a:t>
            </a:r>
          </a:p>
          <a:p>
            <a:pPr marL="457200" indent="-457200">
              <a:spcAft>
                <a:spcPts val="600"/>
              </a:spcAft>
              <a:buFont typeface="Arial" pitchFamily="34" charset="0"/>
              <a:buChar char="•"/>
            </a:pPr>
            <a:r>
              <a:rPr lang="en-US" baseline="0" dirty="0" smtClean="0"/>
              <a:t>When company experts are engaged, they will be reimbursed pro rata. This fee structure will commence in 2013 and will continue on a year-over-year basis. In planning this finance structure, it was decided that if fewer than 16 members are recruited to the project, the fee will not chance, but fewer engagement processes (i.e. &lt;10) will be undertaken</a:t>
            </a:r>
            <a:endParaRPr lang="en-US" dirty="0" smtClean="0"/>
          </a:p>
          <a:p>
            <a:pPr marL="457200" indent="-457200">
              <a:spcAft>
                <a:spcPts val="600"/>
              </a:spcAft>
              <a:buFont typeface="Arial" pitchFamily="34" charset="0"/>
              <a:buChar char="•"/>
            </a:pPr>
            <a:endParaRPr lang="en-US" dirty="0" smtClean="0"/>
          </a:p>
          <a:p>
            <a:pPr marL="457200"/>
            <a:endParaRPr lang="en-US" dirty="0"/>
          </a:p>
        </p:txBody>
      </p:sp>
      <p:sp>
        <p:nvSpPr>
          <p:cNvPr id="4" name="Slide Number Placeholder 3"/>
          <p:cNvSpPr>
            <a:spLocks noGrp="1"/>
          </p:cNvSpPr>
          <p:nvPr>
            <p:ph type="sldNum" sz="quarter" idx="10"/>
          </p:nvPr>
        </p:nvSpPr>
        <p:spPr/>
        <p:txBody>
          <a:bodyPr/>
          <a:lstStyle/>
          <a:p>
            <a:pPr>
              <a:defRPr/>
            </a:pPr>
            <a:fld id="{4DCA6DD5-4838-4FCD-93C0-F148F45C70D0}" type="slidenum">
              <a:rPr lang="en-US" smtClean="0"/>
              <a:pPr>
                <a:defRPr/>
              </a:pPr>
              <a:t>13</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457200" indent="-457200">
              <a:spcAft>
                <a:spcPts val="600"/>
              </a:spcAft>
              <a:buFont typeface="Arial" pitchFamily="34" charset="0"/>
              <a:buChar char="•"/>
            </a:pPr>
            <a:r>
              <a:rPr lang="en-US" dirty="0" smtClean="0"/>
              <a:t>2013</a:t>
            </a:r>
            <a:r>
              <a:rPr lang="en-US" baseline="0" dirty="0" smtClean="0"/>
              <a:t> will commence with a learning phase, the objective of which will be to fully understand the needs of Decision Makers so that we can plan the subsequent engagements in a more informed way. Elements of this first year will include a thorough literature review as well as an ‘Alpha Phase’ whereby companies contribute internal knowledge and experience to the project. A consultant will be engaged to design a survey that will capture this information. </a:t>
            </a:r>
          </a:p>
          <a:p>
            <a:pPr marL="457200" indent="-457200">
              <a:spcAft>
                <a:spcPts val="600"/>
              </a:spcAft>
              <a:buFont typeface="Arial" pitchFamily="34" charset="0"/>
              <a:buChar char="•"/>
            </a:pPr>
            <a:r>
              <a:rPr lang="en-US" baseline="0" dirty="0" smtClean="0"/>
              <a:t>On the basis of the</a:t>
            </a:r>
            <a:r>
              <a:rPr lang="en-US" dirty="0" smtClean="0"/>
              <a:t> </a:t>
            </a:r>
            <a:r>
              <a:rPr lang="en-US" dirty="0" err="1" smtClean="0"/>
              <a:t>learnings</a:t>
            </a:r>
            <a:r>
              <a:rPr lang="en-US" dirty="0" smtClean="0"/>
              <a:t> derived from these steps</a:t>
            </a:r>
            <a:r>
              <a:rPr lang="en-US" baseline="0" dirty="0" smtClean="0"/>
              <a:t>, the second half of 2013 the project will move towards building the value proposition of EEB 2.0. The first engagement process is scheduled for June 2013 (the ‘Beta engagement’) and will target a public buildings owner. </a:t>
            </a:r>
          </a:p>
          <a:p>
            <a:pPr marL="457200" indent="-457200">
              <a:spcAft>
                <a:spcPts val="600"/>
              </a:spcAft>
              <a:buFont typeface="Arial" pitchFamily="34" charset="0"/>
              <a:buChar char="•"/>
            </a:pPr>
            <a:r>
              <a:rPr lang="en-US" baseline="0" dirty="0" smtClean="0"/>
              <a:t>Following on from this, EEB 2.0 will seek to achieve one DM engagement per quarter. Moving into 2014, EEB 2.0 will focus on project advocacy,</a:t>
            </a:r>
            <a:r>
              <a:rPr lang="en-US" dirty="0" smtClean="0"/>
              <a:t> highlighting and communicating </a:t>
            </a:r>
            <a:r>
              <a:rPr lang="en-US" baseline="0" dirty="0" smtClean="0"/>
              <a:t>its objectives and achievements. The Assurance Group is scheduled to meet once a year, every year, with Senior </a:t>
            </a:r>
            <a:r>
              <a:rPr lang="en-US" dirty="0" smtClean="0"/>
              <a:t>E</a:t>
            </a:r>
            <a:r>
              <a:rPr lang="en-US" baseline="0" dirty="0" smtClean="0"/>
              <a:t>xecutive Review occurring at similar intervals.</a:t>
            </a:r>
            <a:endParaRPr lang="en-US" dirty="0" smtClean="0"/>
          </a:p>
          <a:p>
            <a:pPr marL="457200"/>
            <a:endParaRPr lang="en-US" dirty="0"/>
          </a:p>
        </p:txBody>
      </p:sp>
      <p:sp>
        <p:nvSpPr>
          <p:cNvPr id="4" name="Slide Number Placeholder 3"/>
          <p:cNvSpPr>
            <a:spLocks noGrp="1"/>
          </p:cNvSpPr>
          <p:nvPr>
            <p:ph type="sldNum" sz="quarter" idx="10"/>
          </p:nvPr>
        </p:nvSpPr>
        <p:spPr/>
        <p:txBody>
          <a:bodyPr/>
          <a:lstStyle/>
          <a:p>
            <a:pPr>
              <a:defRPr/>
            </a:pPr>
            <a:fld id="{4DCA6DD5-4838-4FCD-93C0-F148F45C70D0}" type="slidenum">
              <a:rPr lang="en-US" smtClean="0"/>
              <a:pPr>
                <a:defRPr/>
              </a:pPr>
              <a:t>14</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marL="182880" lvl="1" indent="-182880">
              <a:spcBef>
                <a:spcPts val="0"/>
              </a:spcBef>
              <a:buClr>
                <a:srgbClr val="7F7F7F"/>
              </a:buClr>
              <a:buFont typeface="Arial" charset="0"/>
              <a:buNone/>
            </a:pPr>
            <a:endParaRPr lang="en-US" sz="2200" kern="1200" dirty="0" smtClean="0">
              <a:solidFill>
                <a:schemeClr val="tx1"/>
              </a:solidFill>
              <a:latin typeface="+mn-lt"/>
              <a:ea typeface="+mn-ea"/>
              <a:cs typeface="Arial" charset="0"/>
            </a:endParaRPr>
          </a:p>
        </p:txBody>
      </p:sp>
      <p:sp>
        <p:nvSpPr>
          <p:cNvPr id="4" name="Slide Number Placeholder 3"/>
          <p:cNvSpPr>
            <a:spLocks noGrp="1"/>
          </p:cNvSpPr>
          <p:nvPr>
            <p:ph type="sldNum" sz="quarter" idx="10"/>
          </p:nvPr>
        </p:nvSpPr>
        <p:spPr/>
        <p:txBody>
          <a:bodyPr/>
          <a:lstStyle/>
          <a:p>
            <a:pPr>
              <a:defRPr/>
            </a:pPr>
            <a:fld id="{4DCA6DD5-4838-4FCD-93C0-F148F45C70D0}" type="slidenum">
              <a:rPr lang="en-US" smtClean="0"/>
              <a:pPr>
                <a:defRPr/>
              </a:pPr>
              <a:t>16</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82880" indent="-182880">
              <a:spcBef>
                <a:spcPts val="600"/>
              </a:spcBef>
              <a:spcAft>
                <a:spcPts val="600"/>
              </a:spcAft>
              <a:buFont typeface="Arial" pitchFamily="34" charset="0"/>
              <a:buChar char="•"/>
            </a:pPr>
            <a:r>
              <a:rPr lang="en-US" dirty="0" smtClean="0"/>
              <a:t>According to the International Energy Agency, buildings are the largest consumers of energy in the world, representing 38% of all energy use.</a:t>
            </a:r>
          </a:p>
          <a:p>
            <a:pPr marL="182880" indent="-182880">
              <a:spcBef>
                <a:spcPts val="600"/>
              </a:spcBef>
              <a:spcAft>
                <a:spcPts val="600"/>
              </a:spcAft>
              <a:buFont typeface="Arial" pitchFamily="34" charset="0"/>
              <a:buChar char="•"/>
            </a:pPr>
            <a:r>
              <a:rPr lang="en-US" dirty="0" smtClean="0"/>
              <a:t>Energy consumption of buildings is often overlooked, or underestimated because it is more ‘invisible’, when compared to other more obvious energy-intensive sectors, such as transport or industry. </a:t>
            </a:r>
          </a:p>
          <a:p>
            <a:pPr marL="182880" indent="-182880">
              <a:spcBef>
                <a:spcPts val="600"/>
              </a:spcBef>
              <a:spcAft>
                <a:spcPts val="600"/>
              </a:spcAft>
              <a:buFont typeface="Arial" pitchFamily="34" charset="0"/>
              <a:buChar char="•"/>
            </a:pPr>
            <a:r>
              <a:rPr lang="en-US" dirty="0" smtClean="0"/>
              <a:t>Without intervention, this figure is expected to grow, especially in countries where construction activities are booming, such as China and India</a:t>
            </a:r>
          </a:p>
          <a:p>
            <a:pPr marL="182880" indent="-182880">
              <a:spcBef>
                <a:spcPts val="600"/>
              </a:spcBef>
              <a:spcAft>
                <a:spcPts val="600"/>
              </a:spcAft>
              <a:buFont typeface="Arial" pitchFamily="34" charset="0"/>
              <a:buChar char="•"/>
            </a:pPr>
            <a:r>
              <a:rPr lang="en-US" dirty="0" smtClean="0"/>
              <a:t>Many organizations, both public and private, are working on sustainability, and energy management in particular. EEB aims to complement these initiatives by providing a business perspective and developing practical action for property developers, energy providers, and suppliers of products and services to the building industry</a:t>
            </a:r>
          </a:p>
        </p:txBody>
      </p:sp>
      <p:sp>
        <p:nvSpPr>
          <p:cNvPr id="4" name="Slide Number Placeholder 3"/>
          <p:cNvSpPr>
            <a:spLocks noGrp="1"/>
          </p:cNvSpPr>
          <p:nvPr>
            <p:ph type="sldNum" sz="quarter" idx="10"/>
          </p:nvPr>
        </p:nvSpPr>
        <p:spPr/>
        <p:txBody>
          <a:bodyPr/>
          <a:lstStyle/>
          <a:p>
            <a:pPr>
              <a:defRPr/>
            </a:pPr>
            <a:fld id="{4DCA6DD5-4838-4FCD-93C0-F148F45C70D0}" type="slidenum">
              <a:rPr lang="en-US" smtClean="0"/>
              <a:pPr>
                <a:defRPr/>
              </a:pPr>
              <a:t>2</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82880" indent="-182880">
              <a:spcBef>
                <a:spcPts val="600"/>
              </a:spcBef>
              <a:spcAft>
                <a:spcPts val="600"/>
              </a:spcAft>
              <a:buFont typeface="Arial" pitchFamily="34" charset="0"/>
              <a:buChar char="•"/>
            </a:pPr>
            <a:r>
              <a:rPr lang="en-US" dirty="0" smtClean="0"/>
              <a:t>In addition to the obvious environmental benefits for reducing CO2 emissions, the research undertaken prior to the launch of EEB suggests that achieving a 25% improvement in building efficiency would also create a massive expansion of the energy efficiency market, equating to greatly increased investment opportunities , particularly in developing countries. </a:t>
            </a:r>
          </a:p>
          <a:p>
            <a:pPr marL="182880" indent="-182880">
              <a:spcBef>
                <a:spcPts val="600"/>
              </a:spcBef>
              <a:spcAft>
                <a:spcPts val="600"/>
              </a:spcAft>
              <a:buFont typeface="Arial" pitchFamily="34" charset="0"/>
              <a:buChar char="•"/>
            </a:pPr>
            <a:r>
              <a:rPr lang="en-US" dirty="0" smtClean="0"/>
              <a:t>There is an increasing demand for energy efficient solutions for the transport, industrial and construction sectors. Those who are first to devise attractive business propositions will be most likely to gain the advantage . </a:t>
            </a:r>
          </a:p>
          <a:p>
            <a:pPr marL="182880" indent="-182880">
              <a:spcBef>
                <a:spcPts val="600"/>
              </a:spcBef>
            </a:pPr>
            <a:endParaRPr lang="en-US" dirty="0"/>
          </a:p>
        </p:txBody>
      </p:sp>
      <p:sp>
        <p:nvSpPr>
          <p:cNvPr id="4" name="Slide Number Placeholder 3"/>
          <p:cNvSpPr>
            <a:spLocks noGrp="1"/>
          </p:cNvSpPr>
          <p:nvPr>
            <p:ph type="sldNum" sz="quarter" idx="10"/>
          </p:nvPr>
        </p:nvSpPr>
        <p:spPr/>
        <p:txBody>
          <a:bodyPr/>
          <a:lstStyle/>
          <a:p>
            <a:pPr>
              <a:defRPr/>
            </a:pPr>
            <a:fld id="{4DCA6DD5-4838-4FCD-93C0-F148F45C70D0}" type="slidenum">
              <a:rPr lang="en-US" smtClean="0"/>
              <a:pPr>
                <a:defRPr/>
              </a:pPr>
              <a:t>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10000"/>
          </a:bodyPr>
          <a:lstStyle/>
          <a:p>
            <a:pPr marL="182880" indent="-182880">
              <a:lnSpc>
                <a:spcPct val="120000"/>
              </a:lnSpc>
              <a:spcBef>
                <a:spcPts val="600"/>
              </a:spcBef>
              <a:spcAft>
                <a:spcPts val="600"/>
              </a:spcAft>
              <a:buFont typeface="Arial" pitchFamily="34" charset="0"/>
              <a:buChar char="•"/>
            </a:pPr>
            <a:r>
              <a:rPr lang="en-US" dirty="0" smtClean="0"/>
              <a:t>The project’s first achievement was the publication of the Facts &amp; Trends summary report, which combines the findings from existing research and stakeholder dialogues during hearings, workshops, and forums with a breakthrough market research study that measures the stakeholder perceptions of sustainable buildings around the world. The report establishes a baseline of current facts and trends. These have underpinned the scenario planning and modeling approaches used to assess the necessary actions to tackle energy consumption of buildings.</a:t>
            </a:r>
          </a:p>
          <a:p>
            <a:pPr marL="182880" indent="-182880">
              <a:lnSpc>
                <a:spcPct val="120000"/>
              </a:lnSpc>
              <a:spcBef>
                <a:spcPts val="600"/>
              </a:spcBef>
              <a:spcAft>
                <a:spcPts val="600"/>
              </a:spcAft>
              <a:buFont typeface="Arial" pitchFamily="34" charset="0"/>
              <a:buChar char="•"/>
            </a:pPr>
            <a:r>
              <a:rPr lang="en-US" dirty="0" smtClean="0"/>
              <a:t>The project’s second milestone was the publication of its second report, Energy Efficiency in Buildings: Transforming the Market, launched in 2009. The report is based on a unique simulation model that analyzes the energy use of thousands of building types and millions of existing and new buildings, both commercial and residential. This model shows how energy use in buildings can be cut by 60% by 2050, which is essential to meeting global climate change targets. </a:t>
            </a:r>
          </a:p>
          <a:p>
            <a:pPr marL="182880" indent="-182880">
              <a:lnSpc>
                <a:spcPct val="120000"/>
              </a:lnSpc>
              <a:spcBef>
                <a:spcPts val="600"/>
              </a:spcBef>
              <a:spcAft>
                <a:spcPts val="600"/>
              </a:spcAft>
              <a:buFont typeface="Arial" pitchFamily="34" charset="0"/>
              <a:buChar char="•"/>
            </a:pPr>
            <a:r>
              <a:rPr lang="en-US" dirty="0" smtClean="0"/>
              <a:t> The WBCSD then decided to bring a Manifesto for Energy Efficiency in Buildings to all members, calling on them to take voluntary action. By signing the Manifesto, companies “walk the talk” and send a strong message to the market, stakeholders &amp; employees. To date the Manifesto has attracted 118 signatures and a growing number of case studies that demonstrate how companies are implementing the Manifesto</a:t>
            </a:r>
          </a:p>
          <a:p>
            <a:pPr marL="182880" indent="-182880">
              <a:lnSpc>
                <a:spcPct val="120000"/>
              </a:lnSpc>
              <a:spcBef>
                <a:spcPts val="600"/>
              </a:spcBef>
              <a:spcAft>
                <a:spcPts val="600"/>
              </a:spcAft>
              <a:buFont typeface="Arial" pitchFamily="34" charset="0"/>
              <a:buChar char="•"/>
            </a:pPr>
            <a:r>
              <a:rPr lang="en-US" dirty="0" smtClean="0"/>
              <a:t> These key steps provided a basis for EEB 2.0, which is a more action-orientated phase started in January 2013</a:t>
            </a:r>
          </a:p>
          <a:p>
            <a:endParaRPr lang="en-US" dirty="0"/>
          </a:p>
        </p:txBody>
      </p:sp>
      <p:sp>
        <p:nvSpPr>
          <p:cNvPr id="4" name="Slide Number Placeholder 3"/>
          <p:cNvSpPr>
            <a:spLocks noGrp="1"/>
          </p:cNvSpPr>
          <p:nvPr>
            <p:ph type="sldNum" sz="quarter" idx="10"/>
          </p:nvPr>
        </p:nvSpPr>
        <p:spPr/>
        <p:txBody>
          <a:bodyPr/>
          <a:lstStyle/>
          <a:p>
            <a:pPr>
              <a:defRPr/>
            </a:pPr>
            <a:fld id="{4DCA6DD5-4838-4FCD-93C0-F148F45C70D0}" type="slidenum">
              <a:rPr lang="en-US" smtClean="0"/>
              <a:pPr>
                <a:defRPr/>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kern="1200" dirty="0" smtClean="0">
                <a:solidFill>
                  <a:schemeClr val="tx1"/>
                </a:solidFill>
                <a:latin typeface="+mn-lt"/>
                <a:ea typeface="+mn-ea"/>
                <a:cs typeface="+mn-cs"/>
              </a:rPr>
              <a:t>The Transforming the Market report stated that,</a:t>
            </a:r>
            <a:r>
              <a:rPr lang="en-US" sz="1200" kern="1200" baseline="0" dirty="0" smtClean="0">
                <a:solidFill>
                  <a:schemeClr val="tx1"/>
                </a:solidFill>
                <a:latin typeface="+mn-lt"/>
                <a:ea typeface="+mn-ea"/>
                <a:cs typeface="+mn-cs"/>
              </a:rPr>
              <a:t> globally, </a:t>
            </a:r>
            <a:endParaRPr lang="en-US" dirty="0"/>
          </a:p>
        </p:txBody>
      </p:sp>
      <p:sp>
        <p:nvSpPr>
          <p:cNvPr id="4" name="Slide Number Placeholder 3"/>
          <p:cNvSpPr>
            <a:spLocks noGrp="1"/>
          </p:cNvSpPr>
          <p:nvPr>
            <p:ph type="sldNum" sz="quarter" idx="10"/>
          </p:nvPr>
        </p:nvSpPr>
        <p:spPr/>
        <p:txBody>
          <a:bodyPr/>
          <a:lstStyle/>
          <a:p>
            <a:pPr>
              <a:defRPr/>
            </a:pPr>
            <a:fld id="{4DCA6DD5-4838-4FCD-93C0-F148F45C70D0}" type="slidenum">
              <a:rPr lang="en-US" smtClean="0"/>
              <a:pPr>
                <a:defRPr/>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base" latinLnBrk="0" hangingPunct="1">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a:defRPr/>
            </a:pPr>
            <a:fld id="{4DCA6DD5-4838-4FCD-93C0-F148F45C70D0}" type="slidenum">
              <a:rPr lang="en-US" smtClean="0"/>
              <a:pPr>
                <a:defRPr/>
              </a:pPr>
              <a:t>7</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base" latinLnBrk="0" hangingPunct="1">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a:defRPr/>
            </a:pPr>
            <a:fld id="{4DCA6DD5-4838-4FCD-93C0-F148F45C70D0}" type="slidenum">
              <a:rPr lang="en-US" smtClean="0"/>
              <a:pPr>
                <a:defRPr/>
              </a:pPr>
              <a:t>8</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457200" indent="-457200">
              <a:spcAft>
                <a:spcPts val="600"/>
              </a:spcAft>
              <a:buFont typeface="Arial" pitchFamily="34" charset="0"/>
              <a:buChar char="•"/>
            </a:pPr>
            <a:r>
              <a:rPr lang="en-US" dirty="0" smtClean="0"/>
              <a:t>The EEB</a:t>
            </a:r>
            <a:r>
              <a:rPr lang="en-US" baseline="0" dirty="0" smtClean="0"/>
              <a:t> 2.0 project, under the flagship of the WBCSD, will bring together the DMs, along with members of their network, which may include stakeholders from the policy or finance  or </a:t>
            </a:r>
            <a:r>
              <a:rPr lang="en-US" dirty="0" smtClean="0"/>
              <a:t>technology or design </a:t>
            </a:r>
            <a:r>
              <a:rPr lang="en-US" baseline="0" dirty="0" smtClean="0"/>
              <a:t>arenas.</a:t>
            </a:r>
            <a:r>
              <a:rPr lang="en-US" dirty="0" smtClean="0"/>
              <a:t> </a:t>
            </a:r>
            <a:r>
              <a:rPr lang="en-US" baseline="0" dirty="0" smtClean="0"/>
              <a:t>Within these networks, identifying the value metrics for each player is essential to ensuring successful engagement. </a:t>
            </a:r>
          </a:p>
          <a:p>
            <a:pPr marL="457200" indent="-457200">
              <a:spcAft>
                <a:spcPts val="600"/>
              </a:spcAft>
              <a:buFont typeface="Arial" pitchFamily="34" charset="0"/>
              <a:buChar char="•"/>
            </a:pPr>
            <a:r>
              <a:rPr lang="en-US" baseline="0" dirty="0" smtClean="0"/>
              <a:t>The foundational work undertaken earlier</a:t>
            </a:r>
            <a:r>
              <a:rPr lang="en-US" dirty="0" smtClean="0"/>
              <a:t> on in the life of</a:t>
            </a:r>
            <a:r>
              <a:rPr lang="en-US" baseline="0" dirty="0" smtClean="0"/>
              <a:t> EEB identified that the collateral benefits that arise from these engagements are one of the unique selling points of this project e.g. the </a:t>
            </a:r>
            <a:r>
              <a:rPr lang="en-US" dirty="0" smtClean="0"/>
              <a:t>social, health, strategic and business </a:t>
            </a:r>
            <a:r>
              <a:rPr lang="en-US" baseline="0" dirty="0" smtClean="0"/>
              <a:t>benefits that ‘spin-off’  from the engagements. </a:t>
            </a:r>
          </a:p>
        </p:txBody>
      </p:sp>
      <p:sp>
        <p:nvSpPr>
          <p:cNvPr id="4" name="Slide Number Placeholder 3"/>
          <p:cNvSpPr>
            <a:spLocks noGrp="1"/>
          </p:cNvSpPr>
          <p:nvPr>
            <p:ph type="sldNum" sz="quarter" idx="10"/>
          </p:nvPr>
        </p:nvSpPr>
        <p:spPr/>
        <p:txBody>
          <a:bodyPr/>
          <a:lstStyle/>
          <a:p>
            <a:pPr>
              <a:defRPr/>
            </a:pPr>
            <a:fld id="{4DCA6DD5-4838-4FCD-93C0-F148F45C70D0}" type="slidenum">
              <a:rPr lang="en-US" smtClean="0"/>
              <a:pPr>
                <a:defRPr/>
              </a:pPr>
              <a:t>9</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is probably the most time consuming and structurally difficult aspect of the process.   Here, all efforts come together and experts will be required to legitimize the series of technical and non-technical recommendations for expected implementation.   The analysis may need to be supported by analytical (</a:t>
            </a:r>
            <a:r>
              <a:rPr lang="en-US" dirty="0" err="1" smtClean="0"/>
              <a:t>modelled</a:t>
            </a:r>
            <a:r>
              <a:rPr lang="en-US" dirty="0" smtClean="0"/>
              <a:t>) analysis, expert testimony, business affirmation, and governmental commitments in order to affirm or validate the expected value metrics against each participant in the DM and IN.</a:t>
            </a:r>
          </a:p>
          <a:p>
            <a:r>
              <a:rPr lang="en-US" dirty="0" smtClean="0"/>
              <a:t>As mentioned prior, EEB2.0 will need to create an Experts Network that can be used to develop, support, and ultimately commit to the approaches put forward in the Implementation Plan.  These resources will be supported by Core Group company experts and resources that assist and qualify business legitimacy.  Finally, when necessary, governmental commitments will need to be secured in order to support the implementation programs targeted that may require policy adjustments or approaches that support the plans application; and, ultimately a commitment to act by the DM.</a:t>
            </a:r>
          </a:p>
          <a:p>
            <a:r>
              <a:rPr lang="en-US" dirty="0" smtClean="0"/>
              <a:t>The objective is to convince the DM and the relevant part of the IN to commit to launch an EE project with an ambition of EEB2 level that will achieve the desired value metrics identified in the “system” of stakeholders</a:t>
            </a:r>
          </a:p>
          <a:p>
            <a:endParaRPr lang="en-US" dirty="0"/>
          </a:p>
        </p:txBody>
      </p:sp>
      <p:sp>
        <p:nvSpPr>
          <p:cNvPr id="4" name="Slide Number Placeholder 3"/>
          <p:cNvSpPr>
            <a:spLocks noGrp="1"/>
          </p:cNvSpPr>
          <p:nvPr>
            <p:ph type="sldNum" sz="quarter" idx="10"/>
          </p:nvPr>
        </p:nvSpPr>
        <p:spPr/>
        <p:txBody>
          <a:bodyPr/>
          <a:lstStyle/>
          <a:p>
            <a:pPr>
              <a:defRPr/>
            </a:pPr>
            <a:fld id="{4DCA6DD5-4838-4FCD-93C0-F148F45C70D0}" type="slidenum">
              <a:rPr lang="en-US" smtClean="0"/>
              <a:pPr>
                <a:defRPr/>
              </a:pPr>
              <a:t>10</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Title 1"/>
          <p:cNvSpPr>
            <a:spLocks noGrp="1"/>
          </p:cNvSpPr>
          <p:nvPr>
            <p:ph type="title"/>
          </p:nvPr>
        </p:nvSpPr>
        <p:spPr>
          <a:xfrm>
            <a:off x="889000" y="296193"/>
            <a:ext cx="7306730" cy="634082"/>
          </a:xfrm>
          <a:prstGeom prst="rect">
            <a:avLst/>
          </a:prstGeom>
        </p:spPr>
        <p:txBody>
          <a:bodyPr/>
          <a:lstStyle>
            <a:lvl1pPr algn="l">
              <a:defRPr sz="3200">
                <a:solidFill>
                  <a:schemeClr val="tx1">
                    <a:lumMod val="65000"/>
                    <a:lumOff val="35000"/>
                  </a:schemeClr>
                </a:solidFill>
                <a:latin typeface="Arial" pitchFamily="34" charset="0"/>
                <a:cs typeface="Arial" pitchFamily="34" charset="0"/>
              </a:defRPr>
            </a:lvl1pPr>
          </a:lstStyle>
          <a:p>
            <a:r>
              <a:rPr lang="en-US" dirty="0" smtClean="0"/>
              <a:t>Click to edit Master title style</a:t>
            </a:r>
            <a:endParaRPr lang="en-US" dirty="0"/>
          </a:p>
        </p:txBody>
      </p:sp>
      <p:sp>
        <p:nvSpPr>
          <p:cNvPr id="6" name="Text Placeholder 4"/>
          <p:cNvSpPr>
            <a:spLocks noGrp="1"/>
          </p:cNvSpPr>
          <p:nvPr>
            <p:ph type="body" sz="quarter" idx="10"/>
          </p:nvPr>
        </p:nvSpPr>
        <p:spPr>
          <a:xfrm>
            <a:off x="889000" y="1055688"/>
            <a:ext cx="7306729" cy="4987155"/>
          </a:xfrm>
          <a:prstGeom prst="rect">
            <a:avLst/>
          </a:prstGeom>
        </p:spPr>
        <p:txBody>
          <a:bodyPr/>
          <a:lstStyle>
            <a:lvl1pPr>
              <a:buClr>
                <a:schemeClr val="bg1">
                  <a:lumMod val="50000"/>
                </a:schemeClr>
              </a:buClr>
              <a:buNone/>
              <a:defRPr sz="2600">
                <a:solidFill>
                  <a:schemeClr val="tx1">
                    <a:lumMod val="65000"/>
                    <a:lumOff val="35000"/>
                  </a:schemeClr>
                </a:solidFill>
                <a:latin typeface="Arial" pitchFamily="34" charset="0"/>
                <a:cs typeface="Arial" pitchFamily="34" charset="0"/>
              </a:defRPr>
            </a:lvl1pPr>
            <a:lvl2pPr>
              <a:buClr>
                <a:schemeClr val="bg1">
                  <a:lumMod val="50000"/>
                </a:schemeClr>
              </a:buClr>
              <a:buFont typeface="Arial" pitchFamily="34" charset="0"/>
              <a:buChar char="•"/>
              <a:defRPr sz="2400">
                <a:solidFill>
                  <a:schemeClr val="tx1">
                    <a:lumMod val="65000"/>
                    <a:lumOff val="35000"/>
                  </a:schemeClr>
                </a:solidFill>
                <a:latin typeface="Arial" pitchFamily="34" charset="0"/>
                <a:cs typeface="Arial" pitchFamily="34" charset="0"/>
              </a:defRPr>
            </a:lvl2pPr>
            <a:lvl3pPr>
              <a:buClr>
                <a:schemeClr val="bg1">
                  <a:lumMod val="50000"/>
                </a:schemeClr>
              </a:buClr>
              <a:buSzPct val="100000"/>
              <a:buFont typeface="Arial" pitchFamily="34" charset="0"/>
              <a:buChar char="-"/>
              <a:defRPr sz="2000">
                <a:solidFill>
                  <a:schemeClr val="tx1">
                    <a:lumMod val="65000"/>
                    <a:lumOff val="35000"/>
                  </a:schemeClr>
                </a:solidFill>
                <a:latin typeface="Arial" pitchFamily="34" charset="0"/>
                <a:cs typeface="Arial" pitchFamily="34" charset="0"/>
              </a:defRPr>
            </a:lvl3pPr>
            <a:lvl4pPr>
              <a:buClr>
                <a:schemeClr val="bg1">
                  <a:lumMod val="50000"/>
                </a:schemeClr>
              </a:buClr>
              <a:defRPr sz="2800">
                <a:solidFill>
                  <a:srgbClr val="020202"/>
                </a:solidFill>
              </a:defRPr>
            </a:lvl4pPr>
            <a:lvl5pPr>
              <a:buClr>
                <a:schemeClr val="bg1">
                  <a:lumMod val="50000"/>
                </a:schemeClr>
              </a:buClr>
              <a:defRPr sz="2800">
                <a:solidFill>
                  <a:srgbClr val="020202"/>
                </a:solidFill>
              </a:defRPr>
            </a:lvl5pPr>
          </a:lstStyle>
          <a:p>
            <a:pPr lvl="0"/>
            <a:r>
              <a:rPr lang="en-US" dirty="0" smtClean="0"/>
              <a:t>Click to edit Master text styles</a:t>
            </a:r>
          </a:p>
          <a:p>
            <a:pPr lvl="1"/>
            <a:r>
              <a:rPr lang="en-US" dirty="0" smtClean="0"/>
              <a:t>Second level</a:t>
            </a:r>
          </a:p>
          <a:p>
            <a:pPr lvl="2"/>
            <a:r>
              <a:rPr lang="en-US" dirty="0" smtClean="0"/>
              <a:t>Third level</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9_Blank">
    <p:spTree>
      <p:nvGrpSpPr>
        <p:cNvPr id="1" name=""/>
        <p:cNvGrpSpPr/>
        <p:nvPr/>
      </p:nvGrpSpPr>
      <p:grpSpPr>
        <a:xfrm>
          <a:off x="0" y="0"/>
          <a:ext cx="0" cy="0"/>
          <a:chOff x="0" y="0"/>
          <a:chExt cx="0" cy="0"/>
        </a:xfrm>
      </p:grpSpPr>
      <p:sp>
        <p:nvSpPr>
          <p:cNvPr id="5" name="Title 1"/>
          <p:cNvSpPr>
            <a:spLocks noGrp="1"/>
          </p:cNvSpPr>
          <p:nvPr>
            <p:ph type="title"/>
          </p:nvPr>
        </p:nvSpPr>
        <p:spPr>
          <a:xfrm>
            <a:off x="889000" y="296193"/>
            <a:ext cx="7306730" cy="634082"/>
          </a:xfrm>
          <a:prstGeom prst="rect">
            <a:avLst/>
          </a:prstGeom>
        </p:spPr>
        <p:txBody>
          <a:bodyPr/>
          <a:lstStyle>
            <a:lvl1pPr algn="l">
              <a:defRPr sz="3200">
                <a:solidFill>
                  <a:schemeClr val="tx1">
                    <a:lumMod val="65000"/>
                    <a:lumOff val="35000"/>
                  </a:schemeClr>
                </a:solidFill>
                <a:latin typeface="Arial" pitchFamily="34" charset="0"/>
                <a:cs typeface="Arial" pitchFamily="34" charset="0"/>
              </a:defRPr>
            </a:lvl1pPr>
          </a:lstStyle>
          <a:p>
            <a:r>
              <a:rPr lang="en-US" dirty="0" smtClean="0"/>
              <a:t>Click to edit Master title style</a:t>
            </a:r>
            <a:endParaRPr lang="en-US" dirty="0"/>
          </a:p>
        </p:txBody>
      </p:sp>
      <p:sp>
        <p:nvSpPr>
          <p:cNvPr id="6" name="Text Placeholder 4"/>
          <p:cNvSpPr>
            <a:spLocks noGrp="1"/>
          </p:cNvSpPr>
          <p:nvPr>
            <p:ph type="body" sz="quarter" idx="10"/>
          </p:nvPr>
        </p:nvSpPr>
        <p:spPr>
          <a:xfrm>
            <a:off x="889000" y="1055688"/>
            <a:ext cx="7306729" cy="4987155"/>
          </a:xfrm>
          <a:prstGeom prst="rect">
            <a:avLst/>
          </a:prstGeom>
        </p:spPr>
        <p:txBody>
          <a:bodyPr/>
          <a:lstStyle>
            <a:lvl1pPr>
              <a:buClr>
                <a:schemeClr val="bg1">
                  <a:lumMod val="50000"/>
                </a:schemeClr>
              </a:buClr>
              <a:buNone/>
              <a:defRPr sz="2600">
                <a:solidFill>
                  <a:schemeClr val="tx1">
                    <a:lumMod val="65000"/>
                    <a:lumOff val="35000"/>
                  </a:schemeClr>
                </a:solidFill>
                <a:latin typeface="Arial" pitchFamily="34" charset="0"/>
                <a:cs typeface="Arial" pitchFamily="34" charset="0"/>
              </a:defRPr>
            </a:lvl1pPr>
            <a:lvl2pPr>
              <a:buClr>
                <a:schemeClr val="bg1">
                  <a:lumMod val="50000"/>
                </a:schemeClr>
              </a:buClr>
              <a:buFont typeface="Arial" pitchFamily="34" charset="0"/>
              <a:buChar char="•"/>
              <a:defRPr sz="2400">
                <a:solidFill>
                  <a:schemeClr val="tx1">
                    <a:lumMod val="65000"/>
                    <a:lumOff val="35000"/>
                  </a:schemeClr>
                </a:solidFill>
                <a:latin typeface="Arial" pitchFamily="34" charset="0"/>
                <a:cs typeface="Arial" pitchFamily="34" charset="0"/>
              </a:defRPr>
            </a:lvl2pPr>
            <a:lvl3pPr>
              <a:buClr>
                <a:schemeClr val="bg1">
                  <a:lumMod val="50000"/>
                </a:schemeClr>
              </a:buClr>
              <a:buSzPct val="100000"/>
              <a:buFont typeface="Arial" pitchFamily="34" charset="0"/>
              <a:buChar char="-"/>
              <a:defRPr sz="2000">
                <a:solidFill>
                  <a:schemeClr val="tx1">
                    <a:lumMod val="65000"/>
                    <a:lumOff val="35000"/>
                  </a:schemeClr>
                </a:solidFill>
                <a:latin typeface="Arial" pitchFamily="34" charset="0"/>
                <a:cs typeface="Arial" pitchFamily="34" charset="0"/>
              </a:defRPr>
            </a:lvl3pPr>
            <a:lvl4pPr>
              <a:buClr>
                <a:schemeClr val="bg1">
                  <a:lumMod val="50000"/>
                </a:schemeClr>
              </a:buClr>
              <a:defRPr sz="2800">
                <a:solidFill>
                  <a:srgbClr val="020202"/>
                </a:solidFill>
              </a:defRPr>
            </a:lvl4pPr>
            <a:lvl5pPr>
              <a:buClr>
                <a:schemeClr val="bg1">
                  <a:lumMod val="50000"/>
                </a:schemeClr>
              </a:buClr>
              <a:defRPr sz="2800">
                <a:solidFill>
                  <a:srgbClr val="020202"/>
                </a:solidFill>
              </a:defRPr>
            </a:lvl5pPr>
          </a:lstStyle>
          <a:p>
            <a:pPr lvl="0"/>
            <a:r>
              <a:rPr lang="en-US" dirty="0" smtClean="0"/>
              <a:t>Click to edit Master text styles</a:t>
            </a:r>
          </a:p>
          <a:p>
            <a:pPr lvl="1"/>
            <a:r>
              <a:rPr lang="en-US" dirty="0" smtClean="0"/>
              <a:t>Second level</a:t>
            </a:r>
          </a:p>
          <a:p>
            <a:pPr lvl="2"/>
            <a:r>
              <a:rPr lang="en-US" dirty="0" smtClean="0"/>
              <a:t>Third level</a:t>
            </a:r>
          </a:p>
        </p:txBody>
      </p:sp>
      <p:sp>
        <p:nvSpPr>
          <p:cNvPr id="7" name="Text Placeholder 5"/>
          <p:cNvSpPr>
            <a:spLocks noGrp="1"/>
          </p:cNvSpPr>
          <p:nvPr>
            <p:ph type="body" sz="quarter" idx="11" hasCustomPrompt="1"/>
          </p:nvPr>
        </p:nvSpPr>
        <p:spPr>
          <a:xfrm>
            <a:off x="5285873" y="6312735"/>
            <a:ext cx="3713747" cy="215900"/>
          </a:xfrm>
          <a:prstGeom prst="rect">
            <a:avLst/>
          </a:prstGeom>
        </p:spPr>
        <p:txBody>
          <a:bodyPr/>
          <a:lstStyle>
            <a:lvl1pPr algn="r">
              <a:buNone/>
              <a:defRPr sz="1100" baseline="0"/>
            </a:lvl1pPr>
          </a:lstStyle>
          <a:p>
            <a:pPr lvl="0"/>
            <a:r>
              <a:rPr lang="fr-CH" dirty="0" smtClean="0"/>
              <a:t>EEB 2.0 Co-chairs kick-off meeting, 14.01.13 – </a:t>
            </a:r>
            <a:r>
              <a:rPr lang="fr-CH" dirty="0" err="1" smtClean="0"/>
              <a:t>Slide</a:t>
            </a:r>
            <a:r>
              <a:rPr lang="fr-CH" dirty="0" smtClean="0"/>
              <a:t> </a:t>
            </a:r>
            <a:fld id="{491F6B4D-4377-4A6C-B33B-BA4DA281FF22}" type="slidenum">
              <a:rPr lang="fr-CH" smtClean="0"/>
              <a:pPr lvl="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Tree>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5" name="Title 1"/>
          <p:cNvSpPr>
            <a:spLocks noGrp="1"/>
          </p:cNvSpPr>
          <p:nvPr>
            <p:ph type="title"/>
          </p:nvPr>
        </p:nvSpPr>
        <p:spPr>
          <a:xfrm>
            <a:off x="889000" y="296193"/>
            <a:ext cx="7306730" cy="634082"/>
          </a:xfrm>
          <a:prstGeom prst="rect">
            <a:avLst/>
          </a:prstGeom>
        </p:spPr>
        <p:txBody>
          <a:bodyPr/>
          <a:lstStyle>
            <a:lvl1pPr algn="l">
              <a:defRPr sz="3200">
                <a:solidFill>
                  <a:schemeClr val="tx1">
                    <a:lumMod val="65000"/>
                    <a:lumOff val="35000"/>
                  </a:schemeClr>
                </a:solidFill>
                <a:latin typeface="Arial" pitchFamily="34" charset="0"/>
                <a:cs typeface="Arial" pitchFamily="34" charset="0"/>
              </a:defRPr>
            </a:lvl1pPr>
          </a:lstStyle>
          <a:p>
            <a:r>
              <a:rPr lang="en-US" dirty="0" smtClean="0"/>
              <a:t>Click to edit Master title style</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p:cNvSpPr>
            <a:spLocks noGrp="1"/>
          </p:cNvSpPr>
          <p:nvPr>
            <p:ph type="title"/>
          </p:nvPr>
        </p:nvSpPr>
        <p:spPr>
          <a:xfrm>
            <a:off x="292607" y="350838"/>
            <a:ext cx="8558784" cy="563562"/>
          </a:xfrm>
          <a:prstGeom prst="rect">
            <a:avLst/>
          </a:prstGeom>
        </p:spPr>
        <p:txBody>
          <a:bodyPr/>
          <a:lstStyle>
            <a:lvl1pPr>
              <a:defRPr/>
            </a:lvl1pPr>
          </a:lstStyle>
          <a:p>
            <a:r>
              <a:rPr lang="en-US" dirty="0" smtClean="0"/>
              <a:t>Cliquez pour modifier le style du titre</a:t>
            </a:r>
            <a:endParaRPr lang="en-US" dirty="0"/>
          </a:p>
        </p:txBody>
      </p:sp>
      <p:sp>
        <p:nvSpPr>
          <p:cNvPr id="3" name="Date Placeholder 2"/>
          <p:cNvSpPr>
            <a:spLocks noGrp="1"/>
          </p:cNvSpPr>
          <p:nvPr>
            <p:ph type="dt" sz="half" idx="10"/>
          </p:nvPr>
        </p:nvSpPr>
        <p:spPr>
          <a:xfrm>
            <a:off x="8077200" y="6621463"/>
            <a:ext cx="762000" cy="192087"/>
          </a:xfrm>
          <a:prstGeom prst="rect">
            <a:avLst/>
          </a:prstGeom>
        </p:spPr>
        <p:txBody>
          <a:bodyPr/>
          <a:lstStyle>
            <a:lvl1pPr fontAlgn="auto">
              <a:spcBef>
                <a:spcPts val="0"/>
              </a:spcBef>
              <a:spcAft>
                <a:spcPts val="0"/>
              </a:spcAft>
              <a:defRPr>
                <a:latin typeface="+mn-lt"/>
              </a:defRPr>
            </a:lvl1pPr>
          </a:lstStyle>
          <a:p>
            <a:pPr>
              <a:defRPr/>
            </a:pPr>
            <a:fld id="{2AC12C96-0082-462C-A9DB-373251102804}" type="datetime1">
              <a:rPr lang="en-US"/>
              <a:pPr>
                <a:defRPr/>
              </a:pPr>
              <a:t>4/9/2013</a:t>
            </a:fld>
            <a:endParaRPr lang="en-US" dirty="0"/>
          </a:p>
        </p:txBody>
      </p:sp>
      <p:sp>
        <p:nvSpPr>
          <p:cNvPr id="4" name="Footer Placeholder 3"/>
          <p:cNvSpPr>
            <a:spLocks noGrp="1"/>
          </p:cNvSpPr>
          <p:nvPr>
            <p:ph type="ftr" sz="quarter" idx="11"/>
          </p:nvPr>
        </p:nvSpPr>
        <p:spPr>
          <a:xfrm>
            <a:off x="292100" y="6383338"/>
            <a:ext cx="7251700" cy="192087"/>
          </a:xfrm>
          <a:prstGeom prst="rect">
            <a:avLst/>
          </a:prstGeom>
        </p:spPr>
        <p:txBody>
          <a:bodyPr/>
          <a:lstStyle>
            <a:lvl1pPr fontAlgn="auto">
              <a:spcBef>
                <a:spcPts val="0"/>
              </a:spcBef>
              <a:spcAft>
                <a:spcPts val="0"/>
              </a:spcAft>
              <a:defRPr dirty="0">
                <a:latin typeface="+mn-lt"/>
              </a:defRPr>
            </a:lvl1pPr>
          </a:lstStyle>
          <a:p>
            <a:pPr>
              <a:defRPr/>
            </a:pPr>
            <a:endParaRPr lang="en-US"/>
          </a:p>
        </p:txBody>
      </p:sp>
      <p:sp>
        <p:nvSpPr>
          <p:cNvPr id="5" name="Slide Number Placeholder 4"/>
          <p:cNvSpPr>
            <a:spLocks noGrp="1"/>
          </p:cNvSpPr>
          <p:nvPr>
            <p:ph type="sldNum" sz="quarter" idx="12"/>
          </p:nvPr>
        </p:nvSpPr>
        <p:spPr>
          <a:xfrm>
            <a:off x="8077200" y="6384925"/>
            <a:ext cx="774700" cy="193675"/>
          </a:xfrm>
          <a:prstGeom prst="rect">
            <a:avLst/>
          </a:prstGeom>
        </p:spPr>
        <p:txBody>
          <a:bodyPr/>
          <a:lstStyle>
            <a:lvl1pPr fontAlgn="auto">
              <a:spcBef>
                <a:spcPts val="0"/>
              </a:spcBef>
              <a:spcAft>
                <a:spcPts val="0"/>
              </a:spcAft>
              <a:defRPr>
                <a:latin typeface="+mn-lt"/>
              </a:defRPr>
            </a:lvl1pPr>
          </a:lstStyle>
          <a:p>
            <a:pPr>
              <a:defRPr/>
            </a:pPr>
            <a:fld id="{59AA14CF-722F-4D17-A650-1E1639F18341}"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2_Blank">
    <p:spTree>
      <p:nvGrpSpPr>
        <p:cNvPr id="1" name=""/>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pic>
        <p:nvPicPr>
          <p:cNvPr id="2" name="Picture 5"/>
          <p:cNvPicPr>
            <a:picLocks noChangeAspect="1" noChangeArrowheads="1"/>
          </p:cNvPicPr>
          <p:nvPr userDrawn="1"/>
        </p:nvPicPr>
        <p:blipFill>
          <a:blip r:embed="rId2" cstate="print"/>
          <a:srcRect/>
          <a:stretch>
            <a:fillRect/>
          </a:stretch>
        </p:blipFill>
        <p:spPr bwMode="auto">
          <a:xfrm>
            <a:off x="1677988" y="0"/>
            <a:ext cx="7466012" cy="390525"/>
          </a:xfrm>
          <a:prstGeom prst="rect">
            <a:avLst/>
          </a:prstGeom>
          <a:noFill/>
          <a:ln w="9525">
            <a:noFill/>
            <a:miter lim="800000"/>
            <a:headEnd/>
            <a:tailEnd/>
          </a:ln>
        </p:spPr>
      </p:pic>
      <p:pic>
        <p:nvPicPr>
          <p:cNvPr id="3" name="Picture 7" descr="wbcsd_buildings_150dpi_rgb.jpg"/>
          <p:cNvPicPr>
            <a:picLocks noChangeAspect="1"/>
          </p:cNvPicPr>
          <p:nvPr userDrawn="1"/>
        </p:nvPicPr>
        <p:blipFill>
          <a:blip r:embed="rId3" cstate="print"/>
          <a:srcRect/>
          <a:stretch>
            <a:fillRect/>
          </a:stretch>
        </p:blipFill>
        <p:spPr bwMode="auto">
          <a:xfrm>
            <a:off x="250825" y="488950"/>
            <a:ext cx="2601913" cy="646113"/>
          </a:xfrm>
          <a:prstGeom prst="rect">
            <a:avLst/>
          </a:prstGeom>
          <a:noFill/>
          <a:ln w="9525">
            <a:noFill/>
            <a:miter lim="800000"/>
            <a:headEnd/>
            <a:tailEnd/>
          </a:ln>
        </p:spPr>
      </p:pic>
      <p:pic>
        <p:nvPicPr>
          <p:cNvPr id="4" name="Picture 7"/>
          <p:cNvPicPr>
            <a:picLocks noChangeAspect="1" noChangeArrowheads="1"/>
          </p:cNvPicPr>
          <p:nvPr userDrawn="1"/>
        </p:nvPicPr>
        <p:blipFill>
          <a:blip r:embed="rId4" cstate="print"/>
          <a:srcRect/>
          <a:stretch>
            <a:fillRect/>
          </a:stretch>
        </p:blipFill>
        <p:spPr bwMode="auto">
          <a:xfrm>
            <a:off x="0" y="1273175"/>
            <a:ext cx="8147050" cy="5584825"/>
          </a:xfrm>
          <a:prstGeom prst="rect">
            <a:avLst/>
          </a:prstGeom>
          <a:noFill/>
          <a:ln w="9525">
            <a:noFill/>
            <a:miter lim="800000"/>
            <a:headEnd/>
            <a:tailEnd/>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6_Blank">
    <p:spTree>
      <p:nvGrpSpPr>
        <p:cNvPr id="1" name=""/>
        <p:cNvGrpSpPr/>
        <p:nvPr/>
      </p:nvGrpSpPr>
      <p:grpSpPr>
        <a:xfrm>
          <a:off x="0" y="0"/>
          <a:ext cx="0" cy="0"/>
          <a:chOff x="0" y="0"/>
          <a:chExt cx="0" cy="0"/>
        </a:xfrm>
      </p:grpSpPr>
      <p:sp>
        <p:nvSpPr>
          <p:cNvPr id="5" name="Title 1"/>
          <p:cNvSpPr>
            <a:spLocks noGrp="1"/>
          </p:cNvSpPr>
          <p:nvPr>
            <p:ph type="title"/>
          </p:nvPr>
        </p:nvSpPr>
        <p:spPr>
          <a:xfrm>
            <a:off x="889000" y="296193"/>
            <a:ext cx="7306730" cy="634082"/>
          </a:xfrm>
          <a:prstGeom prst="rect">
            <a:avLst/>
          </a:prstGeom>
        </p:spPr>
        <p:txBody>
          <a:bodyPr/>
          <a:lstStyle>
            <a:lvl1pPr algn="l">
              <a:defRPr sz="3200">
                <a:solidFill>
                  <a:schemeClr val="tx1">
                    <a:lumMod val="65000"/>
                    <a:lumOff val="35000"/>
                  </a:schemeClr>
                </a:solidFill>
                <a:latin typeface="Arial" pitchFamily="34" charset="0"/>
                <a:cs typeface="Arial" pitchFamily="34" charset="0"/>
              </a:defRPr>
            </a:lvl1pPr>
          </a:lstStyle>
          <a:p>
            <a:r>
              <a:rPr lang="en-US" dirty="0" smtClean="0"/>
              <a:t>Click to edit Master title style</a:t>
            </a:r>
            <a:endParaRPr lang="en-US" dirty="0"/>
          </a:p>
        </p:txBody>
      </p:sp>
      <p:sp>
        <p:nvSpPr>
          <p:cNvPr id="6" name="Text Placeholder 5"/>
          <p:cNvSpPr>
            <a:spLocks noGrp="1"/>
          </p:cNvSpPr>
          <p:nvPr>
            <p:ph type="body" sz="quarter" idx="10" hasCustomPrompt="1"/>
          </p:nvPr>
        </p:nvSpPr>
        <p:spPr>
          <a:xfrm>
            <a:off x="5285873" y="6312735"/>
            <a:ext cx="3713747" cy="215900"/>
          </a:xfrm>
          <a:prstGeom prst="rect">
            <a:avLst/>
          </a:prstGeom>
        </p:spPr>
        <p:txBody>
          <a:bodyPr/>
          <a:lstStyle>
            <a:lvl1pPr algn="r">
              <a:buNone/>
              <a:defRPr sz="1100" baseline="0"/>
            </a:lvl1pPr>
          </a:lstStyle>
          <a:p>
            <a:pPr lvl="0"/>
            <a:r>
              <a:rPr lang="fr-CH" dirty="0" smtClean="0"/>
              <a:t>EEB 2.0 Co-chairs kick-off meeting, 14.01.13 – </a:t>
            </a:r>
            <a:r>
              <a:rPr lang="fr-CH" dirty="0" err="1" smtClean="0"/>
              <a:t>Slide</a:t>
            </a:r>
            <a:r>
              <a:rPr lang="fr-CH" dirty="0" smtClean="0"/>
              <a:t> </a:t>
            </a:r>
            <a:fld id="{491F6B4D-4377-4A6C-B33B-BA4DA281FF22}" type="slidenum">
              <a:rPr lang="fr-CH" smtClean="0"/>
              <a:pPr lvl="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7_Blank">
    <p:spTree>
      <p:nvGrpSpPr>
        <p:cNvPr id="1" name=""/>
        <p:cNvGrpSpPr/>
        <p:nvPr/>
      </p:nvGrpSpPr>
      <p:grpSpPr>
        <a:xfrm>
          <a:off x="0" y="0"/>
          <a:ext cx="0" cy="0"/>
          <a:chOff x="0" y="0"/>
          <a:chExt cx="0" cy="0"/>
        </a:xfrm>
      </p:grpSpPr>
      <p:sp>
        <p:nvSpPr>
          <p:cNvPr id="5" name="Title 1"/>
          <p:cNvSpPr>
            <a:spLocks noGrp="1"/>
          </p:cNvSpPr>
          <p:nvPr>
            <p:ph type="title"/>
          </p:nvPr>
        </p:nvSpPr>
        <p:spPr>
          <a:xfrm>
            <a:off x="889000" y="296193"/>
            <a:ext cx="7306730" cy="634082"/>
          </a:xfrm>
          <a:prstGeom prst="rect">
            <a:avLst/>
          </a:prstGeom>
        </p:spPr>
        <p:txBody>
          <a:bodyPr/>
          <a:lstStyle>
            <a:lvl1pPr algn="l">
              <a:defRPr sz="3200">
                <a:solidFill>
                  <a:schemeClr val="tx1">
                    <a:lumMod val="65000"/>
                    <a:lumOff val="35000"/>
                  </a:schemeClr>
                </a:solidFill>
                <a:latin typeface="Arial" pitchFamily="34" charset="0"/>
                <a:cs typeface="Arial" pitchFamily="34" charset="0"/>
              </a:defRPr>
            </a:lvl1pPr>
          </a:lstStyle>
          <a:p>
            <a:r>
              <a:rPr lang="en-US" dirty="0" smtClean="0"/>
              <a:t>Click to edit Master title style</a:t>
            </a:r>
            <a:endParaRPr lang="en-US" dirty="0"/>
          </a:p>
        </p:txBody>
      </p:sp>
      <p:sp>
        <p:nvSpPr>
          <p:cNvPr id="6" name="Text Placeholder 5"/>
          <p:cNvSpPr>
            <a:spLocks noGrp="1"/>
          </p:cNvSpPr>
          <p:nvPr>
            <p:ph type="body" sz="quarter" idx="10" hasCustomPrompt="1"/>
          </p:nvPr>
        </p:nvSpPr>
        <p:spPr>
          <a:xfrm>
            <a:off x="5285873" y="6312735"/>
            <a:ext cx="3713747" cy="215900"/>
          </a:xfrm>
          <a:prstGeom prst="rect">
            <a:avLst/>
          </a:prstGeom>
        </p:spPr>
        <p:txBody>
          <a:bodyPr/>
          <a:lstStyle>
            <a:lvl1pPr algn="r">
              <a:buNone/>
              <a:defRPr sz="1100" baseline="0"/>
            </a:lvl1pPr>
          </a:lstStyle>
          <a:p>
            <a:pPr lvl="0"/>
            <a:r>
              <a:rPr lang="fr-CH" dirty="0" smtClean="0"/>
              <a:t>EEB 2.0 Co-chairs kick-off meeting, 14.01.13 – </a:t>
            </a:r>
            <a:r>
              <a:rPr lang="fr-CH" dirty="0" err="1" smtClean="0"/>
              <a:t>Slide</a:t>
            </a:r>
            <a:r>
              <a:rPr lang="fr-CH" dirty="0" smtClean="0"/>
              <a:t> </a:t>
            </a:r>
            <a:fld id="{491F6B4D-4377-4A6C-B33B-BA4DA281FF22}" type="slidenum">
              <a:rPr lang="fr-CH" smtClean="0"/>
              <a:pPr lvl="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noChangeArrowheads="1"/>
          </p:cNvSpPr>
          <p:nvPr>
            <p:ph type="dt" sz="half" idx="10"/>
          </p:nvPr>
        </p:nvSpPr>
        <p:spPr>
          <a:xfrm>
            <a:off x="0" y="6400800"/>
            <a:ext cx="2571750" cy="457200"/>
          </a:xfrm>
          <a:prstGeom prst="rect">
            <a:avLst/>
          </a:prstGeom>
        </p:spPr>
        <p:txBody>
          <a:bodyPr anchor="t"/>
          <a:lstStyle>
            <a:lvl1pPr>
              <a:defRPr/>
            </a:lvl1pPr>
          </a:lstStyle>
          <a:p>
            <a:pPr>
              <a:defRPr/>
            </a:pPr>
            <a:endParaRPr lang="en-US" altLang="ja-JP"/>
          </a:p>
        </p:txBody>
      </p:sp>
      <p:sp>
        <p:nvSpPr>
          <p:cNvPr id="5" name="Footer Placeholder 4"/>
          <p:cNvSpPr>
            <a:spLocks noGrp="1" noChangeArrowheads="1"/>
          </p:cNvSpPr>
          <p:nvPr>
            <p:ph type="ftr" sz="quarter" idx="11"/>
          </p:nvPr>
        </p:nvSpPr>
        <p:spPr>
          <a:xfrm>
            <a:off x="3059113" y="6284913"/>
            <a:ext cx="2895600" cy="457200"/>
          </a:xfrm>
          <a:prstGeom prst="rect">
            <a:avLst/>
          </a:prstGeom>
        </p:spPr>
        <p:txBody>
          <a:bodyPr/>
          <a:lstStyle>
            <a:lvl1pPr>
              <a:defRPr b="1"/>
            </a:lvl1pPr>
          </a:lstStyle>
          <a:p>
            <a:pPr>
              <a:defRPr/>
            </a:pPr>
            <a:endParaRPr lang="en-US" altLang="ja-JP"/>
          </a:p>
        </p:txBody>
      </p:sp>
      <p:sp>
        <p:nvSpPr>
          <p:cNvPr id="7" name="Text Placeholder 5"/>
          <p:cNvSpPr>
            <a:spLocks noGrp="1"/>
          </p:cNvSpPr>
          <p:nvPr>
            <p:ph type="body" sz="quarter" idx="12" hasCustomPrompt="1"/>
          </p:nvPr>
        </p:nvSpPr>
        <p:spPr>
          <a:xfrm>
            <a:off x="5285873" y="6312735"/>
            <a:ext cx="3713747" cy="215900"/>
          </a:xfrm>
          <a:prstGeom prst="rect">
            <a:avLst/>
          </a:prstGeom>
        </p:spPr>
        <p:txBody>
          <a:bodyPr/>
          <a:lstStyle>
            <a:lvl1pPr algn="r">
              <a:buNone/>
              <a:defRPr sz="1100" baseline="0"/>
            </a:lvl1pPr>
          </a:lstStyle>
          <a:p>
            <a:pPr lvl="0"/>
            <a:r>
              <a:rPr lang="fr-CH" dirty="0" smtClean="0"/>
              <a:t>EEB 2.0 Co-chairs kick-off meeting, 14.01.13 – </a:t>
            </a:r>
            <a:r>
              <a:rPr lang="fr-CH" dirty="0" err="1" smtClean="0"/>
              <a:t>Slide</a:t>
            </a:r>
            <a:r>
              <a:rPr lang="fr-CH" dirty="0" smtClean="0"/>
              <a:t> </a:t>
            </a:r>
            <a:fld id="{491F6B4D-4377-4A6C-B33B-BA4DA281FF22}" type="slidenum">
              <a:rPr lang="fr-CH" smtClean="0"/>
              <a:pPr lvl="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Vide">
    <p:spTree>
      <p:nvGrpSpPr>
        <p:cNvPr id="1" name=""/>
        <p:cNvGrpSpPr/>
        <p:nvPr/>
      </p:nvGrpSpPr>
      <p:grpSpPr>
        <a:xfrm>
          <a:off x="0" y="0"/>
          <a:ext cx="0" cy="0"/>
          <a:chOff x="0" y="0"/>
          <a:chExt cx="0" cy="0"/>
        </a:xfrm>
      </p:grpSpPr>
      <p:sp>
        <p:nvSpPr>
          <p:cNvPr id="3" name="Text Placeholder 5"/>
          <p:cNvSpPr>
            <a:spLocks noGrp="1"/>
          </p:cNvSpPr>
          <p:nvPr>
            <p:ph type="body" sz="quarter" idx="10" hasCustomPrompt="1"/>
          </p:nvPr>
        </p:nvSpPr>
        <p:spPr>
          <a:xfrm>
            <a:off x="5285873" y="6312735"/>
            <a:ext cx="3713747" cy="215900"/>
          </a:xfrm>
          <a:prstGeom prst="rect">
            <a:avLst/>
          </a:prstGeom>
        </p:spPr>
        <p:txBody>
          <a:bodyPr/>
          <a:lstStyle>
            <a:lvl1pPr algn="r">
              <a:buNone/>
              <a:defRPr sz="1100" baseline="0"/>
            </a:lvl1pPr>
          </a:lstStyle>
          <a:p>
            <a:pPr lvl="0"/>
            <a:r>
              <a:rPr lang="fr-CH" dirty="0" smtClean="0"/>
              <a:t>EEB 2.0 Co-chairs kick-off meeting, 14.01.13 – </a:t>
            </a:r>
            <a:r>
              <a:rPr lang="fr-CH" dirty="0" err="1" smtClean="0"/>
              <a:t>Slide</a:t>
            </a:r>
            <a:r>
              <a:rPr lang="fr-CH" dirty="0" smtClean="0"/>
              <a:t> </a:t>
            </a:r>
            <a:fld id="{491F6B4D-4377-4A6C-B33B-BA4DA281FF22}" type="slidenum">
              <a:rPr lang="fr-CH" smtClean="0"/>
              <a:pPr lvl="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TextBox 6"/>
          <p:cNvSpPr txBox="1"/>
          <p:nvPr/>
        </p:nvSpPr>
        <p:spPr>
          <a:xfrm>
            <a:off x="6964363" y="6203950"/>
            <a:ext cx="1728787" cy="246063"/>
          </a:xfrm>
          <a:prstGeom prst="rect">
            <a:avLst/>
          </a:prstGeom>
          <a:noFill/>
        </p:spPr>
        <p:txBody>
          <a:bodyPr>
            <a:spAutoFit/>
          </a:bodyPr>
          <a:lstStyle/>
          <a:p>
            <a:pPr algn="r" fontAlgn="auto">
              <a:spcBef>
                <a:spcPts val="0"/>
              </a:spcBef>
              <a:spcAft>
                <a:spcPts val="0"/>
              </a:spcAft>
              <a:defRPr/>
            </a:pPr>
            <a:fld id="{9DD96672-522C-4F87-9E26-A2547F9F68BC}" type="slidenum">
              <a:rPr lang="en-US" sz="1000">
                <a:solidFill>
                  <a:srgbClr val="58595B"/>
                </a:solidFill>
                <a:latin typeface="Arial" pitchFamily="34" charset="0"/>
                <a:cs typeface="Arial" pitchFamily="34" charset="0"/>
              </a:rPr>
              <a:pPr algn="r" fontAlgn="auto">
                <a:spcBef>
                  <a:spcPts val="0"/>
                </a:spcBef>
                <a:spcAft>
                  <a:spcPts val="0"/>
                </a:spcAft>
                <a:defRPr/>
              </a:pPr>
              <a:t>‹#›</a:t>
            </a:fld>
            <a:endParaRPr lang="en-US" sz="1000" dirty="0">
              <a:solidFill>
                <a:srgbClr val="58595B"/>
              </a:solidFill>
              <a:latin typeface="Arial" pitchFamily="34" charset="0"/>
              <a:cs typeface="Arial" pitchFamily="34" charset="0"/>
            </a:endParaRPr>
          </a:p>
        </p:txBody>
      </p:sp>
      <p:pic>
        <p:nvPicPr>
          <p:cNvPr id="6147" name="Picture 5" descr="wbcsd_buildings_150dpi_rgb.jpg"/>
          <p:cNvPicPr>
            <a:picLocks noChangeAspect="1"/>
          </p:cNvPicPr>
          <p:nvPr/>
        </p:nvPicPr>
        <p:blipFill>
          <a:blip r:embed="rId13" cstate="print"/>
          <a:srcRect/>
          <a:stretch>
            <a:fillRect/>
          </a:stretch>
        </p:blipFill>
        <p:spPr bwMode="auto">
          <a:xfrm>
            <a:off x="217488" y="6016625"/>
            <a:ext cx="2357437" cy="585788"/>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66" r:id="rId1"/>
    <p:sldLayoutId id="2147483665" r:id="rId2"/>
    <p:sldLayoutId id="2147483669" r:id="rId3"/>
    <p:sldLayoutId id="2147483664" r:id="rId4"/>
    <p:sldLayoutId id="2147483673" r:id="rId5"/>
    <p:sldLayoutId id="2147483677" r:id="rId6"/>
    <p:sldLayoutId id="2147483678" r:id="rId7"/>
    <p:sldLayoutId id="2147483679" r:id="rId8"/>
    <p:sldLayoutId id="2147483680" r:id="rId9"/>
    <p:sldLayoutId id="2147483682" r:id="rId10"/>
    <p:sldLayoutId id="2147483686"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Arial" charset="0"/>
        </a:defRPr>
      </a:lvl2pPr>
      <a:lvl3pPr algn="ctr" rtl="0" fontAlgn="base">
        <a:spcBef>
          <a:spcPct val="0"/>
        </a:spcBef>
        <a:spcAft>
          <a:spcPct val="0"/>
        </a:spcAft>
        <a:defRPr sz="4400">
          <a:solidFill>
            <a:schemeClr val="tx1"/>
          </a:solidFill>
          <a:latin typeface="Arial" charset="0"/>
        </a:defRPr>
      </a:lvl3pPr>
      <a:lvl4pPr algn="ctr" rtl="0" fontAlgn="base">
        <a:spcBef>
          <a:spcPct val="0"/>
        </a:spcBef>
        <a:spcAft>
          <a:spcPct val="0"/>
        </a:spcAft>
        <a:defRPr sz="4400">
          <a:solidFill>
            <a:schemeClr val="tx1"/>
          </a:solidFill>
          <a:latin typeface="Arial" charset="0"/>
        </a:defRPr>
      </a:lvl4pPr>
      <a:lvl5pPr algn="ctr" rtl="0" fontAlgn="base">
        <a:spcBef>
          <a:spcPct val="0"/>
        </a:spcBef>
        <a:spcAft>
          <a:spcPct val="0"/>
        </a:spcAft>
        <a:defRPr sz="4400">
          <a:solidFill>
            <a:schemeClr val="tx1"/>
          </a:solidFill>
          <a:latin typeface="Arial" charset="0"/>
        </a:defRPr>
      </a:lvl5pPr>
      <a:lvl6pPr marL="457200" algn="ctr" rtl="0" fontAlgn="base">
        <a:spcBef>
          <a:spcPct val="0"/>
        </a:spcBef>
        <a:spcAft>
          <a:spcPct val="0"/>
        </a:spcAft>
        <a:defRPr sz="4400">
          <a:solidFill>
            <a:schemeClr val="tx1"/>
          </a:solidFill>
          <a:latin typeface="Arial" charset="0"/>
        </a:defRPr>
      </a:lvl6pPr>
      <a:lvl7pPr marL="914400" algn="ctr" rtl="0" fontAlgn="base">
        <a:spcBef>
          <a:spcPct val="0"/>
        </a:spcBef>
        <a:spcAft>
          <a:spcPct val="0"/>
        </a:spcAft>
        <a:defRPr sz="4400">
          <a:solidFill>
            <a:schemeClr val="tx1"/>
          </a:solidFill>
          <a:latin typeface="Arial" charset="0"/>
        </a:defRPr>
      </a:lvl7pPr>
      <a:lvl8pPr marL="1371600" algn="ctr" rtl="0" fontAlgn="base">
        <a:spcBef>
          <a:spcPct val="0"/>
        </a:spcBef>
        <a:spcAft>
          <a:spcPct val="0"/>
        </a:spcAft>
        <a:defRPr sz="4400">
          <a:solidFill>
            <a:schemeClr val="tx1"/>
          </a:solidFill>
          <a:latin typeface="Arial" charset="0"/>
        </a:defRPr>
      </a:lvl8pPr>
      <a:lvl9pPr marL="1828800" algn="ctr" rtl="0" fontAlgn="base">
        <a:spcBef>
          <a:spcPct val="0"/>
        </a:spcBef>
        <a:spcAft>
          <a:spcPct val="0"/>
        </a:spcAft>
        <a:defRPr sz="4400">
          <a:solidFill>
            <a:schemeClr val="tx1"/>
          </a:solidFill>
          <a:latin typeface="Arial"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8" Type="http://schemas.openxmlformats.org/officeDocument/2006/relationships/hyperlink" Target="http://en.wikipedia.org/wiki/File:IEA_logo.png" TargetMode="External"/><Relationship Id="rId13" Type="http://schemas.openxmlformats.org/officeDocument/2006/relationships/image" Target="../media/image35.jpeg"/><Relationship Id="rId3" Type="http://schemas.openxmlformats.org/officeDocument/2006/relationships/image" Target="../media/image26.jpeg"/><Relationship Id="rId7" Type="http://schemas.openxmlformats.org/officeDocument/2006/relationships/image" Target="../media/image30.jpeg"/><Relationship Id="rId12" Type="http://schemas.openxmlformats.org/officeDocument/2006/relationships/image" Target="../media/image34.jpeg"/><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image" Target="../media/image29.jpeg"/><Relationship Id="rId11" Type="http://schemas.openxmlformats.org/officeDocument/2006/relationships/image" Target="../media/image33.png"/><Relationship Id="rId5" Type="http://schemas.openxmlformats.org/officeDocument/2006/relationships/image" Target="../media/image28.jpeg"/><Relationship Id="rId10" Type="http://schemas.openxmlformats.org/officeDocument/2006/relationships/image" Target="../media/image32.png"/><Relationship Id="rId4" Type="http://schemas.openxmlformats.org/officeDocument/2006/relationships/image" Target="../media/image27.jpeg"/><Relationship Id="rId9" Type="http://schemas.openxmlformats.org/officeDocument/2006/relationships/image" Target="../media/image31.png"/><Relationship Id="rId14" Type="http://schemas.openxmlformats.org/officeDocument/2006/relationships/image" Target="../media/image36.jpeg"/></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mailto:hunziker@wbcsd.org" TargetMode="External"/><Relationship Id="rId1" Type="http://schemas.openxmlformats.org/officeDocument/2006/relationships/slideLayout" Target="../slideLayouts/slideLayout11.xml"/><Relationship Id="rId4" Type="http://schemas.openxmlformats.org/officeDocument/2006/relationships/hyperlink" Target="mailto:fonta@wbcsd.org"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16.emf"/><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8.xml"/><Relationship Id="rId6" Type="http://schemas.openxmlformats.org/officeDocument/2006/relationships/image" Target="../media/image14.jpeg"/><Relationship Id="rId5" Type="http://schemas.openxmlformats.org/officeDocument/2006/relationships/image" Target="../media/image13.png"/><Relationship Id="rId4" Type="http://schemas.openxmlformats.org/officeDocument/2006/relationships/image" Target="../media/image12.wmf"/></Relationships>
</file>

<file path=ppt/slides/_rels/slide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10.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79479" y="1266351"/>
            <a:ext cx="5564521" cy="3293209"/>
          </a:xfrm>
          <a:prstGeom prst="rect">
            <a:avLst/>
          </a:prstGeom>
          <a:noFill/>
        </p:spPr>
        <p:txBody>
          <a:bodyPr wrap="square">
            <a:spAutoFit/>
          </a:bodyPr>
          <a:lstStyle/>
          <a:p>
            <a:pPr fontAlgn="auto">
              <a:spcBef>
                <a:spcPts val="0"/>
              </a:spcBef>
              <a:spcAft>
                <a:spcPts val="0"/>
              </a:spcAft>
              <a:defRPr/>
            </a:pPr>
            <a:r>
              <a:rPr lang="en-US" sz="3200" kern="900" dirty="0" smtClean="0">
                <a:solidFill>
                  <a:srgbClr val="0070C0"/>
                </a:solidFill>
                <a:latin typeface="Arial" pitchFamily="34" charset="0"/>
                <a:cs typeface="Arial" pitchFamily="34" charset="0"/>
              </a:rPr>
              <a:t>Energy </a:t>
            </a:r>
            <a:r>
              <a:rPr lang="en-US" sz="3200" kern="900" dirty="0">
                <a:solidFill>
                  <a:srgbClr val="0070C0"/>
                </a:solidFill>
                <a:latin typeface="Arial" pitchFamily="34" charset="0"/>
                <a:cs typeface="Arial" pitchFamily="34" charset="0"/>
              </a:rPr>
              <a:t>Efficiency in </a:t>
            </a:r>
            <a:r>
              <a:rPr lang="en-US" sz="3200" kern="900" dirty="0" smtClean="0">
                <a:solidFill>
                  <a:srgbClr val="0070C0"/>
                </a:solidFill>
                <a:latin typeface="Arial" pitchFamily="34" charset="0"/>
                <a:cs typeface="Arial" pitchFamily="34" charset="0"/>
              </a:rPr>
              <a:t>Buildings</a:t>
            </a:r>
          </a:p>
          <a:p>
            <a:pPr fontAlgn="auto">
              <a:spcBef>
                <a:spcPts val="0"/>
              </a:spcBef>
              <a:spcAft>
                <a:spcPts val="0"/>
              </a:spcAft>
              <a:defRPr/>
            </a:pPr>
            <a:r>
              <a:rPr lang="en-US" sz="3200" kern="900" dirty="0" smtClean="0">
                <a:solidFill>
                  <a:schemeClr val="tx1">
                    <a:lumMod val="50000"/>
                    <a:lumOff val="50000"/>
                  </a:schemeClr>
                </a:solidFill>
                <a:latin typeface="Arial" pitchFamily="34" charset="0"/>
                <a:cs typeface="Arial" pitchFamily="34" charset="0"/>
              </a:rPr>
              <a:t>Scale up implementation</a:t>
            </a:r>
            <a:endParaRPr lang="en-US" sz="3200" i="1" kern="900" dirty="0">
              <a:solidFill>
                <a:schemeClr val="tx1">
                  <a:lumMod val="50000"/>
                  <a:lumOff val="50000"/>
                </a:schemeClr>
              </a:solidFill>
              <a:latin typeface="Arial" pitchFamily="34" charset="0"/>
              <a:cs typeface="Arial" pitchFamily="34" charset="0"/>
            </a:endParaRPr>
          </a:p>
          <a:p>
            <a:pPr fontAlgn="auto">
              <a:spcBef>
                <a:spcPts val="0"/>
              </a:spcBef>
              <a:spcAft>
                <a:spcPts val="0"/>
              </a:spcAft>
              <a:defRPr/>
            </a:pPr>
            <a:endParaRPr lang="en-US" sz="3200" kern="900" dirty="0">
              <a:solidFill>
                <a:srgbClr val="FF0000"/>
              </a:solidFill>
              <a:latin typeface="Arial" pitchFamily="34" charset="0"/>
              <a:cs typeface="Arial" pitchFamily="34" charset="0"/>
            </a:endParaRPr>
          </a:p>
          <a:p>
            <a:pPr fontAlgn="auto">
              <a:spcBef>
                <a:spcPts val="0"/>
              </a:spcBef>
              <a:spcAft>
                <a:spcPts val="0"/>
              </a:spcAft>
              <a:defRPr/>
            </a:pPr>
            <a:r>
              <a:rPr lang="en-US" sz="2400" kern="900" dirty="0" smtClean="0">
                <a:latin typeface="Arial" pitchFamily="34" charset="0"/>
                <a:cs typeface="Arial" pitchFamily="34" charset="0"/>
              </a:rPr>
              <a:t>		</a:t>
            </a:r>
            <a:r>
              <a:rPr lang="en-US" sz="2400" kern="900" dirty="0" smtClean="0">
                <a:solidFill>
                  <a:schemeClr val="tx1">
                    <a:lumMod val="50000"/>
                    <a:lumOff val="50000"/>
                  </a:schemeClr>
                </a:solidFill>
                <a:latin typeface="Arial" pitchFamily="34" charset="0"/>
                <a:cs typeface="Arial" pitchFamily="34" charset="0"/>
              </a:rPr>
              <a:t>         </a:t>
            </a:r>
            <a:r>
              <a:rPr lang="en-US" sz="2400" kern="900" dirty="0" smtClean="0">
                <a:solidFill>
                  <a:srgbClr val="0070C0"/>
                </a:solidFill>
                <a:latin typeface="Arial" pitchFamily="34" charset="0"/>
                <a:cs typeface="Arial" pitchFamily="34" charset="0"/>
              </a:rPr>
              <a:t>EEB 2.0 Update</a:t>
            </a:r>
          </a:p>
          <a:p>
            <a:pPr fontAlgn="auto">
              <a:spcBef>
                <a:spcPts val="0"/>
              </a:spcBef>
              <a:spcAft>
                <a:spcPts val="0"/>
              </a:spcAft>
              <a:defRPr/>
            </a:pPr>
            <a:r>
              <a:rPr lang="en-US" sz="2400" kern="900" dirty="0" smtClean="0">
                <a:solidFill>
                  <a:srgbClr val="0070C0"/>
                </a:solidFill>
                <a:latin typeface="Arial" pitchFamily="34" charset="0"/>
                <a:cs typeface="Arial" pitchFamily="34" charset="0"/>
              </a:rPr>
              <a:t>		         </a:t>
            </a:r>
            <a:r>
              <a:rPr lang="en-US" sz="2400" kern="900" dirty="0" smtClean="0">
                <a:solidFill>
                  <a:srgbClr val="0070C0"/>
                </a:solidFill>
                <a:latin typeface="Arial" pitchFamily="34" charset="0"/>
                <a:cs typeface="Arial" pitchFamily="34" charset="0"/>
              </a:rPr>
              <a:t>April</a:t>
            </a:r>
            <a:r>
              <a:rPr lang="en-US" sz="2400" kern="900" dirty="0" smtClean="0">
                <a:solidFill>
                  <a:srgbClr val="0070C0"/>
                </a:solidFill>
                <a:latin typeface="Arial" pitchFamily="34" charset="0"/>
                <a:cs typeface="Arial" pitchFamily="34" charset="0"/>
              </a:rPr>
              <a:t> </a:t>
            </a:r>
            <a:r>
              <a:rPr lang="en-US" sz="2400" kern="900" dirty="0" smtClean="0">
                <a:solidFill>
                  <a:srgbClr val="0070C0"/>
                </a:solidFill>
                <a:latin typeface="Arial" pitchFamily="34" charset="0"/>
                <a:cs typeface="Arial" pitchFamily="34" charset="0"/>
              </a:rPr>
              <a:t>2013</a:t>
            </a:r>
            <a:endParaRPr lang="en-US" sz="2400" kern="900" dirty="0">
              <a:solidFill>
                <a:srgbClr val="0070C0"/>
              </a:solidFill>
              <a:latin typeface="Arial" pitchFamily="34" charset="0"/>
              <a:cs typeface="Arial" pitchFamily="34" charset="0"/>
            </a:endParaRPr>
          </a:p>
          <a:p>
            <a:pPr fontAlgn="auto">
              <a:spcBef>
                <a:spcPts val="0"/>
              </a:spcBef>
              <a:spcAft>
                <a:spcPts val="0"/>
              </a:spcAft>
              <a:defRPr/>
            </a:pPr>
            <a:endParaRPr lang="en-US" sz="3200" kern="900" dirty="0">
              <a:solidFill>
                <a:srgbClr val="FF0000"/>
              </a:solidFill>
              <a:latin typeface="Arial" pitchFamily="34" charset="0"/>
              <a:cs typeface="Arial" pitchFamily="34" charset="0"/>
            </a:endParaRPr>
          </a:p>
          <a:p>
            <a:pPr fontAlgn="auto">
              <a:spcBef>
                <a:spcPts val="0"/>
              </a:spcBef>
              <a:spcAft>
                <a:spcPts val="0"/>
              </a:spcAft>
              <a:defRPr/>
            </a:pPr>
            <a:endParaRPr lang="en-US" sz="3200" kern="900" dirty="0">
              <a:solidFill>
                <a:srgbClr val="FF0000"/>
              </a:solidFill>
              <a:latin typeface="Arial" pitchFamily="34" charset="0"/>
              <a:cs typeface="Arial" pitchFamily="34" charset="0"/>
            </a:endParaRPr>
          </a:p>
        </p:txBody>
      </p:sp>
      <p:sp>
        <p:nvSpPr>
          <p:cNvPr id="3" name="TextBox 2"/>
          <p:cNvSpPr txBox="1"/>
          <p:nvPr/>
        </p:nvSpPr>
        <p:spPr>
          <a:xfrm>
            <a:off x="8484577" y="6207369"/>
            <a:ext cx="193431" cy="369332"/>
          </a:xfrm>
          <a:prstGeom prst="rect">
            <a:avLst/>
          </a:prstGeom>
          <a:solidFill>
            <a:schemeClr val="bg1"/>
          </a:solidFill>
        </p:spPr>
        <p:txBody>
          <a:bodyPr wrap="square" rtlCol="0">
            <a:spAutoFit/>
          </a:bodyPr>
          <a:lstStyle/>
          <a:p>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Circular Arrow 35"/>
          <p:cNvSpPr/>
          <p:nvPr/>
        </p:nvSpPr>
        <p:spPr>
          <a:xfrm rot="10235233">
            <a:off x="1934192" y="1931617"/>
            <a:ext cx="5187155" cy="3399083"/>
          </a:xfrm>
          <a:prstGeom prst="circularArrow">
            <a:avLst>
              <a:gd name="adj1" fmla="val 11298"/>
              <a:gd name="adj2" fmla="val 559045"/>
              <a:gd name="adj3" fmla="val 19744598"/>
              <a:gd name="adj4" fmla="val 11973185"/>
              <a:gd name="adj5" fmla="val 16140"/>
            </a:avLst>
          </a:prstGeom>
          <a:solidFill>
            <a:schemeClr val="tx2">
              <a:lumMod val="40000"/>
              <a:lumOff val="60000"/>
              <a:alpha val="52000"/>
            </a:schemeClr>
          </a:solidFill>
          <a:ln>
            <a:solidFill>
              <a:srgbClr val="0070C0">
                <a:alpha val="56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Circular Arrow 34"/>
          <p:cNvSpPr/>
          <p:nvPr/>
        </p:nvSpPr>
        <p:spPr>
          <a:xfrm rot="668894">
            <a:off x="1515936" y="1458338"/>
            <a:ext cx="5891002" cy="3943337"/>
          </a:xfrm>
          <a:prstGeom prst="circularArrow">
            <a:avLst>
              <a:gd name="adj1" fmla="val 13391"/>
              <a:gd name="adj2" fmla="val 1068069"/>
              <a:gd name="adj3" fmla="val 20424770"/>
              <a:gd name="adj4" fmla="val 12249043"/>
              <a:gd name="adj5" fmla="val 17324"/>
            </a:avLst>
          </a:prstGeom>
          <a:solidFill>
            <a:schemeClr val="tx2">
              <a:lumMod val="60000"/>
              <a:lumOff val="40000"/>
              <a:alpha val="46000"/>
            </a:schemeClr>
          </a:solidFill>
          <a:ln>
            <a:solidFill>
              <a:srgbClr val="0070C0">
                <a:alpha val="36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TextBox 4"/>
          <p:cNvSpPr txBox="1"/>
          <p:nvPr/>
        </p:nvSpPr>
        <p:spPr>
          <a:xfrm>
            <a:off x="5847429" y="1681387"/>
            <a:ext cx="1948543" cy="523220"/>
          </a:xfrm>
          <a:prstGeom prst="rect">
            <a:avLst/>
          </a:prstGeom>
          <a:noFill/>
        </p:spPr>
        <p:txBody>
          <a:bodyPr wrap="square" rtlCol="0">
            <a:spAutoFit/>
          </a:bodyPr>
          <a:lstStyle/>
          <a:p>
            <a:r>
              <a:rPr lang="en-US" sz="1400" b="1" dirty="0" smtClean="0">
                <a:solidFill>
                  <a:schemeClr val="tx2"/>
                </a:solidFill>
              </a:rPr>
              <a:t>Analysis &amp; Scenario modeling</a:t>
            </a:r>
            <a:endParaRPr lang="en-US" sz="1400" b="1" dirty="0">
              <a:solidFill>
                <a:schemeClr val="tx2"/>
              </a:solidFill>
            </a:endParaRPr>
          </a:p>
        </p:txBody>
      </p:sp>
      <p:sp>
        <p:nvSpPr>
          <p:cNvPr id="7" name="Oval 6"/>
          <p:cNvSpPr/>
          <p:nvPr/>
        </p:nvSpPr>
        <p:spPr>
          <a:xfrm>
            <a:off x="3415967" y="2998644"/>
            <a:ext cx="2017658" cy="1042594"/>
          </a:xfrm>
          <a:prstGeom prst="ellipse">
            <a:avLst/>
          </a:prstGeom>
          <a:gradFill flip="none" rotWithShape="1">
            <a:gsLst>
              <a:gs pos="0">
                <a:schemeClr val="dk1">
                  <a:tint val="66000"/>
                  <a:satMod val="160000"/>
                </a:schemeClr>
              </a:gs>
              <a:gs pos="50000">
                <a:schemeClr val="dk1">
                  <a:tint val="44500"/>
                  <a:satMod val="160000"/>
                </a:schemeClr>
              </a:gs>
              <a:gs pos="100000">
                <a:schemeClr val="dk1">
                  <a:tint val="23500"/>
                  <a:satMod val="160000"/>
                </a:schemeClr>
              </a:gs>
            </a:gsLst>
            <a:lin ang="2700000" scaled="1"/>
            <a:tileRect/>
          </a:gra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000" b="1" dirty="0" smtClean="0">
                <a:solidFill>
                  <a:srgbClr val="0070C0"/>
                </a:solidFill>
              </a:rPr>
              <a:t>Decision Maker</a:t>
            </a:r>
            <a:endParaRPr lang="en-US" sz="2000" b="1" dirty="0">
              <a:solidFill>
                <a:srgbClr val="0070C0"/>
              </a:solidFill>
            </a:endParaRPr>
          </a:p>
        </p:txBody>
      </p:sp>
      <p:sp>
        <p:nvSpPr>
          <p:cNvPr id="8" name="TextBox 7"/>
          <p:cNvSpPr txBox="1"/>
          <p:nvPr/>
        </p:nvSpPr>
        <p:spPr>
          <a:xfrm>
            <a:off x="0" y="5750004"/>
            <a:ext cx="9143999" cy="1107996"/>
          </a:xfrm>
          <a:prstGeom prst="rect">
            <a:avLst/>
          </a:prstGeom>
          <a:ln/>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US" b="1" u="sng" dirty="0" smtClean="0"/>
              <a:t>Key Outcome</a:t>
            </a:r>
            <a:endParaRPr lang="en-US" u="sng" dirty="0" smtClean="0"/>
          </a:p>
          <a:p>
            <a:pPr algn="ctr"/>
            <a:r>
              <a:rPr lang="en-US" sz="1600" dirty="0" smtClean="0"/>
              <a:t>DM commits to </a:t>
            </a:r>
            <a:r>
              <a:rPr lang="en-US" sz="1600" b="1" dirty="0" smtClean="0"/>
              <a:t>launching and implementing </a:t>
            </a:r>
            <a:r>
              <a:rPr lang="en-US" sz="1600" dirty="0" smtClean="0"/>
              <a:t>a project within the EEB framework, </a:t>
            </a:r>
          </a:p>
          <a:p>
            <a:pPr algn="ctr"/>
            <a:r>
              <a:rPr lang="en-US" sz="1600" dirty="0" smtClean="0"/>
              <a:t>with the aim of </a:t>
            </a:r>
            <a:r>
              <a:rPr lang="en-US" sz="1600" b="1" dirty="0" smtClean="0"/>
              <a:t>developing energy-efficient solutions </a:t>
            </a:r>
          </a:p>
          <a:p>
            <a:pPr algn="ctr"/>
            <a:r>
              <a:rPr lang="en-US" sz="1600" b="1" dirty="0" smtClean="0"/>
              <a:t>through partnership with all stakeholders involved</a:t>
            </a:r>
            <a:endParaRPr lang="en-US" sz="1600" b="1" dirty="0"/>
          </a:p>
        </p:txBody>
      </p:sp>
      <p:sp>
        <p:nvSpPr>
          <p:cNvPr id="9" name="TextBox 8"/>
          <p:cNvSpPr txBox="1"/>
          <p:nvPr/>
        </p:nvSpPr>
        <p:spPr>
          <a:xfrm>
            <a:off x="3859823" y="1130378"/>
            <a:ext cx="1948543" cy="738664"/>
          </a:xfrm>
          <a:prstGeom prst="rect">
            <a:avLst/>
          </a:prstGeom>
          <a:noFill/>
        </p:spPr>
        <p:txBody>
          <a:bodyPr wrap="square" rtlCol="0">
            <a:spAutoFit/>
          </a:bodyPr>
          <a:lstStyle/>
          <a:p>
            <a:r>
              <a:rPr lang="en-US" sz="1400" b="1" dirty="0" smtClean="0">
                <a:solidFill>
                  <a:schemeClr val="tx2"/>
                </a:solidFill>
              </a:rPr>
              <a:t>Confirm stakeholder network and form expert group</a:t>
            </a:r>
            <a:endParaRPr lang="en-US" sz="1400" b="1" dirty="0">
              <a:solidFill>
                <a:schemeClr val="tx2"/>
              </a:solidFill>
            </a:endParaRPr>
          </a:p>
        </p:txBody>
      </p:sp>
      <p:sp>
        <p:nvSpPr>
          <p:cNvPr id="11" name="TextBox 10"/>
          <p:cNvSpPr txBox="1"/>
          <p:nvPr/>
        </p:nvSpPr>
        <p:spPr>
          <a:xfrm>
            <a:off x="6551635" y="4252566"/>
            <a:ext cx="2325077" cy="307777"/>
          </a:xfrm>
          <a:prstGeom prst="rect">
            <a:avLst/>
          </a:prstGeom>
          <a:noFill/>
        </p:spPr>
        <p:txBody>
          <a:bodyPr wrap="square" rtlCol="0">
            <a:spAutoFit/>
          </a:bodyPr>
          <a:lstStyle/>
          <a:p>
            <a:r>
              <a:rPr lang="en-US" sz="1400" b="1" dirty="0" smtClean="0">
                <a:solidFill>
                  <a:schemeClr val="tx2"/>
                </a:solidFill>
              </a:rPr>
              <a:t>Implementation Plan</a:t>
            </a:r>
            <a:endParaRPr lang="en-US" sz="1400" b="1" dirty="0">
              <a:solidFill>
                <a:schemeClr val="tx2"/>
              </a:solidFill>
            </a:endParaRPr>
          </a:p>
        </p:txBody>
      </p:sp>
      <p:sp>
        <p:nvSpPr>
          <p:cNvPr id="14" name="TextBox 13"/>
          <p:cNvSpPr txBox="1"/>
          <p:nvPr/>
        </p:nvSpPr>
        <p:spPr>
          <a:xfrm>
            <a:off x="3350846" y="5032038"/>
            <a:ext cx="3320758" cy="523220"/>
          </a:xfrm>
          <a:prstGeom prst="rect">
            <a:avLst/>
          </a:prstGeom>
          <a:noFill/>
        </p:spPr>
        <p:txBody>
          <a:bodyPr wrap="square" rtlCol="0">
            <a:spAutoFit/>
          </a:bodyPr>
          <a:lstStyle/>
          <a:p>
            <a:r>
              <a:rPr lang="en-US" sz="1400" b="1" dirty="0" smtClean="0">
                <a:solidFill>
                  <a:schemeClr val="tx2"/>
                </a:solidFill>
              </a:rPr>
              <a:t>Engage authorities (local/ national to secure policy commitments</a:t>
            </a:r>
            <a:endParaRPr lang="en-US" sz="1400" b="1" dirty="0">
              <a:solidFill>
                <a:schemeClr val="tx2"/>
              </a:solidFill>
            </a:endParaRPr>
          </a:p>
        </p:txBody>
      </p:sp>
      <p:sp>
        <p:nvSpPr>
          <p:cNvPr id="15" name="TextBox 14"/>
          <p:cNvSpPr txBox="1"/>
          <p:nvPr/>
        </p:nvSpPr>
        <p:spPr>
          <a:xfrm>
            <a:off x="553658" y="3992740"/>
            <a:ext cx="1382887" cy="738664"/>
          </a:xfrm>
          <a:prstGeom prst="rect">
            <a:avLst/>
          </a:prstGeom>
          <a:noFill/>
        </p:spPr>
        <p:txBody>
          <a:bodyPr wrap="square" rtlCol="0">
            <a:spAutoFit/>
          </a:bodyPr>
          <a:lstStyle/>
          <a:p>
            <a:r>
              <a:rPr lang="en-US" sz="1400" b="1" dirty="0" smtClean="0">
                <a:solidFill>
                  <a:schemeClr val="tx2"/>
                </a:solidFill>
              </a:rPr>
              <a:t>DM commits to ambitious EE plan</a:t>
            </a:r>
            <a:endParaRPr lang="en-US" sz="1400" b="1" dirty="0">
              <a:solidFill>
                <a:schemeClr val="tx2"/>
              </a:solidFill>
            </a:endParaRPr>
          </a:p>
        </p:txBody>
      </p:sp>
      <p:sp>
        <p:nvSpPr>
          <p:cNvPr id="17" name="TextBox 16"/>
          <p:cNvSpPr txBox="1"/>
          <p:nvPr/>
        </p:nvSpPr>
        <p:spPr>
          <a:xfrm>
            <a:off x="7195457" y="2909813"/>
            <a:ext cx="1948543" cy="523220"/>
          </a:xfrm>
          <a:prstGeom prst="rect">
            <a:avLst/>
          </a:prstGeom>
          <a:noFill/>
        </p:spPr>
        <p:txBody>
          <a:bodyPr wrap="square" rtlCol="0">
            <a:spAutoFit/>
          </a:bodyPr>
          <a:lstStyle/>
          <a:p>
            <a:r>
              <a:rPr lang="en-US" sz="1400" b="1" dirty="0" smtClean="0">
                <a:solidFill>
                  <a:schemeClr val="tx2"/>
                </a:solidFill>
              </a:rPr>
              <a:t>Dialogue with DM and network</a:t>
            </a:r>
            <a:endParaRPr lang="en-US" sz="1400" b="1" dirty="0">
              <a:solidFill>
                <a:schemeClr val="tx2"/>
              </a:solidFill>
            </a:endParaRPr>
          </a:p>
        </p:txBody>
      </p:sp>
      <p:sp>
        <p:nvSpPr>
          <p:cNvPr id="18" name="TextBox 17"/>
          <p:cNvSpPr txBox="1"/>
          <p:nvPr/>
        </p:nvSpPr>
        <p:spPr>
          <a:xfrm>
            <a:off x="759070" y="1469179"/>
            <a:ext cx="1948543" cy="738664"/>
          </a:xfrm>
          <a:prstGeom prst="rect">
            <a:avLst/>
          </a:prstGeom>
          <a:noFill/>
        </p:spPr>
        <p:txBody>
          <a:bodyPr wrap="square" rtlCol="0">
            <a:spAutoFit/>
          </a:bodyPr>
          <a:lstStyle/>
          <a:p>
            <a:r>
              <a:rPr lang="en-US" sz="1400" b="1" dirty="0" smtClean="0">
                <a:solidFill>
                  <a:schemeClr val="tx1">
                    <a:lumMod val="50000"/>
                    <a:lumOff val="50000"/>
                  </a:schemeClr>
                </a:solidFill>
              </a:rPr>
              <a:t>Initial contact and assessment of issues at stake</a:t>
            </a:r>
            <a:endParaRPr lang="en-US" sz="1400" b="1" dirty="0">
              <a:solidFill>
                <a:schemeClr val="tx1">
                  <a:lumMod val="50000"/>
                  <a:lumOff val="50000"/>
                </a:schemeClr>
              </a:solidFill>
            </a:endParaRPr>
          </a:p>
        </p:txBody>
      </p:sp>
      <p:sp>
        <p:nvSpPr>
          <p:cNvPr id="19" name="Title 8"/>
          <p:cNvSpPr txBox="1">
            <a:spLocks/>
          </p:cNvSpPr>
          <p:nvPr/>
        </p:nvSpPr>
        <p:spPr bwMode="auto">
          <a:xfrm>
            <a:off x="337671" y="168033"/>
            <a:ext cx="8053294" cy="1011839"/>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200" b="0" i="0" u="none" strike="noStrike" kern="1200" cap="none" spc="0" normalizeH="0" baseline="0" noProof="0" dirty="0" smtClean="0">
                <a:ln>
                  <a:noFill/>
                </a:ln>
                <a:solidFill>
                  <a:schemeClr val="tx2"/>
                </a:solidFill>
                <a:effectLst/>
                <a:uLnTx/>
                <a:uFillTx/>
                <a:latin typeface="Arial" charset="0"/>
                <a:ea typeface="+mj-ea"/>
                <a:cs typeface="Arial" charset="0"/>
              </a:rPr>
              <a:t>Decision Makers Engagements</a:t>
            </a:r>
          </a:p>
          <a:p>
            <a:pPr marL="0" marR="0" lvl="0" indent="0" algn="l" defTabSz="914400" rtl="0" eaLnBrk="1" fontAlgn="base" latinLnBrk="0" hangingPunct="1">
              <a:lnSpc>
                <a:spcPct val="100000"/>
              </a:lnSpc>
              <a:spcBef>
                <a:spcPct val="0"/>
              </a:spcBef>
              <a:spcAft>
                <a:spcPct val="0"/>
              </a:spcAft>
              <a:buClrTx/>
              <a:buSzTx/>
              <a:buFontTx/>
              <a:buNone/>
              <a:tabLst/>
              <a:defRPr/>
            </a:pPr>
            <a:r>
              <a:rPr lang="en-US" sz="2000" dirty="0" smtClean="0">
                <a:solidFill>
                  <a:srgbClr val="0070C0"/>
                </a:solidFill>
                <a:ea typeface="+mj-ea"/>
                <a:cs typeface="Arial" charset="0"/>
              </a:rPr>
              <a:t>The Engagement Process &amp; Key Outcome</a:t>
            </a:r>
            <a:endParaRPr kumimoji="0" lang="en-US" sz="2000" b="0" i="0" u="none" strike="noStrike" kern="1200" cap="none" spc="0" normalizeH="0" baseline="0" noProof="0" dirty="0" smtClean="0">
              <a:ln>
                <a:noFill/>
              </a:ln>
              <a:solidFill>
                <a:srgbClr val="0070C0"/>
              </a:solidFill>
              <a:effectLst/>
              <a:uLnTx/>
              <a:uFillTx/>
              <a:latin typeface="Arial" charset="0"/>
              <a:ea typeface="+mj-ea"/>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200" b="0" i="0" u="none" strike="noStrike" kern="1200" cap="none" spc="0" normalizeH="0" baseline="0" noProof="0" dirty="0" smtClean="0">
              <a:ln>
                <a:noFill/>
              </a:ln>
              <a:solidFill>
                <a:srgbClr val="0070C0"/>
              </a:solidFill>
              <a:effectLst/>
              <a:uLnTx/>
              <a:uFillTx/>
              <a:latin typeface="Arial" charset="0"/>
              <a:ea typeface="+mj-ea"/>
              <a:cs typeface="Arial" charset="0"/>
            </a:endParaRPr>
          </a:p>
        </p:txBody>
      </p:sp>
      <p:sp>
        <p:nvSpPr>
          <p:cNvPr id="37" name="Circular Arrow 36"/>
          <p:cNvSpPr/>
          <p:nvPr/>
        </p:nvSpPr>
        <p:spPr>
          <a:xfrm rot="16504331">
            <a:off x="1660762" y="2260393"/>
            <a:ext cx="2476830" cy="2946966"/>
          </a:xfrm>
          <a:prstGeom prst="circularArrow">
            <a:avLst>
              <a:gd name="adj1" fmla="val 12500"/>
              <a:gd name="adj2" fmla="val 3019492"/>
              <a:gd name="adj3" fmla="val 20457681"/>
              <a:gd name="adj4" fmla="val 10968305"/>
              <a:gd name="adj5" fmla="val 20543"/>
            </a:avLst>
          </a:prstGeom>
          <a:solidFill>
            <a:schemeClr val="tx1">
              <a:lumMod val="95000"/>
              <a:lumOff val="5000"/>
              <a:alpha val="10000"/>
            </a:schemeClr>
          </a:solidFill>
          <a:ln>
            <a:solidFill>
              <a:srgbClr val="0070C0">
                <a:alpha val="4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6"/>
          <p:cNvSpPr>
            <a:spLocks noGrp="1"/>
          </p:cNvSpPr>
          <p:nvPr>
            <p:ph type="title"/>
          </p:nvPr>
        </p:nvSpPr>
        <p:spPr bwMode="auto">
          <a:xfrm>
            <a:off x="509588" y="184150"/>
            <a:ext cx="7305675" cy="584200"/>
          </a:xfrm>
          <a:noFill/>
          <a:ln>
            <a:miter lim="800000"/>
            <a:headEnd/>
            <a:tailEnd/>
          </a:ln>
        </p:spPr>
        <p:txBody>
          <a:bodyPr vert="horz" wrap="square" lIns="91440" tIns="45720" rIns="91440" bIns="45720" numCol="1" anchor="t" anchorCtr="0" compatLnSpc="1">
            <a:prstTxWarp prst="textNoShape">
              <a:avLst/>
            </a:prstTxWarp>
            <a:spAutoFit/>
          </a:bodyPr>
          <a:lstStyle/>
          <a:p>
            <a:r>
              <a:rPr lang="en-US" dirty="0" smtClean="0">
                <a:solidFill>
                  <a:schemeClr val="tx2"/>
                </a:solidFill>
                <a:latin typeface="Arial" charset="0"/>
                <a:cs typeface="Arial" charset="0"/>
              </a:rPr>
              <a:t>How to scale up?</a:t>
            </a:r>
          </a:p>
        </p:txBody>
      </p:sp>
      <p:sp>
        <p:nvSpPr>
          <p:cNvPr id="4" name="Rectangle 3"/>
          <p:cNvSpPr>
            <a:spLocks noChangeArrowheads="1"/>
          </p:cNvSpPr>
          <p:nvPr/>
        </p:nvSpPr>
        <p:spPr bwMode="auto">
          <a:xfrm>
            <a:off x="0" y="1162450"/>
            <a:ext cx="8792338" cy="3293209"/>
          </a:xfrm>
          <a:prstGeom prst="rect">
            <a:avLst/>
          </a:prstGeom>
          <a:noFill/>
          <a:ln w="9525">
            <a:noFill/>
            <a:miter lim="800000"/>
            <a:headEnd/>
            <a:tailEnd/>
          </a:ln>
        </p:spPr>
        <p:txBody>
          <a:bodyPr wrap="square">
            <a:spAutoFit/>
          </a:bodyPr>
          <a:lstStyle/>
          <a:p>
            <a:pPr>
              <a:spcAft>
                <a:spcPts val="1200"/>
              </a:spcAft>
            </a:pPr>
            <a:endParaRPr lang="en-US" sz="2400" u="sng" dirty="0" smtClean="0">
              <a:solidFill>
                <a:srgbClr val="0070C0"/>
              </a:solidFill>
            </a:endParaRPr>
          </a:p>
          <a:p>
            <a:pPr marL="457200" indent="-4763">
              <a:spcAft>
                <a:spcPts val="1200"/>
              </a:spcAft>
            </a:pPr>
            <a:r>
              <a:rPr lang="en-US" sz="2400" dirty="0" smtClean="0"/>
              <a:t>By documenting </a:t>
            </a:r>
            <a:r>
              <a:rPr lang="en-US" sz="2400" dirty="0" smtClean="0">
                <a:solidFill>
                  <a:schemeClr val="accent2"/>
                </a:solidFill>
              </a:rPr>
              <a:t>financially viable, replicable and scalable solutions</a:t>
            </a:r>
            <a:r>
              <a:rPr lang="en-US" sz="2400" dirty="0" smtClean="0"/>
              <a:t> in the decision-making process</a:t>
            </a:r>
          </a:p>
          <a:p>
            <a:pPr marL="457200" indent="-457200">
              <a:spcAft>
                <a:spcPts val="1200"/>
              </a:spcAft>
            </a:pPr>
            <a:r>
              <a:rPr lang="en-US" sz="2400" dirty="0" smtClean="0"/>
              <a:t>      … for the different market segments DMs represent</a:t>
            </a:r>
          </a:p>
          <a:p>
            <a:pPr marL="457200" indent="-457200">
              <a:spcAft>
                <a:spcPts val="1200"/>
              </a:spcAft>
            </a:pPr>
            <a:r>
              <a:rPr lang="en-US" sz="2400" dirty="0" smtClean="0"/>
              <a:t>      … </a:t>
            </a:r>
            <a:r>
              <a:rPr lang="en-US" sz="2400" dirty="0" smtClean="0">
                <a:solidFill>
                  <a:schemeClr val="accent2"/>
                </a:solidFill>
              </a:rPr>
              <a:t>disseminating these solutions </a:t>
            </a:r>
            <a:r>
              <a:rPr lang="en-US" sz="2400" dirty="0" smtClean="0"/>
              <a:t>through the EEB members  and partner organizations</a:t>
            </a:r>
          </a:p>
          <a:p>
            <a:pPr marL="457200" indent="-457200">
              <a:spcAft>
                <a:spcPts val="1200"/>
              </a:spcAft>
              <a:buFont typeface="Arial" pitchFamily="34" charset="0"/>
              <a:buChar char="•"/>
            </a:pPr>
            <a:endParaRPr lang="en-US" sz="2400" dirty="0" smtClean="0"/>
          </a:p>
        </p:txBody>
      </p:sp>
      <p:sp>
        <p:nvSpPr>
          <p:cNvPr id="8" name="TextBox 7"/>
          <p:cNvSpPr txBox="1"/>
          <p:nvPr/>
        </p:nvSpPr>
        <p:spPr>
          <a:xfrm>
            <a:off x="1" y="4180295"/>
            <a:ext cx="9144000" cy="1538883"/>
          </a:xfrm>
          <a:prstGeom prst="rect">
            <a:avLst/>
          </a:prstGeom>
          <a:gradFill flip="none" rotWithShape="1">
            <a:gsLst>
              <a:gs pos="0">
                <a:srgbClr val="0070C0">
                  <a:tint val="66000"/>
                  <a:satMod val="160000"/>
                </a:srgbClr>
              </a:gs>
              <a:gs pos="50000">
                <a:srgbClr val="0070C0">
                  <a:tint val="44500"/>
                  <a:satMod val="160000"/>
                </a:srgbClr>
              </a:gs>
              <a:gs pos="100000">
                <a:srgbClr val="0070C0">
                  <a:tint val="23500"/>
                  <a:satMod val="160000"/>
                </a:srgbClr>
              </a:gs>
            </a:gsLst>
            <a:lin ang="5400000" scaled="1"/>
            <a:tileRect/>
          </a:gradFill>
          <a:ln>
            <a:solidFill>
              <a:schemeClr val="tx1"/>
            </a:solidFill>
            <a:prstDash val="dash"/>
          </a:ln>
        </p:spPr>
        <p:txBody>
          <a:bodyPr wrap="square" rtlCol="0">
            <a:spAutoFit/>
          </a:bodyPr>
          <a:lstStyle/>
          <a:p>
            <a:pPr algn="ctr"/>
            <a:r>
              <a:rPr lang="en-US" sz="2800" b="1" dirty="0" smtClean="0"/>
              <a:t>Ambition: </a:t>
            </a:r>
          </a:p>
          <a:p>
            <a:pPr algn="ctr"/>
            <a:r>
              <a:rPr lang="en-US" sz="2500" b="1" dirty="0" smtClean="0">
                <a:solidFill>
                  <a:schemeClr val="accent2"/>
                </a:solidFill>
              </a:rPr>
              <a:t>Secure commitments </a:t>
            </a:r>
          </a:p>
          <a:p>
            <a:pPr algn="ctr"/>
            <a:r>
              <a:rPr lang="en-US" sz="2500" b="1" dirty="0" smtClean="0">
                <a:solidFill>
                  <a:schemeClr val="accent2"/>
                </a:solidFill>
              </a:rPr>
              <a:t>from a wide range of market actors </a:t>
            </a:r>
          </a:p>
          <a:p>
            <a:endParaRPr lang="en-US" sz="1600" dirty="0"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4" name="Title 8"/>
          <p:cNvSpPr>
            <a:spLocks noGrp="1"/>
          </p:cNvSpPr>
          <p:nvPr>
            <p:ph type="title" idx="4294967295"/>
          </p:nvPr>
        </p:nvSpPr>
        <p:spPr bwMode="auto">
          <a:xfrm>
            <a:off x="310779" y="296863"/>
            <a:ext cx="8187762" cy="633412"/>
          </a:xfrm>
          <a:prstGeom prst="rect">
            <a:avLst/>
          </a:prstGeom>
          <a:noFill/>
          <a:ln>
            <a:miter lim="800000"/>
            <a:headEnd/>
            <a:tailEnd/>
          </a:ln>
        </p:spPr>
        <p:txBody>
          <a:bodyPr/>
          <a:lstStyle/>
          <a:p>
            <a:pPr algn="l"/>
            <a:r>
              <a:rPr lang="en-US" sz="3200" dirty="0" smtClean="0">
                <a:solidFill>
                  <a:schemeClr val="tx2"/>
                </a:solidFill>
                <a:cs typeface="Arial" charset="0"/>
              </a:rPr>
              <a:t>EEB 2.0 Members and Partners</a:t>
            </a:r>
          </a:p>
        </p:txBody>
      </p:sp>
      <p:pic>
        <p:nvPicPr>
          <p:cNvPr id="4" name="Picture 1"/>
          <p:cNvPicPr>
            <a:picLocks noChangeAspect="1" noChangeArrowheads="1"/>
          </p:cNvPicPr>
          <p:nvPr/>
        </p:nvPicPr>
        <p:blipFill>
          <a:blip r:embed="rId3" cstate="print"/>
          <a:srcRect/>
          <a:stretch>
            <a:fillRect/>
          </a:stretch>
        </p:blipFill>
        <p:spPr bwMode="auto">
          <a:xfrm>
            <a:off x="2951123" y="1510027"/>
            <a:ext cx="1812092" cy="607713"/>
          </a:xfrm>
          <a:prstGeom prst="rect">
            <a:avLst/>
          </a:prstGeom>
          <a:noFill/>
          <a:ln w="9525">
            <a:noFill/>
            <a:miter lim="800000"/>
            <a:headEnd/>
            <a:tailEnd/>
          </a:ln>
          <a:effectLst/>
        </p:spPr>
      </p:pic>
      <p:pic>
        <p:nvPicPr>
          <p:cNvPr id="5" name="Picture 2"/>
          <p:cNvPicPr>
            <a:picLocks noChangeAspect="1" noChangeArrowheads="1"/>
          </p:cNvPicPr>
          <p:nvPr/>
        </p:nvPicPr>
        <p:blipFill>
          <a:blip r:embed="rId4" cstate="print"/>
          <a:srcRect/>
          <a:stretch>
            <a:fillRect/>
          </a:stretch>
        </p:blipFill>
        <p:spPr bwMode="auto">
          <a:xfrm>
            <a:off x="5585622" y="1503578"/>
            <a:ext cx="2355104" cy="586027"/>
          </a:xfrm>
          <a:prstGeom prst="rect">
            <a:avLst/>
          </a:prstGeom>
          <a:noFill/>
          <a:ln w="9525">
            <a:noFill/>
            <a:miter lim="800000"/>
            <a:headEnd/>
            <a:tailEnd/>
          </a:ln>
          <a:effectLst/>
        </p:spPr>
      </p:pic>
      <p:pic>
        <p:nvPicPr>
          <p:cNvPr id="7" name="Picture 3"/>
          <p:cNvPicPr>
            <a:picLocks noChangeAspect="1" noChangeArrowheads="1"/>
          </p:cNvPicPr>
          <p:nvPr/>
        </p:nvPicPr>
        <p:blipFill>
          <a:blip r:embed="rId5" cstate="print"/>
          <a:srcRect/>
          <a:stretch>
            <a:fillRect/>
          </a:stretch>
        </p:blipFill>
        <p:spPr bwMode="auto">
          <a:xfrm>
            <a:off x="1798336" y="2548789"/>
            <a:ext cx="849112" cy="291328"/>
          </a:xfrm>
          <a:prstGeom prst="rect">
            <a:avLst/>
          </a:prstGeom>
          <a:noFill/>
          <a:ln w="9525">
            <a:noFill/>
            <a:miter lim="800000"/>
            <a:headEnd/>
            <a:tailEnd/>
          </a:ln>
          <a:effectLst/>
        </p:spPr>
      </p:pic>
      <p:pic>
        <p:nvPicPr>
          <p:cNvPr id="8" name="Picture 4"/>
          <p:cNvPicPr>
            <a:picLocks noChangeAspect="1" noChangeArrowheads="1"/>
          </p:cNvPicPr>
          <p:nvPr/>
        </p:nvPicPr>
        <p:blipFill>
          <a:blip r:embed="rId6" cstate="print"/>
          <a:srcRect/>
          <a:stretch>
            <a:fillRect/>
          </a:stretch>
        </p:blipFill>
        <p:spPr bwMode="auto">
          <a:xfrm>
            <a:off x="2876527" y="2605889"/>
            <a:ext cx="1543553" cy="263370"/>
          </a:xfrm>
          <a:prstGeom prst="rect">
            <a:avLst/>
          </a:prstGeom>
          <a:noFill/>
          <a:ln w="9525">
            <a:noFill/>
            <a:miter lim="800000"/>
            <a:headEnd/>
            <a:tailEnd/>
          </a:ln>
          <a:effectLst/>
        </p:spPr>
      </p:pic>
      <p:pic>
        <p:nvPicPr>
          <p:cNvPr id="9" name="Picture 3"/>
          <p:cNvPicPr>
            <a:picLocks noChangeAspect="1" noChangeArrowheads="1"/>
          </p:cNvPicPr>
          <p:nvPr/>
        </p:nvPicPr>
        <p:blipFill>
          <a:blip r:embed="rId7" cstate="print"/>
          <a:srcRect/>
          <a:stretch>
            <a:fillRect/>
          </a:stretch>
        </p:blipFill>
        <p:spPr bwMode="auto">
          <a:xfrm>
            <a:off x="5946976" y="2619254"/>
            <a:ext cx="1192696" cy="239590"/>
          </a:xfrm>
          <a:prstGeom prst="rect">
            <a:avLst/>
          </a:prstGeom>
          <a:noFill/>
          <a:ln w="9525">
            <a:noFill/>
            <a:miter lim="800000"/>
            <a:headEnd/>
            <a:tailEnd/>
          </a:ln>
          <a:effectLst/>
        </p:spPr>
      </p:pic>
      <p:pic>
        <p:nvPicPr>
          <p:cNvPr id="11" name="Picture 5" descr="IEA_logo">
            <a:hlinkClick r:id="rId8" tooltip="Logo of International Energy Agency"/>
          </p:cNvPr>
          <p:cNvPicPr>
            <a:picLocks noChangeAspect="1" noChangeArrowheads="1"/>
          </p:cNvPicPr>
          <p:nvPr/>
        </p:nvPicPr>
        <p:blipFill>
          <a:blip r:embed="rId9" cstate="print"/>
          <a:srcRect/>
          <a:stretch>
            <a:fillRect/>
          </a:stretch>
        </p:blipFill>
        <p:spPr bwMode="auto">
          <a:xfrm>
            <a:off x="2246333" y="3808691"/>
            <a:ext cx="1909762" cy="1130300"/>
          </a:xfrm>
          <a:prstGeom prst="rect">
            <a:avLst/>
          </a:prstGeom>
          <a:noFill/>
          <a:ln w="9525">
            <a:noFill/>
            <a:miter lim="800000"/>
            <a:headEnd/>
            <a:tailEnd/>
          </a:ln>
        </p:spPr>
      </p:pic>
      <p:pic>
        <p:nvPicPr>
          <p:cNvPr id="13" name="Picture 56" descr="ULI_mark_logotype_377"/>
          <p:cNvPicPr>
            <a:picLocks noChangeAspect="1" noChangeArrowheads="1"/>
          </p:cNvPicPr>
          <p:nvPr/>
        </p:nvPicPr>
        <p:blipFill>
          <a:blip r:embed="rId10" cstate="print"/>
          <a:srcRect/>
          <a:stretch>
            <a:fillRect/>
          </a:stretch>
        </p:blipFill>
        <p:spPr bwMode="auto">
          <a:xfrm>
            <a:off x="4839096" y="3979910"/>
            <a:ext cx="1764311" cy="504173"/>
          </a:xfrm>
          <a:prstGeom prst="rect">
            <a:avLst/>
          </a:prstGeom>
          <a:noFill/>
          <a:ln w="9525">
            <a:noFill/>
            <a:miter lim="800000"/>
            <a:headEnd/>
            <a:tailEnd/>
          </a:ln>
        </p:spPr>
      </p:pic>
      <p:pic>
        <p:nvPicPr>
          <p:cNvPr id="14" name="Picture 4"/>
          <p:cNvPicPr>
            <a:picLocks noChangeAspect="1" noChangeArrowheads="1"/>
          </p:cNvPicPr>
          <p:nvPr/>
        </p:nvPicPr>
        <p:blipFill>
          <a:blip r:embed="rId11" cstate="print">
            <a:clrChange>
              <a:clrFrom>
                <a:srgbClr val="FFFFFF"/>
              </a:clrFrom>
              <a:clrTo>
                <a:srgbClr val="FFFFFF">
                  <a:alpha val="0"/>
                </a:srgbClr>
              </a:clrTo>
            </a:clrChange>
          </a:blip>
          <a:srcRect/>
          <a:stretch>
            <a:fillRect/>
          </a:stretch>
        </p:blipFill>
        <p:spPr bwMode="auto">
          <a:xfrm>
            <a:off x="7227105" y="3906093"/>
            <a:ext cx="792163" cy="863600"/>
          </a:xfrm>
          <a:prstGeom prst="rect">
            <a:avLst/>
          </a:prstGeom>
          <a:noFill/>
          <a:ln w="9525">
            <a:noFill/>
            <a:miter lim="800000"/>
            <a:headEnd/>
            <a:tailEnd/>
          </a:ln>
        </p:spPr>
      </p:pic>
      <p:sp>
        <p:nvSpPr>
          <p:cNvPr id="15" name="Rectangle 14"/>
          <p:cNvSpPr/>
          <p:nvPr/>
        </p:nvSpPr>
        <p:spPr>
          <a:xfrm>
            <a:off x="411308" y="4164361"/>
            <a:ext cx="1120820" cy="369332"/>
          </a:xfrm>
          <a:prstGeom prst="rect">
            <a:avLst/>
          </a:prstGeom>
        </p:spPr>
        <p:txBody>
          <a:bodyPr wrap="none">
            <a:spAutoFit/>
          </a:bodyPr>
          <a:lstStyle/>
          <a:p>
            <a:r>
              <a:rPr lang="en-US" b="1" dirty="0" smtClean="0">
                <a:solidFill>
                  <a:schemeClr val="accent2"/>
                </a:solidFill>
              </a:rPr>
              <a:t>Partners</a:t>
            </a:r>
            <a:endParaRPr lang="en-US" dirty="0">
              <a:solidFill>
                <a:schemeClr val="accent2"/>
              </a:solidFill>
            </a:endParaRPr>
          </a:p>
        </p:txBody>
      </p:sp>
      <p:sp>
        <p:nvSpPr>
          <p:cNvPr id="16" name="Rectangle 15"/>
          <p:cNvSpPr/>
          <p:nvPr/>
        </p:nvSpPr>
        <p:spPr>
          <a:xfrm>
            <a:off x="366764" y="1567934"/>
            <a:ext cx="1249060" cy="369332"/>
          </a:xfrm>
          <a:prstGeom prst="rect">
            <a:avLst/>
          </a:prstGeom>
        </p:spPr>
        <p:txBody>
          <a:bodyPr wrap="none">
            <a:spAutoFit/>
          </a:bodyPr>
          <a:lstStyle/>
          <a:p>
            <a:r>
              <a:rPr lang="en-US" b="1" dirty="0" smtClean="0">
                <a:solidFill>
                  <a:schemeClr val="accent2"/>
                </a:solidFill>
              </a:rPr>
              <a:t>Co-chairs</a:t>
            </a:r>
            <a:endParaRPr lang="en-US" dirty="0">
              <a:solidFill>
                <a:schemeClr val="accent2"/>
              </a:solidFill>
            </a:endParaRPr>
          </a:p>
        </p:txBody>
      </p:sp>
      <p:sp>
        <p:nvSpPr>
          <p:cNvPr id="17" name="Rectangle 16"/>
          <p:cNvSpPr/>
          <p:nvPr/>
        </p:nvSpPr>
        <p:spPr>
          <a:xfrm>
            <a:off x="378487" y="2423719"/>
            <a:ext cx="1197764" cy="369332"/>
          </a:xfrm>
          <a:prstGeom prst="rect">
            <a:avLst/>
          </a:prstGeom>
        </p:spPr>
        <p:txBody>
          <a:bodyPr wrap="none">
            <a:spAutoFit/>
          </a:bodyPr>
          <a:lstStyle/>
          <a:p>
            <a:r>
              <a:rPr lang="en-US" b="1" dirty="0" smtClean="0">
                <a:solidFill>
                  <a:schemeClr val="accent2"/>
                </a:solidFill>
              </a:rPr>
              <a:t>Members</a:t>
            </a:r>
            <a:endParaRPr lang="en-US" dirty="0">
              <a:solidFill>
                <a:schemeClr val="accent2"/>
              </a:solidFill>
            </a:endParaRPr>
          </a:p>
        </p:txBody>
      </p:sp>
      <p:sp>
        <p:nvSpPr>
          <p:cNvPr id="18" name="Rectangle 17"/>
          <p:cNvSpPr/>
          <p:nvPr/>
        </p:nvSpPr>
        <p:spPr>
          <a:xfrm>
            <a:off x="7081967" y="4873363"/>
            <a:ext cx="1604927" cy="523220"/>
          </a:xfrm>
          <a:prstGeom prst="rect">
            <a:avLst/>
          </a:prstGeom>
        </p:spPr>
        <p:txBody>
          <a:bodyPr wrap="none">
            <a:spAutoFit/>
          </a:bodyPr>
          <a:lstStyle/>
          <a:p>
            <a:pPr algn="ctr"/>
            <a:r>
              <a:rPr lang="en-US" sz="1400" b="1" dirty="0" smtClean="0"/>
              <a:t>World Green </a:t>
            </a:r>
            <a:br>
              <a:rPr lang="en-US" sz="1400" b="1" dirty="0" smtClean="0"/>
            </a:br>
            <a:r>
              <a:rPr lang="en-US" sz="1400" b="1" dirty="0" smtClean="0"/>
              <a:t>Building Council</a:t>
            </a:r>
            <a:endParaRPr lang="en-US" sz="1400" b="1" dirty="0"/>
          </a:p>
        </p:txBody>
      </p:sp>
      <p:pic>
        <p:nvPicPr>
          <p:cNvPr id="19" name="Picture 18" descr="wbcsd_regional_network_72dpi_rgb.jpg"/>
          <p:cNvPicPr>
            <a:picLocks noChangeAspect="1"/>
          </p:cNvPicPr>
          <p:nvPr/>
        </p:nvPicPr>
        <p:blipFill>
          <a:blip r:embed="rId12" cstate="print"/>
          <a:stretch>
            <a:fillRect/>
          </a:stretch>
        </p:blipFill>
        <p:spPr>
          <a:xfrm>
            <a:off x="3142958" y="4892444"/>
            <a:ext cx="3505200" cy="647700"/>
          </a:xfrm>
          <a:prstGeom prst="rect">
            <a:avLst/>
          </a:prstGeom>
        </p:spPr>
      </p:pic>
      <p:pic>
        <p:nvPicPr>
          <p:cNvPr id="21" name="Picture 2" descr="http://www.dashingtimes.com/wp-content/uploads/2013/01/infosys.jpg"/>
          <p:cNvPicPr>
            <a:picLocks noChangeAspect="1" noChangeArrowheads="1"/>
          </p:cNvPicPr>
          <p:nvPr/>
        </p:nvPicPr>
        <p:blipFill>
          <a:blip r:embed="rId13" cstate="print"/>
          <a:srcRect/>
          <a:stretch>
            <a:fillRect/>
          </a:stretch>
        </p:blipFill>
        <p:spPr bwMode="auto">
          <a:xfrm>
            <a:off x="4604697" y="2514600"/>
            <a:ext cx="1083379" cy="420434"/>
          </a:xfrm>
          <a:prstGeom prst="rect">
            <a:avLst/>
          </a:prstGeom>
          <a:noFill/>
        </p:spPr>
      </p:pic>
      <p:sp>
        <p:nvSpPr>
          <p:cNvPr id="20" name="TextBox 19"/>
          <p:cNvSpPr txBox="1"/>
          <p:nvPr/>
        </p:nvSpPr>
        <p:spPr>
          <a:xfrm>
            <a:off x="2112264" y="3136392"/>
            <a:ext cx="6117336" cy="369332"/>
          </a:xfrm>
          <a:prstGeom prst="rect">
            <a:avLst/>
          </a:prstGeom>
          <a:noFill/>
        </p:spPr>
        <p:txBody>
          <a:bodyPr wrap="square" rtlCol="0">
            <a:spAutoFit/>
          </a:bodyPr>
          <a:lstStyle/>
          <a:p>
            <a:r>
              <a:rPr lang="en-US" i="1" dirty="0" smtClean="0">
                <a:solidFill>
                  <a:schemeClr val="accent2"/>
                </a:solidFill>
              </a:rPr>
              <a:t>Membership  remains open for up to 9 more companies</a:t>
            </a:r>
            <a:endParaRPr lang="en-US" i="1" dirty="0">
              <a:solidFill>
                <a:schemeClr val="accent2"/>
              </a:solidFill>
            </a:endParaRPr>
          </a:p>
        </p:txBody>
      </p:sp>
      <p:sp>
        <p:nvSpPr>
          <p:cNvPr id="11266" name="AutoShape 2" descr="data:image/jpeg;base64,/9j/4AAQSkZJRgABAQAAAQABAAD/2wCEAAkGBxQSEBUTExQUFhUXGRgbGBcXGBocGxsbGBodFhoaIBoaHCogGhsoHBcWITEhJSkvLi4uFx8zODMsNygtLisBCgoKDg0OGxAQGzQkICQsLC8sLCwsLywsLCw0MCwsNCwsLDQsLC8sLCwsLDQsLCwsLCwsLCwsLCwsLCwsLCwsLP/AABEIAHoBngMBEQACEQEDEQH/xAAcAAADAQEBAQEBAAAAAAAAAAAABgcFBAMBAgj/xABMEAACAQIDAwYICwYDBwUAAAABAgMAEQQhMQUGEgdBUWFxgRMiM3KRobGyFBYyNDVCUlNzktIjYpPBwtFUgqIVFySDo7PwY5TD0+H/xAAaAQEAAgMBAAAAAAAAAAAAAAAAAwQCBQYB/8QAOhEAAgECAwUDDAICAgIDAAAAAAECAxEEBTESITJBcRNRgRUzNFJhkaGxwdHh8BQiQvEjcoKSNVNi/9oADAMBAAIRAxEAPwCv7d23FhI+OQ65Ko+Ux6AP581Yykoor4jEwoQ2p/7JptffnFTEhG8CnQmve5zv2WqFzbOdr5rXqP8Ar/Vez7/6F+fFyP8ALd285ifaawKEqs58Tb8TzjlZTdWIPUSPZQxjKUdHY1MFvNi4vkzydjHjHoe9u6vVJrmWaeOxFPSb8d/zG7d7lAaSRIpogS7KodMs2IUXU9Z1B7qkjVejNthc2c5qFSOu66+w/wBTG8CgCgCgCgCgJ5ym46WOaERySICjXCOy3z6jUNVu5os3q1ISjsSa3PRiZ/tnEf4if+K/96iu+80/8qv6797LHuxIWwcDMSxMakkm5JtqSdasw4UdbhG3Qg33I06yLAUAUAUAUAUAUAUAUAUAUAUAUAUAUAUAqb9bznCqscVvCuL3OfAul7HUk3tzZGo6k7bkazMcc8PFRhxP4Evl2hKz8bSyFvtFjfuN8qgOalXqSltOTv1LBuZjnmwUUkhu3jAt08LFQe2w9NWKbvHedZgKsqtCMpam3WZcCgCgPjaUBChtnEf4if8Aiv8A3qom+84r+VX9d+9jDuFtKZ8civNKy2fJnYj5J5ibVnTb2i/llerPEJSk2t/MqtWDpgoAoAoAoAoAoAoAoAoAoAoCK73bUOIxcjE+KpKIOYKptfvNz31Vk7u5x+PrutWb5LcjFrwpDTsDcebEoJGZYkbNSRdiOkKObtNZxg3vNphcrqVo7bdk/ea7cmZtliRfrit/XWXZPvLTyT/9/D8mRtHcPFx5qFlH7hz/ACtb1XrF05Iq1cprw3x39DJ2LCyY2BXVlYTRXDAgjx15jWK1RVw0JRxEFJWe0vmXGrR2YUAUAUAUAUBNeVby0PmN71QVdTns74odGItRmjLdup8xw/4aeyrMOFHaYPzEOiNasiyFAFAFAFAFAFAFAFAFAFAFAFAFAFAFATflI2LM2IEyIzoUCnhBJUi+oGgzGfbUFSLvc5/NsNUlUVSKurW3GJsLdDEYhxdGij+s7gjLqBzY+rrrFQbKWGy6tVlvVl3srmBwixRrGgsqAADs/nVhKysdVThGEVGOiPevTMKAKA+NoaBn8+Cqa0ODGXk7+kI/Nf3TUlPiNjlPpK6Mr9WDqwoAoAoAoAoAoAoAoAoAoAoD+fpkKsynUEg9oNjVQ4SScZNM/FDEq+5+9cMsMcTsI5UULZsg1hYFTpc5Za1PCatZnU4HH06kFCTtJbuvQbakNoFAeGJwUchUuisVIZSQLqQbgg6jMV40nqYSpxlZyV7aHvXpmFAZm1Nv4fD5Syqp+yM2/KtzWLklqV62Ko0eOVvn7jDl5RMKDYLM3WFX+pgax7VFKWcYdPdd+H5PfDb+4NtWdPOQ/wBN6dpEkhmuGlq7dV/s3sDtCKYXikRxz8LA27QNKzTT0LtOrCorwafQn/Kt5aHzG96oaupos74odGItRmjLZuzIFwEDMQqiJSSTYAW1JOlWIcKOzwjUcPBvuRn43f3CRmwLyeYuXpYgHurx1IlepmuHg7J36fqP3gN+cJKQC7Rk/eLYfmBKjvNFUiZUs0w8917df2wyKwIuDcHQipDYanhj8akMbSyGyLa5sTqbaAX1IrxuyuzCpUjTi5y0RifHjBffH+HJ+msO0iU/KeF9b4P7GjsfbsGK4vAvxcFuLxWFuK9vlAX0NZRkpaE9DFUq9+zd7HNtberC4diryXcaqg4iO22QPUTXjmkYV8dQou0pb+5bzMh5Q8ITYiZR0sot/pYn1V52qKsc4w7e+68Pyxj2dtKKdOOF1derUdRGoPUazTT0NhSrQqx2oO6OuvSUKA5dobSigXilkVBzcRzPYNT3V42lqR1K0KSvN2F3EcoWEU5eFfrVLe+RWHao1883w8dLvovvY9MJv7g3Nizx+ev81uBRVImVPNcPLV26r/Yx4bEJIoZGVlOjKQR6RWad9DYRnGSvF3R616ZGXtfeDD4VlWZ+EsLjxWOQy+qDWMppalevi6VBpVHa/U4Pjxgvvj/Dk/TWPaRIPKeF9b4P7G7hMSssayIbqwBU2IuDpkc6zTurl2E1OKlHRntXpkZW1d48NhjaWUBvsi7N3hdO+sXNIrVsZRo7py39xiHlFwt7cM/bwrb37+qse1RS8sYe9rP3L7mps/ezCT+KsoDH6r3U9gvkT2GvVOLLVLH0Ku6Mt/t3EXFVkccMvJ39IR+a/umpKfEbLKfSV0ZX6sHVnwm1AYGP3zwcRsZeMjmjBb/UPF9dYOpFFGpmOHpuzlfpvOBOUXCk2KzDrKrb1OTXnaogWcYdu1n7vybmyt4MPiMopVLfZNw35WsT3Vkpp6F2ji6Nbglf5mnWRYCgF6XfXBqxUym4JB/ZvqMj9Wo+0iUZZlhotpy+D+x6YHe7CTSLHHIS7GwHA45r6lbc1eqpFuxlTx9CpJQjLe/YzYxOIWNC7sFVdWJsBWTdi1OcYLak7IV5OULCBuECVh9oILetg3qrDtUa15vh1K2/rb9fwGHZm1IsQnHC4cc9tR1EHMd9ZqSehfpV6dWO1B3JjygbDMGIMoH7KUkg9DnNlPabkdp6KgnGzObzTCulV21pL5/u8VawNWFAa2yt48Th7COVuEfUbxl7LHTutXqk1oW6ONr0eGW7ue9DrsXlER7LiE8Gftrcr3jVfXUqq95uMPnEJbqqt7eX77x1gmV1DIwZTmCDcEdRFS3ubmMlJXTuj0oek+333xZWbD4drEZSSDW/OqnmtznW+mlQznyRosxzFxbpUn1f0RPWNzc5k6mojQNt72fqGJnNlUsehQSfQKHsYSk7RVz2m2fKgu8UijpZGA9JFDOVCpFXlFrwGjkt+ev+C3vx1nS4vA2eTeff/X6o6eVby0PmN71e1dSTO+KHRiLUZozV2ltySaGKC/DHGqqFB+UwHyj09Q5q9burFuti51IRp6JJbu84p8FIg4njkUHQsrAekivCCVGpFXlFpdDnoRjrydbwNHKMM5Jje/Bf6ra2HUejpt0mpKcrOxucpxcoz7KT3PT2P8jjv19Hz9i++tSVOE2+Y+jT/eZGarnHmlszbUmHilSI8Jl4AXGoC8WQ6CeLXmtXqbWhZo4qdGEow3bVt/vP1gt3sVMnHHC7KdDkAescRF+6ii3oj2ngq9RbUYuxn4iBkYo6lWGqsLEdxrwrzhKD2ZKzOnZG1JMNKssZsRqOZhzqekH/APa9Tad0S4evOjNTi/yW/Z+MWaJJV+S6hh383aNKsp3Vzs6VRVIKa0Zjb4byDBxDhs0r34FOgtqx6h0c577YznslTHY1YaG7ien3JHjcY8zmSRi7HUn2dQ6hlVfU5SpVnUltTd2aWxt2MTiV4o0sn22PCD2c57hWSi3oWMPgK1dXit3ez97X3UxOGXjdAUGrIeIDt5wOu1qOLWplXy+vRW01dd6OXYe2pcLJxxNl9ZD8lh1j+eorxNrQiw2KqYeV4vquTLJsXaiYmFZU0Oo51I1U9Y/sasxldXOuoV41qanEQ+Vby0PmN71Q1dTSZ3xQ6MRajNGW7dT5jh/w09lWYcKO0wfmIdEL2/29TQ/8PAbSEeO41UHQDoYjO/MLdNxhUnbcjX5nj3S/4qb3833fkmZNzc6moTnG772d2ztjTzi8UTuOkCw7OI5Xr1JvQnpYWtV3wjcNobFngF5YnQdJF1/MMvXRprUVcLWpb5xaOCvCuMvJ39IR+a/ums6fEbLKfSV0ZXJpQilmICqCSToAMyasHVSkoq70JFvZvXJi3KISsAOS6Fv3m6ezQdudVpT2uhyuOzCVd7Md0fn1MLBYN5nEcal2OgH/AJkOs1iUadKdSWzBXYxHcHGcN+GO/wBnjF+zo9dZ9nI2HkjEWvu6XF3EQPDIVcMjqdDkQdQf5g1ga+UJ0pWe5oou4e9jTEYec3e3iOdWt9U/vWzvz2zz1mhPkzoMtzB1P+Kpryff+R4qU3JBNp+Xl/Ef3jVQ4iv52XVmluV9IQecfdNZR4kWMu9Jh+8jr343hOKmKIf2MZIW2jEZF+voHV2mvZyuyTMsZ289mPCvj7fsLNYGtG/k42Z4aaViWCqgBKsVN2a4zB0sreqs6auzb5RR25ylyS/fkU/F4VJUMcihkbIg6f8AnXU7VzpJwjOLjJXRPdu8njqS2FbiH3bmzDqDaHvt2moZU3yNDicna30X4P7iXjcFJC3DKjIehgRfs6R1io3u1NNUozpu01Y56EYUAwbo7yPhJQCSYWPjr0fvr0Eesd1soy2TYYHGyw87N/1eq+q/d5Tt5tp+AwckynPhshHS9lU9et+6p5u0bnSYut2VCU13biJE1WOM1NfdbYpxeIEdyFA4nI1Cjo6ySB335q9jG7sW8FhXiKuzy5li2fs+OBAkSKijo5+snUnrNWUktDraVKFKOzBWR1V6SHJDsyFJTMsarIVKllFrgkE3tkc1GZzyrzZV7kSo04z20rMQOVby0PmN71Q1dTR53xQ6MRajNGVDk/3bSOJcS4DSOLp0Ip0t+8enm06bzU47rnTZZgowgqst7ensX3HGaFXUqwDKRYgi4IPNapTbSipKz0Idt7AiDEyxDRWIHmnNfURVVqzscXiqSpVpQXJnhsyQrPEw1EiEdzA14YUHarF+1Fd36+j5+xffWrFThOrzH0af7zIzVc48adwNhJiZ2aSxSLhJX7Ra/CD+74pJ7qzhG7NpleFjWqOU9I8u8rQFWDqRA5VsGvDDMB41yhPSLcQ9Fm9NQ1VozRZ1TWzGfPQndRHPld5OXvs9B0M4/wBRP86np8J1mVO+Gj4/MnW9u0DPjJXvkGKL5qGw9OZ/zVDJ3dzn8fWdWvJ925eBn7PhV5o0dgqs6hmJAAUnM3OQsL14V6MVKpGMnZX3loh2zhEUKuIw4VQAAJEsAMgNas7Ue87COJw8VZTjbqj9NtzCEEHEYcg5EGRLEemm1HvPXiqD/wA170RvbeHSPESpEytGGPAVII4TmBca2Bt3VXeu45HEwjCrJQd1fdYauS3aBWeSAnxXXiHnLYetT/pFZ0nvsbTJqzU3T5Pf4n65VvLQ+Y3vUq6nud8UOjEWozRlr3akC7PgY6LCpPYFvViHCjs8I7YeDfciN43FNLI8jfKdix7ze3ZzVXvfechVqOpNzfNnduxsv4Tio4j8km7+auZ9OnfXsVd2J8FQ7esoPTn0LZBCqKFUBVUWAAsABzWq1odjGKirLQ+yqCpBAIINwaBq6P59FU0cGMvJ39IR+a/umpKfEbLKfSV0Y3cp20THhliBsZWz81Mz6yndes6r3WNrm9ZwoqC/y+RLKhOYKLycy4aCBpJJoVldiLM6hgq5AWJuLm568uipabSW86HKpUaVNylJJvva0G7/AG9hf8TB/FT+9SbUe82n8uh6696EzlIkw80aSxSxPIrcJCOpJQ3OgNzY2/MajqWe9GpzZ0akFOEk2u5rQQ8PO0bq6mzKQwPQQbiojRwm4SUlqi8YDFCWJJBo6qw/zC/86tJ3Vzt6c1OCkuauQzafl5fxH941VOLr+dl1Z54edo24lNmAIB6Lgqe+xNDCE5Qe1HUa9zNzvhK+GmJEV7KoyL2yJvzLzdJz0tnnCF97Npl+Xdsu0qacvb+Bpx24GEdbIHibmYMW9Icm47LVI6S5GzqZTh5K0Vbx+53bobBODhZGYMzOWLDo0XXqF7dJNewjsomwOF/j03Fu7ubMU6tfhYHhJBsdCNQeg1ncuKSejPSh6eeIgV1Kuqsp1DAEeg0auYyjGStJXQo7d3AhkBaD9k/MMyh7tV7vRUUqS5GrxOU0pq9P+r+BMZ4WR2RhZlJDDoINiKhOalFxk4y1R50MR82riC+wYD0MqnsRmQe6KkfAjfVpueXRfRe52EOozQj/AMk9uPEdNo7dl3v/ACqWlqzfZJa8/D6lFqY34UAUBNeVby0PmN71QVdTns74odGItRmjLdup8xw/4aeyrMOFHaYPzEOiNasiyRnfn6Qn7V9xarT4mcjmfpMvD5IyMF5VPOX2isSpS85Hqiv79fR8/YvvrVipwnWZj6NP95kZquceUHkm1xP/ACv/AJKlpczf5J/n4fUodTG+EjlV+bRfif0tUVXRGnzrzUev0JlUJzRW+Tb5gvnv7anpcJ1eVejLqyTPe5vrfOoDlZXvvPTCYZpXWNBxMxsBlme+hlTpyqSUY6s1/ifjfuG/Mn6qy2Jdxb8m4n1Pig+J+N+4b8yfqpsS7h5NxPqfFB8T8b9w35k/VTYl3DybifU+KNnc7dzFQ42KSSFlQcfEbrzowGh6SKyhGSktxcwGCr0q8ZSjZb/kenKt5aHzG96lXUyzvih0Yi1GaMr2F+hctfgrf9s1OuDwOtj6D/4fQkNQHJDhyXW+Gv8Agtb86VnT4jb5N59/9fqiqVYOmPjaGgZ/PgqmtDgxl5O/pCPzX901JT4jY5T6SujNjlYv4TD9HDJ7Vv8Ayr2rqi3nesPH6CFUZojVwO7mJmjEkcJZGvYgrnYkHU31Br1Rb0Rbp4KvUipwjdPodHxPxv3DfmT9Ve7Eu4z8m4n1Pig+J+N+4b8yfqpsS7h5NxPqfFB8T8b9w35k/VTYl3DybifU+KKnuvh3jwcKSAq6rYg2ysTbTqtU8FaO86fCQlCjGMtUiMbT8vL+I/vGqxyFfzsurPuy8EZ5o4l1dgL9A5z3C57qJX3ChSdWpGC5suuGgWNFRBZVAAHQALCrSVjtYRUYqK0R616ZBQEd21tOXD7RneFyh8Ib20PURoR21Wbak7HKYmvUo4qcoO28Ztj8oyEBcRGVP20zXtK6juvWaq95sKGcwe6qre1afvvGSDejBuLjERjzjwn0NY1ntx7zYxxuHkrqa+R47Q3wwkSk+FVzzLH4xPVcZDvNHUijCrmGHpq+1fpvJFtLFmaaSUixdma3Rc3t3aVXbvvOUrVHUqOb5s5qERWW2Cx2OMPb9p4MMBz8d/C8Pbe699T7P9LHVPCt4Lsudvjr+CTVAcqbG6u2vgmJEliUI4XA14TzjrBAPdbnr2MrO5cwOK/j1drloyyYHHRzIHicOp5x7Dzg9RqymnoddTqQqR2oO6OivTM4l2vAZRCJUaQ38VTc5C5vbTLprzaV7ESr03PYUt/cIXKt5aHzG96oaupo874odGItRmjLdup8xw/4aeyrMOFHaYPzEOiNasiySbefZE2I2jOIY2fNbkZAeIurHIemq0k3J2OXxuGq1sVPs430+S5nfszk7m4laSWNLEGygscje3MPbWSpMno5PUTUpyS+P2HvbuzvhOHeHi4OMDxrXtYhtLi+nTUsldWN3iKPbU3Tva5ONp8n+JjBMZWYDmXxW/KcvQb1C6bRz1bKK0N8HtfBmryVIVbFKwII8ECCLEH9pkQdKypastZLFxdRP2fUoNTG9EjlV+bRfif0tUVXRGnzrzUev0JlUJzRW+Tb5gvnv7anpcJ1eVejLqyd72bOMGMlQjIsXXzXNx6Mx/lNQyVnY0GOoulXku/eujM/A4oxSpIuqMrDuN7dnNXmhXpVHTmprky47K2lHiIlljN1PpB51PQRVpNNXR2lGtGrBThodlekoUBlYfeCGTE/B4243ClmK5qLWFr85z5qxU03ZFaOKpzq9lF3Ylcq3lofMb3qiq6mnzvih0Yi1GaMtm7MYbZ8CnQxKD2FbVYhwo7PCK+Hgn3IjePwjQyvE2qMVPcdew699V7W3HIVqbpzcHyO3dnanwXFRyn5INnA+y2R9GvdXsXZ3JsHiOwrKfLn0LXh51dQ6EMrC4IzBFWk7nYxkpK60PxjcSkUbPIwVQMydP8Azqrxux5UnGEXKTsiBCqiOFGXk7+kI/Nf3TUlPiNllPpK6MbeU7ZxkwyyqLmJs/NewJ9IT11nVW65tc3oudFTX+PyJbUJzBROTPbihDhXIDXLR35wcyvbe567noqWnLkdDlGKjs9jLXkUCpjeBQHBtfbEOGTjlcL0DVm6gNT7KxlJLUhr4inRjtTdjowOJEsSSAEB1VgDqOIA29dep3VzOnPbgpLmrkL2n5eX8R/eNVTi6/nZdWaW5X0hB5x901lHiRYy70mH7yLTVk68KAKAle+e7GIGIlnVOON2LXTMi/SuveLiq84u9zmswwNbtJVErp9wn1gacKAKA+gUPUrj1uXuY5dZ8SvCqkFIzqxGhYcyjoOZ7NZIQvvZu8vy2W0qlVWtovuUmpzoSeb7bmsXbEYZeK+bxjW/OyjnvzjW+l72EM4c0aHMctbbq0l1X2J+wsbHIjUVEaFpp2Z6YfEPGbozIelSQfSKGUKkoO8Xboes+0pnFnllYdDOxHoJpczlXqyVpSb8Tc5OvpBPNf3TWVPiLuU+krozU5VvLQ+Y3vVlV1LOd8UOjEWozRlu3U+Y4f8ADT2VZhwo7TB+Yh0RrVkWTA2xvfhcOSpfjcfUj8Y95vwjsJvWDqJFKvmFCjubu+5CvjOUpz5KBR0F2J9Qt7awdV9xrKmdP/CPvOWPlHxN844COgBx6+M152rIlnVa++K+P3GDYvKBDKQsymFj9Ym6d7ZFe8W66yVVcy/h82pVHaa2X8PeNkcCBzIAOJgoLDnC34b9Nrn01JZam0UY32lqz1r0yEjlV+bRfif0tUVXRGnzrzUev0JlUJzRW+Tb5gvnv7anpcJ1eVejLqzq3u3bXGRCxCypfgY6dan90+r0g+zhtEmOwaxMO6S0f0ZJNo7OlgcpKhRuvQ9YOhHWKrtW1OVrUKlGWzNWPuztpSwNxQyMh57HI9o0PfRNrQUq9Sk7wdjdTf3GAW4kPWUF/VYeqs+0kX1m+IStu9xm7T3kxM4IkmYqfqiyr3hQL99YuTepWrY6vVVpS3d2gzcmux5lmM7IVj4CoLZFiSDkNSMtdKzpp3ubLKMNUjPtJKysfnlW8tD5je9SrqeZ3xQ6MRajNGW7dT5jh/w09lWYcKO0wfmIdEYO/u6pn/4iEXkAs687gaEdLDo5x2AHCpC+9FHM8A6v/JT4uft/JMGUgkEWIyIPNUJzTTTszt2fteeDKKV0HQDl220vXqbWhNSxNWlwSaPuIxuIxTqrvJKxPircnPqUZDurxts9lVrYiSTbb7jgoVxl5O/pCPzX901nT4jZZT6SujK5LGGUqwBUggg6EHIirB1TSkrPQk+9e58mGYvEC8OtxmU6m6v3vTVeUHE5fG5bOi3KCvH5CuDWBrNDfwW+WMiAAl4gOZwG9Z8b11kpyXMv08zxEFbav1PTE784xxbwip5qL7TcjuptyMp5riZaO3RGThsLPi5bKHlkOpJJ7yx0Haaxs2yrCnWxE915P95ls2VhzHBFG1uJI0U20uqgG3VlVpKyOxowcKcYvkkiHbT8vL+I/vGqpxlfzsurNLcr6Qg84+6ayjxIsZd6TD95FpqydeFAFAFAZ20dg4efOWFGJ+tazfmWx9dYuKepBVwtGrxxT+fvMaXcDBnQSL2Of6r1j2USpLKcM+TXifIuT7CA5+FbqL/2Ap2UTxZTh1yb8TZ2bsHD4fOKFFP2rXb8zXPrrJRS0LdLC0aXBFL5+80qyLAUAUBnbS2Hh8RnLEjH7VrN+YWPrrFxT1IKuGpVeOKfz95iy8n+EJy8IvUH/UDWPZRKcspw75NeJ64fcTBrqjP5zt/TanZxMo5Xho8r+Ju4LARQi0UaIP3VAv221rNJLQu06UKatBJdDm2psKDEkNNGHKiwzYWBz5iK8cU9SOthaVZp1FexxfEzBfcD8z/qrzs4kXk7Dep8/uaM80ODgBYhIowANTpoBzk17dRRPKVOhT37kiY7y75y4klI7xRdAPjMP3iPdGXbUMptnN4vM6lb+sN0fi+v2FesDWH6RSTYAk9AoeqLeh6fBX+w/wCU/wBqGfZT7n7j8vAwFyrAdYIoeOElvaKHyZ7cZg2Fc34RxRk/Z0K9guCO08wqWlLkb/KMU5J0pctOncPtTG7OLauyYcSoWZOMKbgXYZ2t9UjmNeOKepDWw9OsrVFdGZ8SsF9wPzyfqrHs4lfyZhfU+L+5rbN2dHh4/BxLwpcm1yczrmSTWSSWhapUYUo7MFZHVXpIeOLwiSrwyIrr0MAR668aT1MJwjNWkrr2i/idxcGxuEZPNdvYbgVh2cSlPK8NL/G3RninJ7hBr4U9rj+QFOyRGsow67/eauzt2MLAbpCvF9prsR2Fibd1ZKEUWqWCoUt8Y/X5mvWRaMza2wMPiWVpo+MqLDxnFgc/qsKxcE9SvXwtKs06ivbqcPxIwP3H/Ul/XXnZxIPJmF9T4v7m3hMMsSLGgsqgBRcmwGmZzrJKysXYQUIqMdEe1emRl7V3dw2JN5YlLfaF1b0rYnvrFwT1K1bCUa2+cfHmY45PcJe/7Xs48vZf11j2SKvkjD35+829l7EgwwtDGq31OZY/5jnbqrJRS0LlHDUqKtCNjO+JGB+4/wCpL+useziV/JmF9T4v7nVs7djCwSCSKLhcXseNzqLHJmIrJQindElLBUKUtqEbPq/ubFZFsKAx9obr4SY3eFeI/WW6ntPCRfvrBwiyrVwVCrvlH6GU3J7hCdZR1Bx/Na87JFV5Rh33+86MNuNg0NzGz+c7H1AgGnZxJIZZho/436s38LhUjXhjRUXoUAD0Cs0raF6EIwVoqyPavTIwJdzcEzFjDckkk8cmpzP1qw2IlGWW4aTbcfi/ueuC3UwkMiyRxcLqbg8bm3NoWtz16oRRlTwGHpyU4Rs17X9zarIuBQBQBQBQBQBQBQBQBQBQBQBQBQBQBQHlisQsaM7GyqCTz6dQ1PVXjdjGclGLk+RHt6drTYuQu6Osa/IUg2UdJ5uI857qrSk5O7OUxterXltNNRWiMGvDXj3uZuWJUWfEA8JzSPTiHMzc9ugc9SQhfezeZflinFVKunJfcomGwyRrwxoqL0KAB6BUySWhv4wjBWirH151BsWUHoJAr24cktWI3Klj1MUMSsDxOWNjf5IsNPP9VQ1XojTZzVXZxgubv7v9ituLIV2hBbnLD0owrCHEjWZa7YmPj8izVZOuFTlD2nLh4I2hcoS9iRbThJ5x1VHUbS3GszSvUo004O28VMHj9qyoJI2lZDezBUsbGx5ukGo05vQ1lOtmFSO1G7Xge3hdsf8ArflT+1P7me1mXt+A9brGc4VPhPF4W7cXFa/yjbTLS1TQvbebrCdr2S7XiO7aLlYZGBsQjEHrAJFevQmqNqDa7hP5Odsz4hphNIX4QlrgZXLX0HUKipSbe81WVYmrWcu0d7W+o8VMbgKAKAKAKAKAKAKAKAKAKAKAKAKAKAKAKAwd5d6YsGVVwzuwvwrbJdLknvt2GsJzUSli8dTw9lLe3yRtwycShhexAOeuedZlxO6ufuh6FAFAFAFAFAFAFAFAFAFAFAFAFAFAFAFAFALO1t98Ph5miZZWZdSgUi9r2uWGYqN1EnY11fM6NGbg0213W+4sb375x4rD+BhWReJgWLhR4q52FmP1gp7qwnO6sjW47M4V6WxBPfrf/YqbHwfhsRFFzO6g9hPjeq9RpXdjV4en2lWMO9l3VQBYZAaCrZ2+h9oCGbWnOJxkjLmZJLL2E8KD0cNVHvdzjK83Xrtrm930Gv8A3aP/AIhPyH9VSdkzZ+RJev8AA0d3txWw2JjmaZWCcXihSL3Urrfrv3VlGnZ3LGFyt0aqqOV7ewd6lNwJHKr82i/E/paoquiNPnXmo9foavJ99HQ/8z/uNWVPhLOWeix8fmxirMvhQHLtXyEv4b+6a8ehHV4JdGIfJN8vEebH7WqGlqzSZJrPw+pRqnN+fmSQKCzEADMkmwA6yaHjaSuzFfe7BhuHw6X6gxH5gLeusO0j3lR4/DJ220a+FxKSKHjZXU6MpBHpFZJ3LUJxmrxd0etemQUBnbR25h4DaWVFP2b3b8ouaxcktSCriaVLdOSR5YHeXCzHhSdCToDdSewMBeinF8zGnjKFR2jJGtWRZCgEzF77RnGxxI6iEMfCynRrKbAH7PFbPn5stYnU32NTPM4OvGEX/Xm/D5e39bDhdvYaVwkc0bMdFBzNhf2A1mpxfMvwxVGb2YyTZpVkTnJj9pwwW8LIqcV7cRte1r+0emvHJLUiqVqdO227XPmJ2rDHEJXkVY2AKsTrcXFuc5Z5UcklcTr04Q25S3H52ZtiDEAmGRXtqBkR2qcx6KKSeh5SxFKqv6Sud1ekxh7cXAiVHxXghIB4hc8wPRoRe+vTWEtm+8p4hYbbUqtr8rm2rXFxoazLh9oDj2jtWGAAzSIl9ATmewamvHJLUiq16dLjkkcOG3rwbmyzpf8AeuvrYAVjtx7yGGOw83ZTXy+Zsg3rMtn2gCgCgCgCgCgCgCgCgCgCgCgCgPjMALnIUAtS7p4BmLMt2Ykk+FfMk3J+V01H2cTXyy/CybbW9+1/cQd9cJh4cQIsOtgqjiPEWuzZ2zJ0FvTUU0k7I0WY06NOooUlot+87OTXB8eN4+aNGbvPiD1M3or2mv7EuUU9qvtdy/BWKsHUGVvTjfA4OaS9iEIHnN4q+sisZu0WVsZV7OhKXs/BGtmJL4VTArNInjDhXiI4Trax0NuaqyvyOQoqptp01drfuVxl/wBrbX6MR/7cf/XWd5my/k5j3P8A9fwO25pxTQF8WzF2bxVZQpVRlmAoNyb68wFSwvbebnAOvKntVnvfK1rfA36zLokcqvzaL8T+lqiq6I0+deaj1+gsbGx+0kgVcOJfBDi4eGIMPlEnxihv41+eo05W3Gsw9XGxppUr7PLcn9Dt/wBq7Y+zP/AX9Fe7Uybt8y7n/wCq+xQN35JWw0bT38KV8fiHCb3OosLVNG9t5vsM5ulF1NeZ77V8hL+G/umvXoZ1eCXRiHyTfLxHmx+1qhpas0mSaz8PqUapzfk03yx0mMxy4KM2RWC25i2rMekKL/lPTUE25Ssc9j6s8RiFh4afX8G9Dye4UJwt4Rmtm/FY36ha3pBrPskXY5Rh1GzvfvuL2w3fZ20/gxYmORgvUeP5DW5jcgHvqOP9ZWKOHcsHi+xb/q/roynVYOiMDfXbJwuFLJ5RzwIegkElu4A99qwnKyKWYYl0KLktXuQm7p7nfC0M87uEYmwB8ZzfNixvle46TnpzxwhfezUYLLu3Xa1XufvftNvHcncWTQO6sCDZ/GU25shcdufZWTpdxcqZPT1puz9ug7VKbg4tsbOGIiMReRFb5RjIBI51uQcjz/2vXkldWIa9FVobDbSfd8iUYbYcbbT+CEv4Pjdb3HFZVJGdrXy6Kr2/tY5iOEg8X2N3a766D7sjciDDzJMjzFkvYMVtmCudkB0NSqmk7m8oZZSo1FOLd10+wz1IbEn/ACs6Yftk/oqGryNFnekPH6HzYu7Zx8MUuJd1jWNUhjQgeKgClySD8ognTS2drUjDaV2e0ME8VTjOq2kkkkvZz8TS3f3KGFxZm8IWQL+zGjXbI8VsiAPTfQWz9jTs7ljC5aqFbbTuuX5G+pTaEz5V/LQ+Y3vVBW1Oezrjh0KPhfJr5o9lTLQ38eFHJt/aQw2GkmIvwjIdLE8KjsuRXknZXIsTWVGk5vkTbdrd+TaMjzTSNwA+M31mbXhF8lABHNYXAA6IYxcndnPYTCTxknUqPd382xlxnJzh2X9m8iNzEkMO8WHqIrN0lyNjUyei1/VtP3jVsvDGKCKM2JREU20uqgG3VlUiVkbOjBwpxi+SSOqvSQKAKAKAKAKAKAKAKAKAKAKAKAW+UOS2z5esoP8AWD/Ko6nCa/NHbDS8PmR+1Vzkx1j5OJyAfCxi4GVmy6tKl7Jm5WS1GuJDXubuycEshZw7uRoMgFvYZ9p9VSQhsmzwGC/jJ3d2xkrM2Agcp+2F4Vwym7XDvbmAHiqes3v3DpqGrLkaPOMStlUU9+rFvc/b6YJpHaNnZgALECwuSdenxfRWEJbJr8Bi4YZycldsf93N6/hkhRIHVVF2csLDoGWpPR1GpYz2nobzC49YiVoxe7VjJUhsAoBI5Vfm0X4n9LVFV0Rp8681Hr9DV5Pvo6H/AJn/AHGrKnwlnLPRY+PzYxVmXwoDl2r5CX8N/dNePQjq8EujEPkm+XiPNj9rVDS1ZpMk1n4fUo1Tm/I9icEW2tJE0hiLzSWcajjJK841uo156rNf2scpKk3jXBy2bye/roNfxEk/x03oP66k7L2m08mT/wDtf74nyLk/IlSRsU7MrKfGS58U3tcvTsvaeLKf7qbqNtez8jvUpuBD5V1Pg4DzcTg9pAt7GqGryNJnSexF+0ZNz5VbAwFdAgB7V8VvWDWcOFGxwUk8PC3cbFZloKAKAl2B+nj+LJ7jVXXGc5T/APkvF/IqNWDowoCf8rOmH7ZP6Khq8jRZ3pDx+g3btD/gsP8Agx+4Kkjwo2uE8xD/AKr5GlWRYCgJnyr+Wh8xveqCtqc9nXHDoUfC+TXzR7KmWhv48KFvlJU/AGtoHS/Ze3tIrCrwmvzVP+M+qPxyZyqcDYaq7Bu02I9RHopS0PMoknh7Lk2NlSGzCgCgCgCgCgCgCgCgCgCgCgCgCgCgMLffCGXATKNQAw/yEMfUDWFRXiU8wpueHkl1928kOzHRZo2kvwB1LWFyQDci3Xa1V0cnQcVUi56J7ynf7wsJ0S/kH6qn7VHSeV8P7fcfH5Q8KBpMeoKP5tTtUHm+HXf7jC2xyiSOCuHTwd/rtYt3DQH01g6jehRr5zKStSVvaxIkcsSzEkk3JJuSTqSTqajNK227s0dg7ElxcnBGMh8pz8lR19fQOf0mvUm9CxhcLPET2Y6c33Fi2LsmPCwiKMZDMk6sedj11YjFRVjrsPQhQgoQ/wBnfWRMFAJfKhEzYeIKpb9pzAn6p6Kiq6I1GcRlKlFRV9/0FjZO8mMw8KwxxDhW9uKNyfGJY536SajU5JWRrqGMxVGChGO5exnX8dcf90v8J/7172kibyljPU+DHXdHaUuIw/hJlCvxMLBSuQtbI1LBtrebfBVqlWltVFZmjtQfsJfMf3TWT0J6vBLoxG5K4GV5+JWW6x6gjnbpqGlqzTZNCUXPaVtPqUOpzeiNv7us8zfCYBd7AOg1NtGHSwGVuoW64qkL70abMsBKo+1p6819epi4bf3FwjwcqKzLld1ZX78xf0VgqjRThmuIprZmrv27md2zdpbQxs8R4SkKyIzcIKKVVgT4zZvkNAe6vU5yZPRr4zE1Iu1oppvkrfUotTm+MzeLY64vDtExsdVb7LDQ+0HqJrGUdpWK+Kw8cRTcH4exk3wuLx2y2ZSniE5hgWjJ04lYaG3X0XFQJygc/CpisC2mt3w9/wC+07n38xkw4YIVDdKKzt3DT0g172knoTPNcRU3U4+7eUuK/CL62F6sHQrQ/VD0mG92z58JjvhcSkqWDhrXANrMrW0Bz7m1vVeacZXOcx1KrQxHbwW7X73OvCb7YrEuiQwAXZQ7KGcgXFz0KLXzNe9pJ6E1PM69aSjCHNXepRKnN6IXKpCzDD8Ks1jJoCfsdFQ1eRpM5hKShsq+v0Gzd1SMHhwciIo8j5gqSPCjaYVWoQT7l8jRrInCgJvypQM00XCrN4jaAnn6qgq6mgziEpTjsq+4oeF+Qvmj2VMtDex4Uee0cEs0TxOLq4IP9x1g591GrqxjVpxqQcJaMlxwmN2XMzICUOrBS0bgacQHyT3g62JGsFpQZzfZ4nAzbirr4Pr3Hb/vCxLjhjhj4z0Bm9Cg172rJvK9ae6EFfxY/bCkkbDRNNcSFQXuOE37LZdlSxvbebzDubpRc9bbzvrImCgCgCgCgCgCgCgCgCgCgCgCgPhFASbfDdJ8M7SRKWgNzlmY+o/u9B9PXXlDZ6HL4/L5UpOcFePy/Aq1gaoKA9IIGdgqKzMdFUEn0ChlGEpu0Vd+wctg8n8khDYk+DT7AsXPfovrPUKkjTb1NxhsonLfV3Lu5/go2AwMcEYjiUIo5h7SdSes1Mklob+nShTjswVkdFekgUAUAUAUAUAUAUAUAUAUB8tQH2gCgCgCgACgCgCgCgAUAUAUAUAUAUAUAUAUAUAWoAoAoAoAoAoAoAoAoAoAoAoAoAoAoAoAoBC5QMBEo4ljjViLkhVBJ7QKhqJGmzKlTUbqKv0FPdaBXls6qw6GAPtqOOpq8BCMpf2Vyw4HCRxqBGiIOhVCj1CrKSWh1VOnGCtFW6HRXpmFAFAFAFAFAFAFAFAFAFAFAFAFAFAFAFAFAFAFAFAFAFAFAFAFAFAFAFAFAFAFAFAFAFAf/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CH"/>
          </a:p>
        </p:txBody>
      </p:sp>
      <p:sp>
        <p:nvSpPr>
          <p:cNvPr id="11268" name="AutoShape 4" descr="data:image/jpeg;base64,/9j/4AAQSkZJRgABAQAAAQABAAD/2wCEAAkGBxQSEBUTExQUFhUXGRgbGBcXGBocGxsbGBodFhoaIBoaHCogGhsoHBcWITEhJSkvLi4uFx8zODMsNygtLisBCgoKDg0OGxAQGzQkICQsLC8sLCwsLywsLCw0MCwsNCwsLDQsLC8sLCwsLDQsLCwsLCwsLCwsLCwsLCwsLCwsLP/AABEIAHoBngMBEQACEQEDEQH/xAAcAAADAQEBAQEBAAAAAAAAAAAABgcFBAMBAgj/xABMEAACAQIDAwYICwYDBwUAAAABAgMAEQQhMQUGEgdBUWFxgRMiM3KRobGyFBYyNDVCUlNzktIjYpPBwtFUgqIVFySDo7PwY5TD0+H/xAAaAQEAAgMBAAAAAAAAAAAAAAAAAwQCBQYB/8QAOhEAAgECAwUDDAICAgIDAAAAAAECAxEEBTESITJBcRNRgRUzNFJhkaGxwdHh8BQiQvEjcoKSNVNi/9oADAMBAAIRAxEAPwCv7d23FhI+OQ65Ko+Ux6AP581Yykoor4jEwoQ2p/7JptffnFTEhG8CnQmve5zv2WqFzbOdr5rXqP8Ar/Vez7/6F+fFyP8ALd285ifaawKEqs58Tb8TzjlZTdWIPUSPZQxjKUdHY1MFvNi4vkzydjHjHoe9u6vVJrmWaeOxFPSb8d/zG7d7lAaSRIpogS7KodMs2IUXU9Z1B7qkjVejNthc2c5qFSOu66+w/wBTG8CgCgCgCgCgJ5ym46WOaERySICjXCOy3z6jUNVu5os3q1ISjsSa3PRiZ/tnEf4if+K/96iu+80/8qv6797LHuxIWwcDMSxMakkm5JtqSdasw4UdbhG3Qg33I06yLAUAUAUAUAUAUAUAUAUAUAUAUAUAUAUAqb9bznCqscVvCuL3OfAul7HUk3tzZGo6k7bkazMcc8PFRhxP4Evl2hKz8bSyFvtFjfuN8qgOalXqSltOTv1LBuZjnmwUUkhu3jAt08LFQe2w9NWKbvHedZgKsqtCMpam3WZcCgCgPjaUBChtnEf4if8Aiv8A3qom+84r+VX9d+9jDuFtKZ8civNKy2fJnYj5J5ibVnTb2i/llerPEJSk2t/MqtWDpgoAoAoAoAoAoAoAoAoAoAoCK73bUOIxcjE+KpKIOYKptfvNz31Vk7u5x+PrutWb5LcjFrwpDTsDcebEoJGZYkbNSRdiOkKObtNZxg3vNphcrqVo7bdk/ea7cmZtliRfrit/XWXZPvLTyT/9/D8mRtHcPFx5qFlH7hz/ACtb1XrF05Iq1cprw3x39DJ2LCyY2BXVlYTRXDAgjx15jWK1RVw0JRxEFJWe0vmXGrR2YUAUAUAUAUBNeVby0PmN71QVdTns74odGItRmjLdup8xw/4aeyrMOFHaYPzEOiNasiyFAFAFAFAFAFAFAFAFAFAFAFAFAFAFATflI2LM2IEyIzoUCnhBJUi+oGgzGfbUFSLvc5/NsNUlUVSKurW3GJsLdDEYhxdGij+s7gjLqBzY+rrrFQbKWGy6tVlvVl3srmBwixRrGgsqAADs/nVhKysdVThGEVGOiPevTMKAKA+NoaBn8+Cqa0ODGXk7+kI/Nf3TUlPiNjlPpK6Mr9WDqwoAoAoAoAoAoAoAoAoAoAoD+fpkKsynUEg9oNjVQ4SScZNM/FDEq+5+9cMsMcTsI5UULZsg1hYFTpc5Za1PCatZnU4HH06kFCTtJbuvQbakNoFAeGJwUchUuisVIZSQLqQbgg6jMV40nqYSpxlZyV7aHvXpmFAZm1Nv4fD5Syqp+yM2/KtzWLklqV62Ko0eOVvn7jDl5RMKDYLM3WFX+pgax7VFKWcYdPdd+H5PfDb+4NtWdPOQ/wBN6dpEkhmuGlq7dV/s3sDtCKYXikRxz8LA27QNKzTT0LtOrCorwafQn/Kt5aHzG96oaupos74odGItRmjLZuzIFwEDMQqiJSSTYAW1JOlWIcKOzwjUcPBvuRn43f3CRmwLyeYuXpYgHurx1IlepmuHg7J36fqP3gN+cJKQC7Rk/eLYfmBKjvNFUiZUs0w8917df2wyKwIuDcHQipDYanhj8akMbSyGyLa5sTqbaAX1IrxuyuzCpUjTi5y0RifHjBffH+HJ+msO0iU/KeF9b4P7GjsfbsGK4vAvxcFuLxWFuK9vlAX0NZRkpaE9DFUq9+zd7HNtberC4diryXcaqg4iO22QPUTXjmkYV8dQou0pb+5bzMh5Q8ITYiZR0sot/pYn1V52qKsc4w7e+68Pyxj2dtKKdOOF1derUdRGoPUazTT0NhSrQqx2oO6OuvSUKA5dobSigXilkVBzcRzPYNT3V42lqR1K0KSvN2F3EcoWEU5eFfrVLe+RWHao1883w8dLvovvY9MJv7g3Nizx+ev81uBRVImVPNcPLV26r/Yx4bEJIoZGVlOjKQR6RWad9DYRnGSvF3R616ZGXtfeDD4VlWZ+EsLjxWOQy+qDWMppalevi6VBpVHa/U4Pjxgvvj/Dk/TWPaRIPKeF9b4P7G7hMSssayIbqwBU2IuDpkc6zTurl2E1OKlHRntXpkZW1d48NhjaWUBvsi7N3hdO+sXNIrVsZRo7py39xiHlFwt7cM/bwrb37+qse1RS8sYe9rP3L7mps/ezCT+KsoDH6r3U9gvkT2GvVOLLVLH0Ku6Mt/t3EXFVkccMvJ39IR+a/umpKfEbLKfSV0ZX6sHVnwm1AYGP3zwcRsZeMjmjBb/UPF9dYOpFFGpmOHpuzlfpvOBOUXCk2KzDrKrb1OTXnaogWcYdu1n7vybmyt4MPiMopVLfZNw35WsT3Vkpp6F2ji6Nbglf5mnWRYCgF6XfXBqxUym4JB/ZvqMj9Wo+0iUZZlhotpy+D+x6YHe7CTSLHHIS7GwHA45r6lbc1eqpFuxlTx9CpJQjLe/YzYxOIWNC7sFVdWJsBWTdi1OcYLak7IV5OULCBuECVh9oILetg3qrDtUa15vh1K2/rb9fwGHZm1IsQnHC4cc9tR1EHMd9ZqSehfpV6dWO1B3JjygbDMGIMoH7KUkg9DnNlPabkdp6KgnGzObzTCulV21pL5/u8VawNWFAa2yt48Th7COVuEfUbxl7LHTutXqk1oW6ONr0eGW7ue9DrsXlER7LiE8Gftrcr3jVfXUqq95uMPnEJbqqt7eX77x1gmV1DIwZTmCDcEdRFS3ubmMlJXTuj0oek+333xZWbD4drEZSSDW/OqnmtznW+mlQznyRosxzFxbpUn1f0RPWNzc5k6mojQNt72fqGJnNlUsehQSfQKHsYSk7RVz2m2fKgu8UijpZGA9JFDOVCpFXlFrwGjkt+ev+C3vx1nS4vA2eTeff/X6o6eVby0PmN71e1dSTO+KHRiLUZozV2ltySaGKC/DHGqqFB+UwHyj09Q5q9burFuti51IRp6JJbu84p8FIg4njkUHQsrAekivCCVGpFXlFpdDnoRjrydbwNHKMM5Jje/Bf6ra2HUejpt0mpKcrOxucpxcoz7KT3PT2P8jjv19Hz9i++tSVOE2+Y+jT/eZGarnHmlszbUmHilSI8Jl4AXGoC8WQ6CeLXmtXqbWhZo4qdGEow3bVt/vP1gt3sVMnHHC7KdDkAescRF+6ii3oj2ngq9RbUYuxn4iBkYo6lWGqsLEdxrwrzhKD2ZKzOnZG1JMNKssZsRqOZhzqekH/APa9Tad0S4evOjNTi/yW/Z+MWaJJV+S6hh383aNKsp3Vzs6VRVIKa0Zjb4byDBxDhs0r34FOgtqx6h0c577YznslTHY1YaG7ien3JHjcY8zmSRi7HUn2dQ6hlVfU5SpVnUltTd2aWxt2MTiV4o0sn22PCD2c57hWSi3oWMPgK1dXit3ez97X3UxOGXjdAUGrIeIDt5wOu1qOLWplXy+vRW01dd6OXYe2pcLJxxNl9ZD8lh1j+eorxNrQiw2KqYeV4vquTLJsXaiYmFZU0Oo51I1U9Y/sasxldXOuoV41qanEQ+Vby0PmN71Q1dTSZ3xQ6MRajNGW7dT5jh/w09lWYcKO0wfmIdEL2/29TQ/8PAbSEeO41UHQDoYjO/MLdNxhUnbcjX5nj3S/4qb3833fkmZNzc6moTnG772d2ztjTzi8UTuOkCw7OI5Xr1JvQnpYWtV3wjcNobFngF5YnQdJF1/MMvXRprUVcLWpb5xaOCvCuMvJ39IR+a/ums6fEbLKfSV0ZXJpQilmICqCSToAMyasHVSkoq70JFvZvXJi3KISsAOS6Fv3m6ezQdudVpT2uhyuOzCVd7Md0fn1MLBYN5nEcal2OgH/AJkOs1iUadKdSWzBXYxHcHGcN+GO/wBnjF+zo9dZ9nI2HkjEWvu6XF3EQPDIVcMjqdDkQdQf5g1ga+UJ0pWe5oou4e9jTEYec3e3iOdWt9U/vWzvz2zz1mhPkzoMtzB1P+Kpryff+R4qU3JBNp+Xl/Ef3jVQ4iv52XVmluV9IQecfdNZR4kWMu9Jh+8jr343hOKmKIf2MZIW2jEZF+voHV2mvZyuyTMsZ289mPCvj7fsLNYGtG/k42Z4aaViWCqgBKsVN2a4zB0sreqs6auzb5RR25ylyS/fkU/F4VJUMcihkbIg6f8AnXU7VzpJwjOLjJXRPdu8njqS2FbiH3bmzDqDaHvt2moZU3yNDicna30X4P7iXjcFJC3DKjIehgRfs6R1io3u1NNUozpu01Y56EYUAwbo7yPhJQCSYWPjr0fvr0Eesd1soy2TYYHGyw87N/1eq+q/d5Tt5tp+AwckynPhshHS9lU9et+6p5u0bnSYut2VCU13biJE1WOM1NfdbYpxeIEdyFA4nI1Cjo6ySB335q9jG7sW8FhXiKuzy5li2fs+OBAkSKijo5+snUnrNWUktDraVKFKOzBWR1V6SHJDsyFJTMsarIVKllFrgkE3tkc1GZzyrzZV7kSo04z20rMQOVby0PmN71Q1dTR53xQ6MRajNGVDk/3bSOJcS4DSOLp0Ip0t+8enm06bzU47rnTZZgowgqst7ensX3HGaFXUqwDKRYgi4IPNapTbSipKz0Idt7AiDEyxDRWIHmnNfURVVqzscXiqSpVpQXJnhsyQrPEw1EiEdzA14YUHarF+1Fd36+j5+xffWrFThOrzH0af7zIzVc48adwNhJiZ2aSxSLhJX7Ra/CD+74pJ7qzhG7NpleFjWqOU9I8u8rQFWDqRA5VsGvDDMB41yhPSLcQ9Fm9NQ1VozRZ1TWzGfPQndRHPld5OXvs9B0M4/wBRP86np8J1mVO+Gj4/MnW9u0DPjJXvkGKL5qGw9OZ/zVDJ3dzn8fWdWvJ925eBn7PhV5o0dgqs6hmJAAUnM3OQsL14V6MVKpGMnZX3loh2zhEUKuIw4VQAAJEsAMgNas7Ue87COJw8VZTjbqj9NtzCEEHEYcg5EGRLEemm1HvPXiqD/wA170RvbeHSPESpEytGGPAVII4TmBca2Bt3VXeu45HEwjCrJQd1fdYauS3aBWeSAnxXXiHnLYetT/pFZ0nvsbTJqzU3T5Pf4n65VvLQ+Y3vUq6nud8UOjEWozRlr3akC7PgY6LCpPYFvViHCjs8I7YeDfciN43FNLI8jfKdix7ze3ZzVXvfechVqOpNzfNnduxsv4Tio4j8km7+auZ9OnfXsVd2J8FQ7esoPTn0LZBCqKFUBVUWAAsABzWq1odjGKirLQ+yqCpBAIINwaBq6P59FU0cGMvJ39IR+a/umpKfEbLKfSV0Y3cp20THhliBsZWz81Mz6yndes6r3WNrm9ZwoqC/y+RLKhOYKLycy4aCBpJJoVldiLM6hgq5AWJuLm568uipabSW86HKpUaVNylJJvva0G7/AG9hf8TB/FT+9SbUe82n8uh6696EzlIkw80aSxSxPIrcJCOpJQ3OgNzY2/MajqWe9GpzZ0akFOEk2u5rQQ8PO0bq6mzKQwPQQbiojRwm4SUlqi8YDFCWJJBo6qw/zC/86tJ3Vzt6c1OCkuauQzafl5fxH941VOLr+dl1Z54edo24lNmAIB6Lgqe+xNDCE5Qe1HUa9zNzvhK+GmJEV7KoyL2yJvzLzdJz0tnnCF97Npl+Xdsu0qacvb+Bpx24GEdbIHibmYMW9Icm47LVI6S5GzqZTh5K0Vbx+53bobBODhZGYMzOWLDo0XXqF7dJNewjsomwOF/j03Fu7ubMU6tfhYHhJBsdCNQeg1ncuKSejPSh6eeIgV1Kuqsp1DAEeg0auYyjGStJXQo7d3AhkBaD9k/MMyh7tV7vRUUqS5GrxOU0pq9P+r+BMZ4WR2RhZlJDDoINiKhOalFxk4y1R50MR82riC+wYD0MqnsRmQe6KkfAjfVpueXRfRe52EOozQj/AMk9uPEdNo7dl3v/ACqWlqzfZJa8/D6lFqY34UAUBNeVby0PmN71QVdTns74odGItRmjLdup8xw/4aeyrMOFHaYPzEOiNasiyRnfn6Qn7V9xarT4mcjmfpMvD5IyMF5VPOX2isSpS85Hqiv79fR8/YvvrVipwnWZj6NP95kZquceUHkm1xP/ACv/AJKlpczf5J/n4fUodTG+EjlV+bRfif0tUVXRGnzrzUev0JlUJzRW+Tb5gvnv7anpcJ1eVejLqyTPe5vrfOoDlZXvvPTCYZpXWNBxMxsBlme+hlTpyqSUY6s1/ifjfuG/Mn6qy2Jdxb8m4n1Pig+J+N+4b8yfqpsS7h5NxPqfFB8T8b9w35k/VTYl3DybifU+KNnc7dzFQ42KSSFlQcfEbrzowGh6SKyhGSktxcwGCr0q8ZSjZb/kenKt5aHzG96lXUyzvih0Yi1GaMr2F+hctfgrf9s1OuDwOtj6D/4fQkNQHJDhyXW+Gv8Agtb86VnT4jb5N59/9fqiqVYOmPjaGgZ/PgqmtDgxl5O/pCPzX901JT4jY5T6SujNjlYv4TD9HDJ7Vv8Ayr2rqi3nesPH6CFUZojVwO7mJmjEkcJZGvYgrnYkHU31Br1Rb0Rbp4KvUipwjdPodHxPxv3DfmT9Ve7Eu4z8m4n1Pig+J+N+4b8yfqpsS7h5NxPqfFB8T8b9w35k/VTYl3DybifU+KKnuvh3jwcKSAq6rYg2ysTbTqtU8FaO86fCQlCjGMtUiMbT8vL+I/vGqxyFfzsurPuy8EZ5o4l1dgL9A5z3C57qJX3ChSdWpGC5suuGgWNFRBZVAAHQALCrSVjtYRUYqK0R616ZBQEd21tOXD7RneFyh8Ib20PURoR21Wbak7HKYmvUo4qcoO28Ztj8oyEBcRGVP20zXtK6juvWaq95sKGcwe6qre1afvvGSDejBuLjERjzjwn0NY1ntx7zYxxuHkrqa+R47Q3wwkSk+FVzzLH4xPVcZDvNHUijCrmGHpq+1fpvJFtLFmaaSUixdma3Rc3t3aVXbvvOUrVHUqOb5s5qERWW2Cx2OMPb9p4MMBz8d/C8Pbe699T7P9LHVPCt4Lsudvjr+CTVAcqbG6u2vgmJEliUI4XA14TzjrBAPdbnr2MrO5cwOK/j1drloyyYHHRzIHicOp5x7Dzg9RqymnoddTqQqR2oO6OivTM4l2vAZRCJUaQ38VTc5C5vbTLprzaV7ESr03PYUt/cIXKt5aHzG96oaupo874odGItRmjLdup8xw/4aeyrMOFHaYPzEOiNasiySbefZE2I2jOIY2fNbkZAeIurHIemq0k3J2OXxuGq1sVPs430+S5nfszk7m4laSWNLEGygscje3MPbWSpMno5PUTUpyS+P2HvbuzvhOHeHi4OMDxrXtYhtLi+nTUsldWN3iKPbU3Tva5ONp8n+JjBMZWYDmXxW/KcvQb1C6bRz1bKK0N8HtfBmryVIVbFKwII8ECCLEH9pkQdKypastZLFxdRP2fUoNTG9EjlV+bRfif0tUVXRGnzrzUev0JlUJzRW+Tb5gvnv7anpcJ1eVejLqyd72bOMGMlQjIsXXzXNx6Mx/lNQyVnY0GOoulXku/eujM/A4oxSpIuqMrDuN7dnNXmhXpVHTmprky47K2lHiIlljN1PpB51PQRVpNNXR2lGtGrBThodlekoUBlYfeCGTE/B4243ClmK5qLWFr85z5qxU03ZFaOKpzq9lF3Ylcq3lofMb3qiq6mnzvih0Yi1GaMtm7MYbZ8CnQxKD2FbVYhwo7PCK+Hgn3IjePwjQyvE2qMVPcdew699V7W3HIVqbpzcHyO3dnanwXFRyn5INnA+y2R9GvdXsXZ3JsHiOwrKfLn0LXh51dQ6EMrC4IzBFWk7nYxkpK60PxjcSkUbPIwVQMydP8Azqrxux5UnGEXKTsiBCqiOFGXk7+kI/Nf3TUlPiNllPpK6MbeU7ZxkwyyqLmJs/NewJ9IT11nVW65tc3oudFTX+PyJbUJzBROTPbihDhXIDXLR35wcyvbe567noqWnLkdDlGKjs9jLXkUCpjeBQHBtfbEOGTjlcL0DVm6gNT7KxlJLUhr4inRjtTdjowOJEsSSAEB1VgDqOIA29dep3VzOnPbgpLmrkL2n5eX8R/eNVTi6/nZdWaW5X0hB5x901lHiRYy70mH7yLTVk68KAKAle+e7GIGIlnVOON2LXTMi/SuveLiq84u9zmswwNbtJVErp9wn1gacKAKA+gUPUrj1uXuY5dZ8SvCqkFIzqxGhYcyjoOZ7NZIQvvZu8vy2W0qlVWtovuUmpzoSeb7bmsXbEYZeK+bxjW/OyjnvzjW+l72EM4c0aHMctbbq0l1X2J+wsbHIjUVEaFpp2Z6YfEPGbozIelSQfSKGUKkoO8Xboes+0pnFnllYdDOxHoJpczlXqyVpSb8Tc5OvpBPNf3TWVPiLuU+krozU5VvLQ+Y3vVlV1LOd8UOjEWozRlu3U+Y4f8ADT2VZhwo7TB+Yh0RrVkWTA2xvfhcOSpfjcfUj8Y95vwjsJvWDqJFKvmFCjubu+5CvjOUpz5KBR0F2J9Qt7awdV9xrKmdP/CPvOWPlHxN844COgBx6+M152rIlnVa++K+P3GDYvKBDKQsymFj9Ym6d7ZFe8W66yVVcy/h82pVHaa2X8PeNkcCBzIAOJgoLDnC34b9Nrn01JZam0UY32lqz1r0yEjlV+bRfif0tUVXRGnzrzUev0JlUJzRW+Tb5gvnv7anpcJ1eVejLqzq3u3bXGRCxCypfgY6dan90+r0g+zhtEmOwaxMO6S0f0ZJNo7OlgcpKhRuvQ9YOhHWKrtW1OVrUKlGWzNWPuztpSwNxQyMh57HI9o0PfRNrQUq9Sk7wdjdTf3GAW4kPWUF/VYeqs+0kX1m+IStu9xm7T3kxM4IkmYqfqiyr3hQL99YuTepWrY6vVVpS3d2gzcmux5lmM7IVj4CoLZFiSDkNSMtdKzpp3ubLKMNUjPtJKysfnlW8tD5je9SrqeZ3xQ6MRajNGW7dT5jh/w09lWYcKO0wfmIdEYO/u6pn/4iEXkAs687gaEdLDo5x2AHCpC+9FHM8A6v/JT4uft/JMGUgkEWIyIPNUJzTTTszt2fteeDKKV0HQDl220vXqbWhNSxNWlwSaPuIxuIxTqrvJKxPircnPqUZDurxts9lVrYiSTbb7jgoVxl5O/pCPzX901nT4jZZT6SujK5LGGUqwBUggg6EHIirB1TSkrPQk+9e58mGYvEC8OtxmU6m6v3vTVeUHE5fG5bOi3KCvH5CuDWBrNDfwW+WMiAAl4gOZwG9Z8b11kpyXMv08zxEFbav1PTE784xxbwip5qL7TcjuptyMp5riZaO3RGThsLPi5bKHlkOpJJ7yx0Haaxs2yrCnWxE915P95ls2VhzHBFG1uJI0U20uqgG3VlVpKyOxowcKcYvkkiHbT8vL+I/vGqpxlfzsurNLcr6Qg84+6ayjxIsZd6TD95FpqydeFAFAFAZ20dg4efOWFGJ+tazfmWx9dYuKepBVwtGrxxT+fvMaXcDBnQSL2Of6r1j2USpLKcM+TXifIuT7CA5+FbqL/2Ap2UTxZTh1yb8TZ2bsHD4fOKFFP2rXb8zXPrrJRS0LdLC0aXBFL5+80qyLAUAUBnbS2Hh8RnLEjH7VrN+YWPrrFxT1IKuGpVeOKfz95iy8n+EJy8IvUH/UDWPZRKcspw75NeJ64fcTBrqjP5zt/TanZxMo5Xho8r+Ju4LARQi0UaIP3VAv221rNJLQu06UKatBJdDm2psKDEkNNGHKiwzYWBz5iK8cU9SOthaVZp1FexxfEzBfcD8z/qrzs4kXk7Dep8/uaM80ODgBYhIowANTpoBzk17dRRPKVOhT37kiY7y75y4klI7xRdAPjMP3iPdGXbUMptnN4vM6lb+sN0fi+v2FesDWH6RSTYAk9AoeqLeh6fBX+w/wCU/wBqGfZT7n7j8vAwFyrAdYIoeOElvaKHyZ7cZg2Fc34RxRk/Z0K9guCO08wqWlLkb/KMU5J0pctOncPtTG7OLauyYcSoWZOMKbgXYZ2t9UjmNeOKepDWw9OsrVFdGZ8SsF9wPzyfqrHs4lfyZhfU+L+5rbN2dHh4/BxLwpcm1yczrmSTWSSWhapUYUo7MFZHVXpIeOLwiSrwyIrr0MAR668aT1MJwjNWkrr2i/idxcGxuEZPNdvYbgVh2cSlPK8NL/G3RninJ7hBr4U9rj+QFOyRGsow67/eauzt2MLAbpCvF9prsR2Fibd1ZKEUWqWCoUt8Y/X5mvWRaMza2wMPiWVpo+MqLDxnFgc/qsKxcE9SvXwtKs06ivbqcPxIwP3H/Ul/XXnZxIPJmF9T4v7m3hMMsSLGgsqgBRcmwGmZzrJKysXYQUIqMdEe1emRl7V3dw2JN5YlLfaF1b0rYnvrFwT1K1bCUa2+cfHmY45PcJe/7Xs48vZf11j2SKvkjD35+829l7EgwwtDGq31OZY/5jnbqrJRS0LlHDUqKtCNjO+JGB+4/wCpL+useziV/JmF9T4v7nVs7djCwSCSKLhcXseNzqLHJmIrJQindElLBUKUtqEbPq/ubFZFsKAx9obr4SY3eFeI/WW6ntPCRfvrBwiyrVwVCrvlH6GU3J7hCdZR1Bx/Na87JFV5Rh33+86MNuNg0NzGz+c7H1AgGnZxJIZZho/436s38LhUjXhjRUXoUAD0Cs0raF6EIwVoqyPavTIwJdzcEzFjDckkk8cmpzP1qw2IlGWW4aTbcfi/ueuC3UwkMiyRxcLqbg8bm3NoWtz16oRRlTwGHpyU4Rs17X9zarIuBQBQBQBQBQBQBQBQBQBQBQBQBQBQBQHlisQsaM7GyqCTz6dQ1PVXjdjGclGLk+RHt6drTYuQu6Osa/IUg2UdJ5uI857qrSk5O7OUxterXltNNRWiMGvDXj3uZuWJUWfEA8JzSPTiHMzc9ugc9SQhfezeZflinFVKunJfcomGwyRrwxoqL0KAB6BUySWhv4wjBWirH151BsWUHoJAr24cktWI3Klj1MUMSsDxOWNjf5IsNPP9VQ1XojTZzVXZxgubv7v9ituLIV2hBbnLD0owrCHEjWZa7YmPj8izVZOuFTlD2nLh4I2hcoS9iRbThJ5x1VHUbS3GszSvUo004O28VMHj9qyoJI2lZDezBUsbGx5ukGo05vQ1lOtmFSO1G7Xge3hdsf8ArflT+1P7me1mXt+A9brGc4VPhPF4W7cXFa/yjbTLS1TQvbebrCdr2S7XiO7aLlYZGBsQjEHrAJFevQmqNqDa7hP5Odsz4hphNIX4QlrgZXLX0HUKipSbe81WVYmrWcu0d7W+o8VMbgKAKAKAKAKAKAKAKAKAKAKAKAKAKAKAKAwd5d6YsGVVwzuwvwrbJdLknvt2GsJzUSli8dTw9lLe3yRtwycShhexAOeuedZlxO6ufuh6FAFAFAFAFAFAFAFAFAFAFAFAFAFAFAFAFALO1t98Ph5miZZWZdSgUi9r2uWGYqN1EnY11fM6NGbg0213W+4sb375x4rD+BhWReJgWLhR4q52FmP1gp7qwnO6sjW47M4V6WxBPfrf/YqbHwfhsRFFzO6g9hPjeq9RpXdjV4en2lWMO9l3VQBYZAaCrZ2+h9oCGbWnOJxkjLmZJLL2E8KD0cNVHvdzjK83Xrtrm930Gv8A3aP/AIhPyH9VSdkzZ+RJev8AA0d3txWw2JjmaZWCcXihSL3Urrfrv3VlGnZ3LGFyt0aqqOV7ewd6lNwJHKr82i/E/paoquiNPnXmo9foavJ99HQ/8z/uNWVPhLOWeix8fmxirMvhQHLtXyEv4b+6a8ehHV4JdGIfJN8vEebH7WqGlqzSZJrPw+pRqnN+fmSQKCzEADMkmwA6yaHjaSuzFfe7BhuHw6X6gxH5gLeusO0j3lR4/DJ220a+FxKSKHjZXU6MpBHpFZJ3LUJxmrxd0etemQUBnbR25h4DaWVFP2b3b8ouaxcktSCriaVLdOSR5YHeXCzHhSdCToDdSewMBeinF8zGnjKFR2jJGtWRZCgEzF77RnGxxI6iEMfCynRrKbAH7PFbPn5stYnU32NTPM4OvGEX/Xm/D5e39bDhdvYaVwkc0bMdFBzNhf2A1mpxfMvwxVGb2YyTZpVkTnJj9pwwW8LIqcV7cRte1r+0emvHJLUiqVqdO227XPmJ2rDHEJXkVY2AKsTrcXFuc5Z5UcklcTr04Q25S3H52ZtiDEAmGRXtqBkR2qcx6KKSeh5SxFKqv6Sud1ekxh7cXAiVHxXghIB4hc8wPRoRe+vTWEtm+8p4hYbbUqtr8rm2rXFxoazLh9oDj2jtWGAAzSIl9ATmewamvHJLUiq16dLjkkcOG3rwbmyzpf8AeuvrYAVjtx7yGGOw83ZTXy+Zsg3rMtn2gCgCgCgCgCgCgCgCgCgCgCgCgPjMALnIUAtS7p4BmLMt2Ykk+FfMk3J+V01H2cTXyy/CybbW9+1/cQd9cJh4cQIsOtgqjiPEWuzZ2zJ0FvTUU0k7I0WY06NOooUlot+87OTXB8eN4+aNGbvPiD1M3or2mv7EuUU9qvtdy/BWKsHUGVvTjfA4OaS9iEIHnN4q+sisZu0WVsZV7OhKXs/BGtmJL4VTArNInjDhXiI4Trax0NuaqyvyOQoqptp01drfuVxl/wBrbX6MR/7cf/XWd5my/k5j3P8A9fwO25pxTQF8WzF2bxVZQpVRlmAoNyb68wFSwvbebnAOvKntVnvfK1rfA36zLokcqvzaL8T+lqiq6I0+deaj1+gsbGx+0kgVcOJfBDi4eGIMPlEnxihv41+eo05W3Gsw9XGxppUr7PLcn9Dt/wBq7Y+zP/AX9Fe7Uybt8y7n/wCq+xQN35JWw0bT38KV8fiHCb3OosLVNG9t5vsM5ulF1NeZ77V8hL+G/umvXoZ1eCXRiHyTfLxHmx+1qhpas0mSaz8PqUapzfk03yx0mMxy4KM2RWC25i2rMekKL/lPTUE25Ssc9j6s8RiFh4afX8G9Dye4UJwt4Rmtm/FY36ha3pBrPskXY5Rh1GzvfvuL2w3fZ20/gxYmORgvUeP5DW5jcgHvqOP9ZWKOHcsHi+xb/q/roynVYOiMDfXbJwuFLJ5RzwIegkElu4A99qwnKyKWYYl0KLktXuQm7p7nfC0M87uEYmwB8ZzfNixvle46TnpzxwhfezUYLLu3Xa1XufvftNvHcncWTQO6sCDZ/GU25shcdufZWTpdxcqZPT1puz9ug7VKbg4tsbOGIiMReRFb5RjIBI51uQcjz/2vXkldWIa9FVobDbSfd8iUYbYcbbT+CEv4Pjdb3HFZVJGdrXy6Kr2/tY5iOEg8X2N3a766D7sjciDDzJMjzFkvYMVtmCudkB0NSqmk7m8oZZSo1FOLd10+wz1IbEn/ACs6Yftk/oqGryNFnekPH6HzYu7Zx8MUuJd1jWNUhjQgeKgClySD8ognTS2drUjDaV2e0ME8VTjOq2kkkkvZz8TS3f3KGFxZm8IWQL+zGjXbI8VsiAPTfQWz9jTs7ljC5aqFbbTuuX5G+pTaEz5V/LQ+Y3vVBW1Oezrjh0KPhfJr5o9lTLQ38eFHJt/aQw2GkmIvwjIdLE8KjsuRXknZXIsTWVGk5vkTbdrd+TaMjzTSNwA+M31mbXhF8lABHNYXAA6IYxcndnPYTCTxknUqPd382xlxnJzh2X9m8iNzEkMO8WHqIrN0lyNjUyei1/VtP3jVsvDGKCKM2JREU20uqgG3VlUiVkbOjBwpxi+SSOqvSQKAKAKAKAKAKAKAKAKAKAKAKAW+UOS2z5esoP8AWD/Ko6nCa/NHbDS8PmR+1Vzkx1j5OJyAfCxi4GVmy6tKl7Jm5WS1GuJDXubuycEshZw7uRoMgFvYZ9p9VSQhsmzwGC/jJ3d2xkrM2Agcp+2F4Vwym7XDvbmAHiqes3v3DpqGrLkaPOMStlUU9+rFvc/b6YJpHaNnZgALECwuSdenxfRWEJbJr8Bi4YZycldsf93N6/hkhRIHVVF2csLDoGWpPR1GpYz2nobzC49YiVoxe7VjJUhsAoBI5Vfm0X4n9LVFV0Rp8681Hr9DV5Pvo6H/AJn/AHGrKnwlnLPRY+PzYxVmXwoDl2r5CX8N/dNePQjq8EujEPkm+XiPNj9rVDS1ZpMk1n4fUo1Tm/I9icEW2tJE0hiLzSWcajjJK841uo156rNf2scpKk3jXBy2bye/roNfxEk/x03oP66k7L2m08mT/wDtf74nyLk/IlSRsU7MrKfGS58U3tcvTsvaeLKf7qbqNtez8jvUpuBD5V1Pg4DzcTg9pAt7GqGryNJnSexF+0ZNz5VbAwFdAgB7V8VvWDWcOFGxwUk8PC3cbFZloKAKAl2B+nj+LJ7jVXXGc5T/APkvF/IqNWDowoCf8rOmH7ZP6Khq8jRZ3pDx+g3btD/gsP8Agx+4Kkjwo2uE8xD/AKr5GlWRYCgJnyr+Wh8xveqCtqc9nXHDoUfC+TXzR7KmWhv48KFvlJU/AGtoHS/Ze3tIrCrwmvzVP+M+qPxyZyqcDYaq7Bu02I9RHopS0PMoknh7Lk2NlSGzCgCgCgCgCgCgCgCgCgCgCgCgCgCgMLffCGXATKNQAw/yEMfUDWFRXiU8wpueHkl1928kOzHRZo2kvwB1LWFyQDci3Xa1V0cnQcVUi56J7ynf7wsJ0S/kH6qn7VHSeV8P7fcfH5Q8KBpMeoKP5tTtUHm+HXf7jC2xyiSOCuHTwd/rtYt3DQH01g6jehRr5zKStSVvaxIkcsSzEkk3JJuSTqSTqajNK227s0dg7ElxcnBGMh8pz8lR19fQOf0mvUm9CxhcLPET2Y6c33Fi2LsmPCwiKMZDMk6sedj11YjFRVjrsPQhQgoQ/wBnfWRMFAJfKhEzYeIKpb9pzAn6p6Kiq6I1GcRlKlFRV9/0FjZO8mMw8KwxxDhW9uKNyfGJY536SajU5JWRrqGMxVGChGO5exnX8dcf90v8J/7172kibyljPU+DHXdHaUuIw/hJlCvxMLBSuQtbI1LBtrebfBVqlWltVFZmjtQfsJfMf3TWT0J6vBLoxG5K4GV5+JWW6x6gjnbpqGlqzTZNCUXPaVtPqUOpzeiNv7us8zfCYBd7AOg1NtGHSwGVuoW64qkL70abMsBKo+1p6819epi4bf3FwjwcqKzLld1ZX78xf0VgqjRThmuIprZmrv27md2zdpbQxs8R4SkKyIzcIKKVVgT4zZvkNAe6vU5yZPRr4zE1Iu1oppvkrfUotTm+MzeLY64vDtExsdVb7LDQ+0HqJrGUdpWK+Kw8cRTcH4exk3wuLx2y2ZSniE5hgWjJ04lYaG3X0XFQJygc/CpisC2mt3w9/wC+07n38xkw4YIVDdKKzt3DT0g172knoTPNcRU3U4+7eUuK/CL62F6sHQrQ/VD0mG92z58JjvhcSkqWDhrXANrMrW0Bz7m1vVeacZXOcx1KrQxHbwW7X73OvCb7YrEuiQwAXZQ7KGcgXFz0KLXzNe9pJ6E1PM69aSjCHNXepRKnN6IXKpCzDD8Ks1jJoCfsdFQ1eRpM5hKShsq+v0Gzd1SMHhwciIo8j5gqSPCjaYVWoQT7l8jRrInCgJvypQM00XCrN4jaAnn6qgq6mgziEpTjsq+4oeF+Qvmj2VMtDex4Uee0cEs0TxOLq4IP9x1g591GrqxjVpxqQcJaMlxwmN2XMzICUOrBS0bgacQHyT3g62JGsFpQZzfZ4nAzbirr4Pr3Hb/vCxLjhjhj4z0Bm9Cg172rJvK9ae6EFfxY/bCkkbDRNNcSFQXuOE37LZdlSxvbebzDubpRc9bbzvrImCgCgCgCgCgCgCgCgCgCgCgCgPhFASbfDdJ8M7SRKWgNzlmY+o/u9B9PXXlDZ6HL4/L5UpOcFePy/Aq1gaoKA9IIGdgqKzMdFUEn0ChlGEpu0Vd+wctg8n8khDYk+DT7AsXPfovrPUKkjTb1NxhsonLfV3Lu5/go2AwMcEYjiUIo5h7SdSes1Mklob+nShTjswVkdFekgUAUAUAUAUAUAUAUAUAUB8tQH2gCgCgCgACgCgCgCgAUAUAUAUAUAUAUAUAUAUAWoAoAoAoAoAoAoAoAoAoAoAoAoAoAoAoAoBC5QMBEo4ljjViLkhVBJ7QKhqJGmzKlTUbqKv0FPdaBXls6qw6GAPtqOOpq8BCMpf2Vyw4HCRxqBGiIOhVCj1CrKSWh1VOnGCtFW6HRXpmFAFAFAFAFAFAFAFAFAFAFAFAFAFAFAFAFAFAFAFAFAFAFAFAFAFAFAFAFAFAFAFAFAFAf/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CH"/>
          </a:p>
        </p:txBody>
      </p:sp>
      <p:pic>
        <p:nvPicPr>
          <p:cNvPr id="11270" name="Picture 6" descr="http://www.schneider-electric.ch/images/pictures/press-releases/logo_schneider.jpg"/>
          <p:cNvPicPr>
            <a:picLocks noChangeAspect="1" noChangeArrowheads="1"/>
          </p:cNvPicPr>
          <p:nvPr/>
        </p:nvPicPr>
        <p:blipFill>
          <a:blip r:embed="rId14" cstate="print"/>
          <a:srcRect/>
          <a:stretch>
            <a:fillRect/>
          </a:stretch>
        </p:blipFill>
        <p:spPr bwMode="auto">
          <a:xfrm>
            <a:off x="7351904" y="2615183"/>
            <a:ext cx="1244370" cy="367919"/>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4" name="Title 8"/>
          <p:cNvSpPr>
            <a:spLocks noGrp="1"/>
          </p:cNvSpPr>
          <p:nvPr>
            <p:ph type="title" idx="4294967295"/>
          </p:nvPr>
        </p:nvSpPr>
        <p:spPr bwMode="auto">
          <a:xfrm>
            <a:off x="310779" y="296863"/>
            <a:ext cx="8187762" cy="633412"/>
          </a:xfrm>
          <a:prstGeom prst="rect">
            <a:avLst/>
          </a:prstGeom>
          <a:noFill/>
          <a:ln>
            <a:miter lim="800000"/>
            <a:headEnd/>
            <a:tailEnd/>
          </a:ln>
        </p:spPr>
        <p:txBody>
          <a:bodyPr/>
          <a:lstStyle/>
          <a:p>
            <a:pPr algn="l"/>
            <a:r>
              <a:rPr lang="en-US" sz="3200" dirty="0" smtClean="0">
                <a:solidFill>
                  <a:schemeClr val="tx2"/>
                </a:solidFill>
                <a:cs typeface="Arial" charset="0"/>
              </a:rPr>
              <a:t>Project governance</a:t>
            </a:r>
          </a:p>
        </p:txBody>
      </p:sp>
      <p:sp>
        <p:nvSpPr>
          <p:cNvPr id="3" name="Text Placeholder 2"/>
          <p:cNvSpPr>
            <a:spLocks noGrp="1"/>
          </p:cNvSpPr>
          <p:nvPr>
            <p:ph type="body" sz="quarter" idx="4294967295"/>
          </p:nvPr>
        </p:nvSpPr>
        <p:spPr>
          <a:xfrm>
            <a:off x="429177" y="1145620"/>
            <a:ext cx="8319868" cy="4741839"/>
          </a:xfrm>
          <a:prstGeom prst="rect">
            <a:avLst/>
          </a:prstGeom>
        </p:spPr>
        <p:txBody>
          <a:bodyPr/>
          <a:lstStyle/>
          <a:p>
            <a:pPr marL="457200" lvl="1" indent="-457200">
              <a:spcBef>
                <a:spcPts val="400"/>
              </a:spcBef>
              <a:buClr>
                <a:srgbClr val="7F7F7F"/>
              </a:buClr>
              <a:buFont typeface="Arial" charset="0"/>
              <a:buChar char="•"/>
            </a:pPr>
            <a:r>
              <a:rPr lang="en-US" sz="2000" dirty="0" smtClean="0">
                <a:latin typeface="+mj-lt"/>
                <a:cs typeface="Arial" charset="0"/>
              </a:rPr>
              <a:t>3-Year Project (2013-15) driven by annual plan and objectives</a:t>
            </a:r>
          </a:p>
          <a:p>
            <a:pPr marL="457200" lvl="1" indent="-457200">
              <a:spcBef>
                <a:spcPts val="400"/>
              </a:spcBef>
              <a:buClr>
                <a:srgbClr val="7F7F7F"/>
              </a:buClr>
              <a:buFont typeface="Arial" charset="0"/>
              <a:buChar char="•"/>
            </a:pPr>
            <a:r>
              <a:rPr lang="en-US" sz="2000" dirty="0" smtClean="0">
                <a:latin typeface="+mj-lt"/>
                <a:cs typeface="Arial" charset="0"/>
              </a:rPr>
              <a:t>Core Group between 10 and 15</a:t>
            </a:r>
          </a:p>
          <a:p>
            <a:pPr marL="457200" lvl="1" indent="-457200">
              <a:spcBef>
                <a:spcPts val="400"/>
              </a:spcBef>
              <a:buClr>
                <a:srgbClr val="7F7F7F"/>
              </a:buClr>
              <a:buFont typeface="Arial" charset="0"/>
              <a:buChar char="•"/>
            </a:pPr>
            <a:r>
              <a:rPr lang="en-US" sz="2000" dirty="0" smtClean="0">
                <a:latin typeface="+mj-lt"/>
                <a:cs typeface="Arial" charset="0"/>
              </a:rPr>
              <a:t>2-3 co-chairs (Lafarge and UTC, to date) </a:t>
            </a:r>
          </a:p>
          <a:p>
            <a:pPr marL="457200" lvl="1" indent="-457200">
              <a:spcBef>
                <a:spcPts val="400"/>
              </a:spcBef>
              <a:buClr>
                <a:srgbClr val="7F7F7F"/>
              </a:buClr>
              <a:buFont typeface="Arial" charset="0"/>
              <a:buChar char="•"/>
            </a:pPr>
            <a:r>
              <a:rPr lang="en-US" sz="2000" dirty="0" smtClean="0">
                <a:latin typeface="+mj-lt"/>
                <a:cs typeface="Arial" charset="0"/>
              </a:rPr>
              <a:t>Core Group Sr. Exec oversee project at Co-Chair invitation</a:t>
            </a:r>
          </a:p>
          <a:p>
            <a:pPr marL="457200" lvl="1" indent="-457200">
              <a:spcBef>
                <a:spcPts val="400"/>
              </a:spcBef>
              <a:buClr>
                <a:srgbClr val="7F7F7F"/>
              </a:buClr>
              <a:buFont typeface="Arial" charset="0"/>
              <a:buChar char="•"/>
            </a:pPr>
            <a:r>
              <a:rPr lang="en-US" sz="2000" dirty="0" smtClean="0">
                <a:latin typeface="+mj-lt"/>
                <a:cs typeface="Arial" charset="0"/>
              </a:rPr>
              <a:t>Assurance Group guides project quality</a:t>
            </a:r>
          </a:p>
          <a:p>
            <a:pPr marL="457200" lvl="1" indent="-457200">
              <a:spcBef>
                <a:spcPts val="400"/>
              </a:spcBef>
              <a:buClr>
                <a:srgbClr val="7F7F7F"/>
              </a:buClr>
              <a:buFont typeface="Arial" charset="0"/>
              <a:buChar char="•"/>
            </a:pPr>
            <a:r>
              <a:rPr lang="en-US" sz="2000" dirty="0" smtClean="0">
                <a:latin typeface="+mj-lt"/>
                <a:cs typeface="Arial" charset="0"/>
              </a:rPr>
              <a:t>Agreed project fees to cover project costs</a:t>
            </a:r>
          </a:p>
          <a:p>
            <a:pPr marL="457200" lvl="1" indent="-457200">
              <a:spcBef>
                <a:spcPts val="400"/>
              </a:spcBef>
              <a:buClr>
                <a:srgbClr val="7F7F7F"/>
              </a:buClr>
              <a:buFont typeface="Arial" charset="0"/>
              <a:buChar char="•"/>
            </a:pPr>
            <a:r>
              <a:rPr lang="en-US" sz="2000" dirty="0" smtClean="0">
                <a:latin typeface="+mj-lt"/>
                <a:cs typeface="Arial" charset="0"/>
              </a:rPr>
              <a:t>All members commit in-kind resources</a:t>
            </a:r>
          </a:p>
          <a:p>
            <a:pPr marL="457200" lvl="1" indent="-457200">
              <a:spcBef>
                <a:spcPts val="400"/>
              </a:spcBef>
              <a:buClr>
                <a:srgbClr val="7F7F7F"/>
              </a:buClr>
              <a:buFont typeface="Arial" charset="0"/>
              <a:buChar char="•"/>
            </a:pPr>
            <a:r>
              <a:rPr lang="en-US" sz="2000" dirty="0" smtClean="0">
                <a:latin typeface="+mj-lt"/>
                <a:cs typeface="Arial" charset="0"/>
              </a:rPr>
              <a:t>Company experts to be reimbursed, </a:t>
            </a:r>
            <a:r>
              <a:rPr lang="en-US" sz="2000" i="1" dirty="0" smtClean="0">
                <a:latin typeface="+mj-lt"/>
                <a:cs typeface="Arial" charset="0"/>
              </a:rPr>
              <a:t>pro-rata</a:t>
            </a:r>
            <a:r>
              <a:rPr lang="en-US" sz="2000" dirty="0" smtClean="0">
                <a:latin typeface="+mj-lt"/>
                <a:cs typeface="Arial" charset="0"/>
              </a:rPr>
              <a:t>, allowance for external consultants</a:t>
            </a:r>
          </a:p>
          <a:p>
            <a:pPr marL="457200" lvl="1" indent="-457200">
              <a:spcBef>
                <a:spcPts val="400"/>
              </a:spcBef>
              <a:buClr>
                <a:srgbClr val="7F7F7F"/>
              </a:buClr>
              <a:buFont typeface="Arial" charset="0"/>
              <a:buChar char="•"/>
            </a:pPr>
            <a:r>
              <a:rPr lang="en-US" sz="2000" dirty="0" smtClean="0">
                <a:latin typeface="+mj-lt"/>
                <a:cs typeface="Arial" charset="0"/>
              </a:rPr>
              <a:t>Partners leverage skills and networks</a:t>
            </a:r>
          </a:p>
          <a:p>
            <a:pPr marL="457200" lvl="1" indent="-457200">
              <a:spcBef>
                <a:spcPts val="400"/>
              </a:spcBef>
              <a:buClr>
                <a:srgbClr val="7F7F7F"/>
              </a:buClr>
              <a:buFont typeface="Arial" charset="0"/>
              <a:buChar char="•"/>
            </a:pPr>
            <a:r>
              <a:rPr lang="en-US" sz="2000" dirty="0" smtClean="0">
                <a:latin typeface="+mj-lt"/>
                <a:cs typeface="Arial" charset="0"/>
              </a:rPr>
              <a:t>Governance document formalizes guidelines and decision making rules and structure for key partnerships</a:t>
            </a:r>
          </a:p>
        </p:txBody>
      </p:sp>
      <p:pic>
        <p:nvPicPr>
          <p:cNvPr id="5" name="Picture 1"/>
          <p:cNvPicPr>
            <a:picLocks noChangeAspect="1" noChangeArrowheads="1"/>
          </p:cNvPicPr>
          <p:nvPr/>
        </p:nvPicPr>
        <p:blipFill>
          <a:blip r:embed="rId3" cstate="print"/>
          <a:srcRect t="21538" r="12917" b="23200"/>
          <a:stretch>
            <a:fillRect/>
          </a:stretch>
        </p:blipFill>
        <p:spPr bwMode="auto">
          <a:xfrm>
            <a:off x="3487072" y="5820684"/>
            <a:ext cx="5656928" cy="104221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3" name="Title 3"/>
          <p:cNvSpPr>
            <a:spLocks noGrp="1"/>
          </p:cNvSpPr>
          <p:nvPr>
            <p:ph type="title"/>
          </p:nvPr>
        </p:nvSpPr>
        <p:spPr bwMode="auto">
          <a:xfrm>
            <a:off x="523875" y="263525"/>
            <a:ext cx="7307263" cy="635000"/>
          </a:xfrm>
          <a:noFill/>
          <a:ln>
            <a:miter lim="800000"/>
            <a:headEnd/>
            <a:tailEnd/>
          </a:ln>
        </p:spPr>
        <p:txBody>
          <a:bodyPr vert="horz" wrap="square" lIns="91440" tIns="45720" rIns="91440" bIns="45720" numCol="1" anchor="t" anchorCtr="0" compatLnSpc="1">
            <a:prstTxWarp prst="textNoShape">
              <a:avLst/>
            </a:prstTxWarp>
          </a:bodyPr>
          <a:lstStyle/>
          <a:p>
            <a:r>
              <a:rPr lang="en-US" dirty="0" smtClean="0">
                <a:solidFill>
                  <a:schemeClr val="tx2"/>
                </a:solidFill>
                <a:latin typeface="Arial" charset="0"/>
                <a:cs typeface="Arial" charset="0"/>
              </a:rPr>
              <a:t>EEB 2 Timeline: 2012-2016+</a:t>
            </a:r>
          </a:p>
        </p:txBody>
      </p:sp>
      <p:grpSp>
        <p:nvGrpSpPr>
          <p:cNvPr id="125954" name="Group 48"/>
          <p:cNvGrpSpPr>
            <a:grpSpLocks/>
          </p:cNvGrpSpPr>
          <p:nvPr/>
        </p:nvGrpSpPr>
        <p:grpSpPr bwMode="auto">
          <a:xfrm>
            <a:off x="447675" y="2578687"/>
            <a:ext cx="8386763" cy="2978964"/>
            <a:chOff x="447262" y="4092091"/>
            <a:chExt cx="8386428" cy="2978426"/>
          </a:xfrm>
        </p:grpSpPr>
        <p:cxnSp>
          <p:nvCxnSpPr>
            <p:cNvPr id="45" name="Straight Arrow Connector 44"/>
            <p:cNvCxnSpPr/>
            <p:nvPr/>
          </p:nvCxnSpPr>
          <p:spPr>
            <a:xfrm>
              <a:off x="4519037" y="4458738"/>
              <a:ext cx="4262267" cy="6349"/>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125964" name="Group 41"/>
            <p:cNvGrpSpPr>
              <a:grpSpLocks/>
            </p:cNvGrpSpPr>
            <p:nvPr/>
          </p:nvGrpSpPr>
          <p:grpSpPr bwMode="auto">
            <a:xfrm>
              <a:off x="447262" y="4105133"/>
              <a:ext cx="8386428" cy="2289399"/>
              <a:chOff x="379887" y="3741240"/>
              <a:chExt cx="8386428" cy="2289399"/>
            </a:xfrm>
          </p:grpSpPr>
          <p:pic>
            <p:nvPicPr>
              <p:cNvPr id="125968" name="Picture 3"/>
              <p:cNvPicPr>
                <a:picLocks noChangeAspect="1" noChangeArrowheads="1"/>
              </p:cNvPicPr>
              <p:nvPr/>
            </p:nvPicPr>
            <p:blipFill>
              <a:blip r:embed="rId3" cstate="print"/>
              <a:srcRect/>
              <a:stretch>
                <a:fillRect/>
              </a:stretch>
            </p:blipFill>
            <p:spPr bwMode="auto">
              <a:xfrm>
                <a:off x="379887" y="4438973"/>
                <a:ext cx="8386428" cy="1114425"/>
              </a:xfrm>
              <a:prstGeom prst="rect">
                <a:avLst/>
              </a:prstGeom>
              <a:noFill/>
              <a:ln w="9525">
                <a:noFill/>
                <a:miter lim="800000"/>
                <a:headEnd/>
                <a:tailEnd/>
              </a:ln>
            </p:spPr>
          </p:pic>
          <p:sp>
            <p:nvSpPr>
              <p:cNvPr id="125969" name="Line 4"/>
              <p:cNvSpPr>
                <a:spLocks noChangeShapeType="1"/>
              </p:cNvSpPr>
              <p:nvPr/>
            </p:nvSpPr>
            <p:spPr bwMode="auto">
              <a:xfrm>
                <a:off x="3215625" y="4727898"/>
                <a:ext cx="0" cy="533400"/>
              </a:xfrm>
              <a:prstGeom prst="line">
                <a:avLst/>
              </a:prstGeom>
              <a:noFill/>
              <a:ln w="9525">
                <a:solidFill>
                  <a:schemeClr val="tx1"/>
                </a:solidFill>
                <a:round/>
                <a:headEnd/>
                <a:tailEnd/>
              </a:ln>
            </p:spPr>
            <p:txBody>
              <a:bodyPr/>
              <a:lstStyle/>
              <a:p>
                <a:endParaRPr lang="fr-FR" sz="1400"/>
              </a:p>
            </p:txBody>
          </p:sp>
          <p:sp>
            <p:nvSpPr>
              <p:cNvPr id="125970" name="Line 5"/>
              <p:cNvSpPr>
                <a:spLocks noChangeShapeType="1"/>
              </p:cNvSpPr>
              <p:nvPr/>
            </p:nvSpPr>
            <p:spPr bwMode="auto">
              <a:xfrm>
                <a:off x="4892300" y="4727898"/>
                <a:ext cx="0" cy="533400"/>
              </a:xfrm>
              <a:prstGeom prst="line">
                <a:avLst/>
              </a:prstGeom>
              <a:noFill/>
              <a:ln w="9525">
                <a:solidFill>
                  <a:schemeClr val="tx1"/>
                </a:solidFill>
                <a:round/>
                <a:headEnd/>
                <a:tailEnd/>
              </a:ln>
            </p:spPr>
            <p:txBody>
              <a:bodyPr/>
              <a:lstStyle/>
              <a:p>
                <a:endParaRPr lang="fr-FR" sz="1400"/>
              </a:p>
            </p:txBody>
          </p:sp>
          <p:sp>
            <p:nvSpPr>
              <p:cNvPr id="125971" name="Line 6"/>
              <p:cNvSpPr>
                <a:spLocks noChangeShapeType="1"/>
              </p:cNvSpPr>
              <p:nvPr/>
            </p:nvSpPr>
            <p:spPr bwMode="auto">
              <a:xfrm>
                <a:off x="6456150" y="4727898"/>
                <a:ext cx="0" cy="533400"/>
              </a:xfrm>
              <a:prstGeom prst="line">
                <a:avLst/>
              </a:prstGeom>
              <a:noFill/>
              <a:ln w="9525">
                <a:solidFill>
                  <a:schemeClr val="tx1"/>
                </a:solidFill>
                <a:round/>
                <a:headEnd/>
                <a:tailEnd/>
              </a:ln>
            </p:spPr>
            <p:txBody>
              <a:bodyPr/>
              <a:lstStyle/>
              <a:p>
                <a:endParaRPr lang="fr-FR" sz="1400"/>
              </a:p>
            </p:txBody>
          </p:sp>
          <p:sp>
            <p:nvSpPr>
              <p:cNvPr id="125972" name="Text Box 7"/>
              <p:cNvSpPr txBox="1">
                <a:spLocks noChangeArrowheads="1"/>
              </p:cNvSpPr>
              <p:nvPr/>
            </p:nvSpPr>
            <p:spPr bwMode="auto">
              <a:xfrm>
                <a:off x="2055775" y="4813623"/>
                <a:ext cx="923399" cy="307722"/>
              </a:xfrm>
              <a:prstGeom prst="rect">
                <a:avLst/>
              </a:prstGeom>
              <a:noFill/>
              <a:ln w="9525">
                <a:noFill/>
                <a:miter lim="800000"/>
                <a:headEnd/>
                <a:tailEnd/>
              </a:ln>
            </p:spPr>
            <p:txBody>
              <a:bodyPr>
                <a:spAutoFit/>
              </a:bodyPr>
              <a:lstStyle/>
              <a:p>
                <a:pPr>
                  <a:spcBef>
                    <a:spcPct val="50000"/>
                  </a:spcBef>
                </a:pPr>
                <a:r>
                  <a:rPr lang="en-US" sz="1400"/>
                  <a:t>2013</a:t>
                </a:r>
              </a:p>
            </p:txBody>
          </p:sp>
          <p:sp>
            <p:nvSpPr>
              <p:cNvPr id="125973" name="Text Box 8"/>
              <p:cNvSpPr txBox="1">
                <a:spLocks noChangeArrowheads="1"/>
              </p:cNvSpPr>
              <p:nvPr/>
            </p:nvSpPr>
            <p:spPr bwMode="auto">
              <a:xfrm>
                <a:off x="3651975" y="4790998"/>
                <a:ext cx="1143000" cy="307722"/>
              </a:xfrm>
              <a:prstGeom prst="rect">
                <a:avLst/>
              </a:prstGeom>
              <a:noFill/>
              <a:ln w="9525">
                <a:noFill/>
                <a:miter lim="800000"/>
                <a:headEnd/>
                <a:tailEnd/>
              </a:ln>
            </p:spPr>
            <p:txBody>
              <a:bodyPr>
                <a:spAutoFit/>
              </a:bodyPr>
              <a:lstStyle/>
              <a:p>
                <a:pPr>
                  <a:spcBef>
                    <a:spcPct val="50000"/>
                  </a:spcBef>
                </a:pPr>
                <a:r>
                  <a:rPr lang="en-US" sz="1400"/>
                  <a:t>2014</a:t>
                </a:r>
              </a:p>
            </p:txBody>
          </p:sp>
          <p:sp>
            <p:nvSpPr>
              <p:cNvPr id="125974" name="Text Box 9"/>
              <p:cNvSpPr txBox="1">
                <a:spLocks noChangeArrowheads="1"/>
              </p:cNvSpPr>
              <p:nvPr/>
            </p:nvSpPr>
            <p:spPr bwMode="auto">
              <a:xfrm>
                <a:off x="5386071" y="4781372"/>
                <a:ext cx="857413" cy="307722"/>
              </a:xfrm>
              <a:prstGeom prst="rect">
                <a:avLst/>
              </a:prstGeom>
              <a:noFill/>
              <a:ln w="9525">
                <a:noFill/>
                <a:miter lim="800000"/>
                <a:headEnd/>
                <a:tailEnd/>
              </a:ln>
            </p:spPr>
            <p:txBody>
              <a:bodyPr>
                <a:spAutoFit/>
              </a:bodyPr>
              <a:lstStyle/>
              <a:p>
                <a:pPr>
                  <a:spcBef>
                    <a:spcPct val="50000"/>
                  </a:spcBef>
                </a:pPr>
                <a:r>
                  <a:rPr lang="en-US" sz="1400"/>
                  <a:t>2015</a:t>
                </a:r>
              </a:p>
            </p:txBody>
          </p:sp>
          <p:sp>
            <p:nvSpPr>
              <p:cNvPr id="125975" name="Text Box 11"/>
              <p:cNvSpPr txBox="1">
                <a:spLocks noChangeArrowheads="1"/>
              </p:cNvSpPr>
              <p:nvPr/>
            </p:nvSpPr>
            <p:spPr bwMode="auto">
              <a:xfrm>
                <a:off x="6884963" y="4791398"/>
                <a:ext cx="1143000" cy="307722"/>
              </a:xfrm>
              <a:prstGeom prst="rect">
                <a:avLst/>
              </a:prstGeom>
              <a:noFill/>
              <a:ln w="9525">
                <a:noFill/>
                <a:miter lim="800000"/>
                <a:headEnd/>
                <a:tailEnd/>
              </a:ln>
            </p:spPr>
            <p:txBody>
              <a:bodyPr>
                <a:spAutoFit/>
              </a:bodyPr>
              <a:lstStyle/>
              <a:p>
                <a:pPr>
                  <a:spcBef>
                    <a:spcPct val="50000"/>
                  </a:spcBef>
                </a:pPr>
                <a:r>
                  <a:rPr lang="en-US" sz="1400"/>
                  <a:t>2016</a:t>
                </a:r>
              </a:p>
            </p:txBody>
          </p:sp>
          <p:sp>
            <p:nvSpPr>
              <p:cNvPr id="125976" name="AutoShape 20"/>
              <p:cNvSpPr>
                <a:spLocks noChangeArrowheads="1"/>
              </p:cNvSpPr>
              <p:nvPr/>
            </p:nvSpPr>
            <p:spPr bwMode="auto">
              <a:xfrm>
                <a:off x="2712344" y="5270823"/>
                <a:ext cx="203200" cy="203200"/>
              </a:xfrm>
              <a:prstGeom prst="flowChartMerge">
                <a:avLst/>
              </a:prstGeom>
              <a:solidFill>
                <a:schemeClr val="accent2"/>
              </a:solidFill>
              <a:ln w="9525">
                <a:solidFill>
                  <a:schemeClr val="tx1"/>
                </a:solidFill>
                <a:miter lim="800000"/>
                <a:headEnd/>
                <a:tailEnd/>
              </a:ln>
            </p:spPr>
            <p:txBody>
              <a:bodyPr wrap="none" anchor="ctr"/>
              <a:lstStyle/>
              <a:p>
                <a:endParaRPr lang="fr-FR" sz="1400"/>
              </a:p>
            </p:txBody>
          </p:sp>
          <p:sp>
            <p:nvSpPr>
              <p:cNvPr id="125977" name="Text Box 41"/>
              <p:cNvSpPr txBox="1">
                <a:spLocks noChangeArrowheads="1"/>
              </p:cNvSpPr>
              <p:nvPr/>
            </p:nvSpPr>
            <p:spPr bwMode="auto">
              <a:xfrm>
                <a:off x="2196405" y="5483548"/>
                <a:ext cx="1219200" cy="523127"/>
              </a:xfrm>
              <a:prstGeom prst="rect">
                <a:avLst/>
              </a:prstGeom>
              <a:noFill/>
              <a:ln w="9525">
                <a:solidFill>
                  <a:schemeClr val="accent2"/>
                </a:solidFill>
                <a:miter lim="800000"/>
                <a:headEnd/>
                <a:tailEnd/>
              </a:ln>
            </p:spPr>
            <p:txBody>
              <a:bodyPr>
                <a:spAutoFit/>
              </a:bodyPr>
              <a:lstStyle/>
              <a:p>
                <a:pPr algn="ctr">
                  <a:spcBef>
                    <a:spcPct val="50000"/>
                  </a:spcBef>
                </a:pPr>
                <a:r>
                  <a:rPr lang="en-US" sz="1400" b="1">
                    <a:latin typeface="Calibri" pitchFamily="34" charset="0"/>
                  </a:rPr>
                  <a:t>Assurance Group</a:t>
                </a:r>
              </a:p>
            </p:txBody>
          </p:sp>
          <p:sp>
            <p:nvSpPr>
              <p:cNvPr id="125978" name="Line 4"/>
              <p:cNvSpPr>
                <a:spLocks noChangeShapeType="1"/>
              </p:cNvSpPr>
              <p:nvPr/>
            </p:nvSpPr>
            <p:spPr bwMode="auto">
              <a:xfrm>
                <a:off x="1616275" y="4745548"/>
                <a:ext cx="0" cy="533400"/>
              </a:xfrm>
              <a:prstGeom prst="line">
                <a:avLst/>
              </a:prstGeom>
              <a:noFill/>
              <a:ln w="9525">
                <a:solidFill>
                  <a:schemeClr val="tx1"/>
                </a:solidFill>
                <a:round/>
                <a:headEnd/>
                <a:tailEnd/>
              </a:ln>
            </p:spPr>
            <p:txBody>
              <a:bodyPr/>
              <a:lstStyle/>
              <a:p>
                <a:endParaRPr lang="fr-FR" sz="1400"/>
              </a:p>
            </p:txBody>
          </p:sp>
          <p:sp>
            <p:nvSpPr>
              <p:cNvPr id="125979" name="Text Box 7"/>
              <p:cNvSpPr txBox="1">
                <a:spLocks noChangeArrowheads="1"/>
              </p:cNvSpPr>
              <p:nvPr/>
            </p:nvSpPr>
            <p:spPr bwMode="auto">
              <a:xfrm>
                <a:off x="706675" y="4792773"/>
                <a:ext cx="794866" cy="307722"/>
              </a:xfrm>
              <a:prstGeom prst="rect">
                <a:avLst/>
              </a:prstGeom>
              <a:noFill/>
              <a:ln w="9525">
                <a:noFill/>
                <a:miter lim="800000"/>
                <a:headEnd/>
                <a:tailEnd/>
              </a:ln>
            </p:spPr>
            <p:txBody>
              <a:bodyPr>
                <a:spAutoFit/>
              </a:bodyPr>
              <a:lstStyle/>
              <a:p>
                <a:pPr>
                  <a:spcBef>
                    <a:spcPct val="50000"/>
                  </a:spcBef>
                </a:pPr>
                <a:r>
                  <a:rPr lang="en-US" sz="1400" dirty="0"/>
                  <a:t>2012</a:t>
                </a:r>
              </a:p>
            </p:txBody>
          </p:sp>
          <p:sp>
            <p:nvSpPr>
              <p:cNvPr id="125982" name="Text Box 10"/>
              <p:cNvSpPr txBox="1">
                <a:spLocks noChangeArrowheads="1"/>
              </p:cNvSpPr>
              <p:nvPr/>
            </p:nvSpPr>
            <p:spPr bwMode="auto">
              <a:xfrm>
                <a:off x="608486" y="3741240"/>
                <a:ext cx="2014329" cy="307722"/>
              </a:xfrm>
              <a:prstGeom prst="rect">
                <a:avLst/>
              </a:prstGeom>
              <a:noFill/>
              <a:ln w="9525" algn="ctr">
                <a:solidFill>
                  <a:schemeClr val="tx1"/>
                </a:solidFill>
                <a:miter lim="800000"/>
                <a:headEnd/>
                <a:tailEnd/>
              </a:ln>
            </p:spPr>
            <p:txBody>
              <a:bodyPr>
                <a:spAutoFit/>
              </a:bodyPr>
              <a:lstStyle/>
              <a:p>
                <a:pPr algn="ctr">
                  <a:spcBef>
                    <a:spcPct val="50000"/>
                  </a:spcBef>
                </a:pPr>
                <a:r>
                  <a:rPr lang="en-US" sz="1400" b="1" dirty="0" smtClean="0">
                    <a:solidFill>
                      <a:srgbClr val="FF0000"/>
                    </a:solidFill>
                    <a:latin typeface="Calibri" pitchFamily="34" charset="0"/>
                  </a:rPr>
                  <a:t>Project Kick-off (Jan ‘13)</a:t>
                </a:r>
                <a:endParaRPr lang="en-US" sz="1400" b="1" dirty="0">
                  <a:solidFill>
                    <a:srgbClr val="FF0000"/>
                  </a:solidFill>
                  <a:latin typeface="Calibri" pitchFamily="34" charset="0"/>
                </a:endParaRPr>
              </a:p>
            </p:txBody>
          </p:sp>
          <p:cxnSp>
            <p:nvCxnSpPr>
              <p:cNvPr id="19" name="Straight Arrow Connector 18"/>
              <p:cNvCxnSpPr/>
              <p:nvPr/>
            </p:nvCxnSpPr>
            <p:spPr>
              <a:xfrm>
                <a:off x="1672060" y="4202776"/>
                <a:ext cx="0" cy="50791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5984" name="AutoShape 20"/>
              <p:cNvSpPr>
                <a:spLocks noChangeArrowheads="1"/>
              </p:cNvSpPr>
              <p:nvPr/>
            </p:nvSpPr>
            <p:spPr bwMode="auto">
              <a:xfrm>
                <a:off x="4402923" y="5265912"/>
                <a:ext cx="203200" cy="203200"/>
              </a:xfrm>
              <a:prstGeom prst="flowChartMerge">
                <a:avLst/>
              </a:prstGeom>
              <a:solidFill>
                <a:schemeClr val="accent2"/>
              </a:solidFill>
              <a:ln w="9525">
                <a:solidFill>
                  <a:schemeClr val="tx1"/>
                </a:solidFill>
                <a:miter lim="800000"/>
                <a:headEnd/>
                <a:tailEnd/>
              </a:ln>
            </p:spPr>
            <p:txBody>
              <a:bodyPr wrap="none" anchor="ctr"/>
              <a:lstStyle/>
              <a:p>
                <a:endParaRPr lang="fr-FR" sz="1400"/>
              </a:p>
            </p:txBody>
          </p:sp>
          <p:sp>
            <p:nvSpPr>
              <p:cNvPr id="125985" name="Text Box 41"/>
              <p:cNvSpPr txBox="1">
                <a:spLocks noChangeArrowheads="1"/>
              </p:cNvSpPr>
              <p:nvPr/>
            </p:nvSpPr>
            <p:spPr bwMode="auto">
              <a:xfrm>
                <a:off x="3886985" y="5507512"/>
                <a:ext cx="1219200" cy="523127"/>
              </a:xfrm>
              <a:prstGeom prst="rect">
                <a:avLst/>
              </a:prstGeom>
              <a:noFill/>
              <a:ln w="9525">
                <a:solidFill>
                  <a:schemeClr val="accent2"/>
                </a:solidFill>
                <a:miter lim="800000"/>
                <a:headEnd/>
                <a:tailEnd/>
              </a:ln>
            </p:spPr>
            <p:txBody>
              <a:bodyPr>
                <a:spAutoFit/>
              </a:bodyPr>
              <a:lstStyle/>
              <a:p>
                <a:pPr algn="ctr">
                  <a:spcBef>
                    <a:spcPct val="50000"/>
                  </a:spcBef>
                </a:pPr>
                <a:r>
                  <a:rPr lang="en-US" sz="1400" b="1" dirty="0">
                    <a:latin typeface="Calibri" pitchFamily="34" charset="0"/>
                  </a:rPr>
                  <a:t>Assurance Group</a:t>
                </a:r>
              </a:p>
            </p:txBody>
          </p:sp>
          <p:sp>
            <p:nvSpPr>
              <p:cNvPr id="125986" name="AutoShape 20"/>
              <p:cNvSpPr>
                <a:spLocks noChangeArrowheads="1"/>
              </p:cNvSpPr>
              <p:nvPr/>
            </p:nvSpPr>
            <p:spPr bwMode="auto">
              <a:xfrm>
                <a:off x="6014543" y="5271038"/>
                <a:ext cx="203200" cy="203200"/>
              </a:xfrm>
              <a:prstGeom prst="flowChartMerge">
                <a:avLst/>
              </a:prstGeom>
              <a:solidFill>
                <a:schemeClr val="accent2"/>
              </a:solidFill>
              <a:ln w="9525">
                <a:solidFill>
                  <a:schemeClr val="tx1"/>
                </a:solidFill>
                <a:miter lim="800000"/>
                <a:headEnd/>
                <a:tailEnd/>
              </a:ln>
            </p:spPr>
            <p:txBody>
              <a:bodyPr wrap="none" anchor="ctr"/>
              <a:lstStyle/>
              <a:p>
                <a:endParaRPr lang="fr-FR" sz="1400"/>
              </a:p>
            </p:txBody>
          </p:sp>
          <p:sp>
            <p:nvSpPr>
              <p:cNvPr id="125987" name="Text Box 41"/>
              <p:cNvSpPr txBox="1">
                <a:spLocks noChangeArrowheads="1"/>
              </p:cNvSpPr>
              <p:nvPr/>
            </p:nvSpPr>
            <p:spPr bwMode="auto">
              <a:xfrm>
                <a:off x="5498605" y="5483763"/>
                <a:ext cx="1219200" cy="523127"/>
              </a:xfrm>
              <a:prstGeom prst="rect">
                <a:avLst/>
              </a:prstGeom>
              <a:noFill/>
              <a:ln w="9525">
                <a:solidFill>
                  <a:schemeClr val="accent2"/>
                </a:solidFill>
                <a:miter lim="800000"/>
                <a:headEnd/>
                <a:tailEnd/>
              </a:ln>
            </p:spPr>
            <p:txBody>
              <a:bodyPr>
                <a:spAutoFit/>
              </a:bodyPr>
              <a:lstStyle/>
              <a:p>
                <a:pPr algn="ctr">
                  <a:spcBef>
                    <a:spcPct val="50000"/>
                  </a:spcBef>
                </a:pPr>
                <a:r>
                  <a:rPr lang="en-US" sz="1400" b="1">
                    <a:latin typeface="Calibri" pitchFamily="34" charset="0"/>
                  </a:rPr>
                  <a:t>Assurance Group</a:t>
                </a:r>
              </a:p>
            </p:txBody>
          </p:sp>
          <p:sp>
            <p:nvSpPr>
              <p:cNvPr id="125988" name="Text Box 11"/>
              <p:cNvSpPr txBox="1">
                <a:spLocks noChangeArrowheads="1"/>
              </p:cNvSpPr>
              <p:nvPr/>
            </p:nvSpPr>
            <p:spPr bwMode="auto">
              <a:xfrm>
                <a:off x="2307325" y="4260039"/>
                <a:ext cx="1032631" cy="307722"/>
              </a:xfrm>
              <a:prstGeom prst="rect">
                <a:avLst/>
              </a:prstGeom>
              <a:solidFill>
                <a:schemeClr val="bg1"/>
              </a:solidFill>
              <a:ln w="9525" algn="ctr">
                <a:solidFill>
                  <a:schemeClr val="accent1"/>
                </a:solidFill>
                <a:miter lim="800000"/>
                <a:headEnd/>
                <a:tailEnd/>
              </a:ln>
            </p:spPr>
            <p:txBody>
              <a:bodyPr>
                <a:spAutoFit/>
              </a:bodyPr>
              <a:lstStyle/>
              <a:p>
                <a:pPr algn="ctr">
                  <a:spcBef>
                    <a:spcPct val="50000"/>
                  </a:spcBef>
                </a:pPr>
                <a:r>
                  <a:rPr lang="en-US" sz="1400" b="1" dirty="0" smtClean="0">
                    <a:latin typeface="Calibri" pitchFamily="34" charset="0"/>
                  </a:rPr>
                  <a:t>SE Review</a:t>
                </a:r>
                <a:endParaRPr lang="en-US" sz="1400" b="1" dirty="0">
                  <a:latin typeface="Calibri" pitchFamily="34" charset="0"/>
                </a:endParaRPr>
              </a:p>
            </p:txBody>
          </p:sp>
          <p:sp>
            <p:nvSpPr>
              <p:cNvPr id="27" name="Flowchart: Extract 26"/>
              <p:cNvSpPr/>
              <p:nvPr/>
            </p:nvSpPr>
            <p:spPr>
              <a:xfrm>
                <a:off x="2715007" y="4532917"/>
                <a:ext cx="201604" cy="182530"/>
              </a:xfrm>
              <a:prstGeom prst="flowChartExtract">
                <a:avLst/>
              </a:prstGeom>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125990" name="Text Box 11"/>
              <p:cNvSpPr txBox="1">
                <a:spLocks noChangeArrowheads="1"/>
              </p:cNvSpPr>
              <p:nvPr/>
            </p:nvSpPr>
            <p:spPr bwMode="auto">
              <a:xfrm>
                <a:off x="3990100" y="4258439"/>
                <a:ext cx="1032631" cy="307722"/>
              </a:xfrm>
              <a:prstGeom prst="rect">
                <a:avLst/>
              </a:prstGeom>
              <a:solidFill>
                <a:schemeClr val="bg1"/>
              </a:solidFill>
              <a:ln w="9525" algn="ctr">
                <a:solidFill>
                  <a:schemeClr val="accent1"/>
                </a:solidFill>
                <a:miter lim="800000"/>
                <a:headEnd/>
                <a:tailEnd/>
              </a:ln>
            </p:spPr>
            <p:txBody>
              <a:bodyPr>
                <a:spAutoFit/>
              </a:bodyPr>
              <a:lstStyle/>
              <a:p>
                <a:pPr algn="ctr">
                  <a:spcBef>
                    <a:spcPct val="50000"/>
                  </a:spcBef>
                </a:pPr>
                <a:r>
                  <a:rPr lang="en-US" sz="1400" b="1" dirty="0" smtClean="0">
                    <a:latin typeface="Calibri" pitchFamily="34" charset="0"/>
                  </a:rPr>
                  <a:t>SE Review</a:t>
                </a:r>
                <a:endParaRPr lang="en-US" sz="1400" b="1" dirty="0">
                  <a:latin typeface="Calibri" pitchFamily="34" charset="0"/>
                </a:endParaRPr>
              </a:p>
            </p:txBody>
          </p:sp>
          <p:sp>
            <p:nvSpPr>
              <p:cNvPr id="29" name="Flowchart: Extract 28"/>
              <p:cNvSpPr/>
              <p:nvPr/>
            </p:nvSpPr>
            <p:spPr>
              <a:xfrm>
                <a:off x="4397690" y="4531330"/>
                <a:ext cx="201604" cy="182529"/>
              </a:xfrm>
              <a:prstGeom prst="flowChartExtract">
                <a:avLst/>
              </a:prstGeom>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125992" name="Text Box 11"/>
              <p:cNvSpPr txBox="1">
                <a:spLocks noChangeArrowheads="1"/>
              </p:cNvSpPr>
              <p:nvPr/>
            </p:nvSpPr>
            <p:spPr bwMode="auto">
              <a:xfrm>
                <a:off x="5624750" y="4256839"/>
                <a:ext cx="1032631" cy="307722"/>
              </a:xfrm>
              <a:prstGeom prst="rect">
                <a:avLst/>
              </a:prstGeom>
              <a:solidFill>
                <a:schemeClr val="bg1"/>
              </a:solidFill>
              <a:ln w="9525" algn="ctr">
                <a:solidFill>
                  <a:schemeClr val="accent1"/>
                </a:solidFill>
                <a:miter lim="800000"/>
                <a:headEnd/>
                <a:tailEnd/>
              </a:ln>
            </p:spPr>
            <p:txBody>
              <a:bodyPr>
                <a:spAutoFit/>
              </a:bodyPr>
              <a:lstStyle/>
              <a:p>
                <a:pPr algn="ctr">
                  <a:spcBef>
                    <a:spcPct val="50000"/>
                  </a:spcBef>
                </a:pPr>
                <a:r>
                  <a:rPr lang="en-US" sz="1400" b="1" dirty="0" smtClean="0">
                    <a:latin typeface="Calibri" pitchFamily="34" charset="0"/>
                  </a:rPr>
                  <a:t>SE </a:t>
                </a:r>
                <a:r>
                  <a:rPr lang="en-US" sz="1400" b="1" dirty="0">
                    <a:latin typeface="Calibri" pitchFamily="34" charset="0"/>
                  </a:rPr>
                  <a:t>Review</a:t>
                </a:r>
              </a:p>
            </p:txBody>
          </p:sp>
          <p:sp>
            <p:nvSpPr>
              <p:cNvPr id="31" name="Flowchart: Extract 30"/>
              <p:cNvSpPr/>
              <p:nvPr/>
            </p:nvSpPr>
            <p:spPr>
              <a:xfrm>
                <a:off x="6031161" y="4529743"/>
                <a:ext cx="203192" cy="182530"/>
              </a:xfrm>
              <a:prstGeom prst="flowChartExtract">
                <a:avLst/>
              </a:prstGeom>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400"/>
              </a:p>
            </p:txBody>
          </p:sp>
        </p:grpSp>
        <p:sp>
          <p:nvSpPr>
            <p:cNvPr id="125965" name="Text Box 10"/>
            <p:cNvSpPr txBox="1">
              <a:spLocks noChangeArrowheads="1"/>
            </p:cNvSpPr>
            <p:nvPr/>
          </p:nvSpPr>
          <p:spPr bwMode="auto">
            <a:xfrm>
              <a:off x="4691269" y="4092091"/>
              <a:ext cx="2983693" cy="307722"/>
            </a:xfrm>
            <a:prstGeom prst="rect">
              <a:avLst/>
            </a:prstGeom>
            <a:noFill/>
            <a:ln w="9525" algn="ctr">
              <a:solidFill>
                <a:schemeClr val="tx1"/>
              </a:solidFill>
              <a:miter lim="800000"/>
              <a:headEnd/>
              <a:tailEnd/>
            </a:ln>
          </p:spPr>
          <p:txBody>
            <a:bodyPr>
              <a:spAutoFit/>
            </a:bodyPr>
            <a:lstStyle/>
            <a:p>
              <a:pPr algn="ctr">
                <a:spcBef>
                  <a:spcPct val="50000"/>
                </a:spcBef>
              </a:pPr>
              <a:r>
                <a:rPr lang="en-US" sz="1400" b="1" dirty="0" smtClean="0">
                  <a:latin typeface="Calibri" pitchFamily="34" charset="0"/>
                </a:rPr>
                <a:t>Gain DM Commitments</a:t>
              </a:r>
              <a:endParaRPr lang="en-US" sz="1400" b="1" dirty="0">
                <a:latin typeface="Calibri" pitchFamily="34" charset="0"/>
              </a:endParaRPr>
            </a:p>
          </p:txBody>
        </p:sp>
        <p:sp>
          <p:nvSpPr>
            <p:cNvPr id="47" name="Right Brace 46"/>
            <p:cNvSpPr/>
            <p:nvPr/>
          </p:nvSpPr>
          <p:spPr>
            <a:xfrm rot="5400000">
              <a:off x="4410612" y="4635631"/>
              <a:ext cx="275834" cy="3813357"/>
            </a:xfrm>
            <a:prstGeom prst="rightBrace">
              <a:avLst/>
            </a:prstGeom>
            <a:ln w="25400">
              <a:solidFill>
                <a:schemeClr val="accent6">
                  <a:alpha val="99000"/>
                </a:schemeClr>
              </a:solidFill>
            </a:ln>
            <a:scene3d>
              <a:camera prst="orthographicFront">
                <a:rot lat="0" lon="900000" rev="0"/>
              </a:camera>
              <a:lightRig rig="threePt" dir="t"/>
            </a:scene3d>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sz="1400"/>
            </a:p>
          </p:txBody>
        </p:sp>
        <p:sp>
          <p:nvSpPr>
            <p:cNvPr id="48" name="Text Box 10"/>
            <p:cNvSpPr txBox="1">
              <a:spLocks noChangeArrowheads="1"/>
            </p:cNvSpPr>
            <p:nvPr/>
          </p:nvSpPr>
          <p:spPr bwMode="auto">
            <a:xfrm>
              <a:off x="2848834" y="6762796"/>
              <a:ext cx="3384415" cy="307721"/>
            </a:xfrm>
            <a:prstGeom prst="rect">
              <a:avLst/>
            </a:prstGeom>
            <a:noFill/>
            <a:ln w="9525" algn="ctr">
              <a:solidFill>
                <a:schemeClr val="accent6"/>
              </a:solidFill>
              <a:miter lim="800000"/>
              <a:headEnd/>
              <a:tailEnd/>
            </a:ln>
            <a:effectLst/>
          </p:spPr>
          <p:txBody>
            <a:bodyPr>
              <a:spAutoFit/>
            </a:bodyPr>
            <a:lstStyle/>
            <a:p>
              <a:pPr algn="ctr" fontAlgn="auto">
                <a:spcBef>
                  <a:spcPct val="50000"/>
                </a:spcBef>
                <a:spcAft>
                  <a:spcPts val="0"/>
                </a:spcAft>
                <a:defRPr/>
              </a:pPr>
              <a:r>
                <a:rPr lang="en-US" sz="1400" b="1" dirty="0">
                  <a:latin typeface="Calibri" pitchFamily="34" charset="0"/>
                </a:rPr>
                <a:t>Qualification of Engagement Process </a:t>
              </a:r>
            </a:p>
          </p:txBody>
        </p:sp>
      </p:grpSp>
      <p:sp>
        <p:nvSpPr>
          <p:cNvPr id="125955" name="Text Box 11"/>
          <p:cNvSpPr txBox="1">
            <a:spLocks noChangeArrowheads="1"/>
          </p:cNvSpPr>
          <p:nvPr/>
        </p:nvSpPr>
        <p:spPr bwMode="auto">
          <a:xfrm>
            <a:off x="1469597" y="2014863"/>
            <a:ext cx="1301739" cy="307777"/>
          </a:xfrm>
          <a:prstGeom prst="rect">
            <a:avLst/>
          </a:prstGeom>
          <a:solidFill>
            <a:schemeClr val="bg1"/>
          </a:solidFill>
          <a:ln w="9525" algn="ctr">
            <a:solidFill>
              <a:schemeClr val="accent1"/>
            </a:solidFill>
            <a:miter lim="800000"/>
            <a:headEnd/>
            <a:tailEnd/>
          </a:ln>
        </p:spPr>
        <p:txBody>
          <a:bodyPr wrap="square">
            <a:spAutoFit/>
          </a:bodyPr>
          <a:lstStyle/>
          <a:p>
            <a:pPr algn="ctr">
              <a:spcBef>
                <a:spcPct val="50000"/>
              </a:spcBef>
            </a:pPr>
            <a:r>
              <a:rPr lang="en-US" sz="1400" b="1" dirty="0">
                <a:latin typeface="Calibri" pitchFamily="34" charset="0"/>
              </a:rPr>
              <a:t>DM </a:t>
            </a:r>
            <a:r>
              <a:rPr lang="en-US" sz="1400" b="1" dirty="0" smtClean="0">
                <a:latin typeface="Calibri" pitchFamily="34" charset="0"/>
              </a:rPr>
              <a:t>Selection</a:t>
            </a:r>
            <a:endParaRPr lang="en-US" sz="1400" b="1" dirty="0">
              <a:latin typeface="Calibri" pitchFamily="34" charset="0"/>
            </a:endParaRPr>
          </a:p>
        </p:txBody>
      </p:sp>
      <p:sp>
        <p:nvSpPr>
          <p:cNvPr id="125956" name="Text Box 11"/>
          <p:cNvSpPr txBox="1">
            <a:spLocks noChangeArrowheads="1"/>
          </p:cNvSpPr>
          <p:nvPr/>
        </p:nvSpPr>
        <p:spPr bwMode="auto">
          <a:xfrm>
            <a:off x="2780744" y="2137345"/>
            <a:ext cx="631825" cy="307777"/>
          </a:xfrm>
          <a:prstGeom prst="rect">
            <a:avLst/>
          </a:prstGeom>
          <a:solidFill>
            <a:schemeClr val="bg1"/>
          </a:solidFill>
          <a:ln w="9525" algn="ctr">
            <a:solidFill>
              <a:schemeClr val="accent1"/>
            </a:solidFill>
            <a:miter lim="800000"/>
            <a:headEnd/>
            <a:tailEnd/>
          </a:ln>
        </p:spPr>
        <p:txBody>
          <a:bodyPr>
            <a:spAutoFit/>
          </a:bodyPr>
          <a:lstStyle/>
          <a:p>
            <a:pPr algn="ctr">
              <a:spcBef>
                <a:spcPct val="50000"/>
              </a:spcBef>
            </a:pPr>
            <a:r>
              <a:rPr lang="en-US" sz="1400" b="1">
                <a:latin typeface="Calibri" pitchFamily="34" charset="0"/>
              </a:rPr>
              <a:t>DM 1</a:t>
            </a:r>
          </a:p>
        </p:txBody>
      </p:sp>
      <p:sp>
        <p:nvSpPr>
          <p:cNvPr id="125957" name="Text Box 11"/>
          <p:cNvSpPr txBox="1">
            <a:spLocks noChangeArrowheads="1"/>
          </p:cNvSpPr>
          <p:nvPr/>
        </p:nvSpPr>
        <p:spPr bwMode="auto">
          <a:xfrm>
            <a:off x="6005513" y="2129407"/>
            <a:ext cx="919162" cy="307777"/>
          </a:xfrm>
          <a:prstGeom prst="rect">
            <a:avLst/>
          </a:prstGeom>
          <a:solidFill>
            <a:schemeClr val="bg1"/>
          </a:solidFill>
          <a:ln w="9525" algn="ctr">
            <a:solidFill>
              <a:schemeClr val="accent1"/>
            </a:solidFill>
            <a:miter lim="800000"/>
            <a:headEnd/>
            <a:tailEnd/>
          </a:ln>
        </p:spPr>
        <p:txBody>
          <a:bodyPr>
            <a:spAutoFit/>
          </a:bodyPr>
          <a:lstStyle/>
          <a:p>
            <a:pPr algn="ctr">
              <a:spcBef>
                <a:spcPct val="50000"/>
              </a:spcBef>
            </a:pPr>
            <a:r>
              <a:rPr lang="en-US" sz="1400" b="1">
                <a:latin typeface="Calibri" pitchFamily="34" charset="0"/>
              </a:rPr>
              <a:t>DM 8-10</a:t>
            </a:r>
          </a:p>
        </p:txBody>
      </p:sp>
      <p:cxnSp>
        <p:nvCxnSpPr>
          <p:cNvPr id="53" name="Straight Arrow Connector 52"/>
          <p:cNvCxnSpPr>
            <a:stCxn id="125956" idx="3"/>
            <a:endCxn id="125957" idx="1"/>
          </p:cNvCxnSpPr>
          <p:nvPr/>
        </p:nvCxnSpPr>
        <p:spPr>
          <a:xfrm flipV="1">
            <a:off x="3412569" y="2283296"/>
            <a:ext cx="2592944" cy="7938"/>
          </a:xfrm>
          <a:prstGeom prst="straightConnector1">
            <a:avLst/>
          </a:prstGeom>
          <a:ln>
            <a:prstDash val="dashDot"/>
            <a:tailEnd type="arrow"/>
          </a:ln>
        </p:spPr>
        <p:style>
          <a:lnRef idx="1">
            <a:schemeClr val="accent1"/>
          </a:lnRef>
          <a:fillRef idx="0">
            <a:schemeClr val="accent1"/>
          </a:fillRef>
          <a:effectRef idx="0">
            <a:schemeClr val="accent1"/>
          </a:effectRef>
          <a:fontRef idx="minor">
            <a:schemeClr val="tx1"/>
          </a:fontRef>
        </p:style>
      </p:cxnSp>
      <p:sp>
        <p:nvSpPr>
          <p:cNvPr id="125959" name="Text Box 41"/>
          <p:cNvSpPr txBox="1">
            <a:spLocks noChangeArrowheads="1"/>
          </p:cNvSpPr>
          <p:nvPr/>
        </p:nvSpPr>
        <p:spPr bwMode="auto">
          <a:xfrm>
            <a:off x="1463212" y="1407654"/>
            <a:ext cx="1310176" cy="523220"/>
          </a:xfrm>
          <a:prstGeom prst="rect">
            <a:avLst/>
          </a:prstGeom>
          <a:noFill/>
          <a:ln w="9525">
            <a:solidFill>
              <a:schemeClr val="accent2"/>
            </a:solidFill>
            <a:miter lim="800000"/>
            <a:headEnd/>
            <a:tailEnd/>
          </a:ln>
        </p:spPr>
        <p:txBody>
          <a:bodyPr wrap="square">
            <a:spAutoFit/>
          </a:bodyPr>
          <a:lstStyle/>
          <a:p>
            <a:pPr algn="ctr">
              <a:spcBef>
                <a:spcPct val="50000"/>
              </a:spcBef>
            </a:pPr>
            <a:r>
              <a:rPr lang="fr-CH" sz="1400" b="1" dirty="0" smtClean="0">
                <a:latin typeface="Calibri" pitchFamily="34" charset="0"/>
              </a:rPr>
              <a:t>Learning engagements</a:t>
            </a:r>
            <a:endParaRPr lang="en-US" sz="1400" b="1" dirty="0">
              <a:latin typeface="Calibri" pitchFamily="34" charset="0"/>
            </a:endParaRPr>
          </a:p>
        </p:txBody>
      </p:sp>
      <p:sp>
        <p:nvSpPr>
          <p:cNvPr id="125960" name="Text Box 41"/>
          <p:cNvSpPr txBox="1">
            <a:spLocks noChangeArrowheads="1"/>
          </p:cNvSpPr>
          <p:nvPr/>
        </p:nvSpPr>
        <p:spPr bwMode="auto">
          <a:xfrm>
            <a:off x="4071938" y="1637282"/>
            <a:ext cx="1119187" cy="523220"/>
          </a:xfrm>
          <a:prstGeom prst="rect">
            <a:avLst/>
          </a:prstGeom>
          <a:noFill/>
          <a:ln w="9525">
            <a:solidFill>
              <a:schemeClr val="accent2"/>
            </a:solidFill>
            <a:miter lim="800000"/>
            <a:headEnd/>
            <a:tailEnd/>
          </a:ln>
        </p:spPr>
        <p:txBody>
          <a:bodyPr>
            <a:spAutoFit/>
          </a:bodyPr>
          <a:lstStyle/>
          <a:p>
            <a:pPr algn="ctr">
              <a:spcBef>
                <a:spcPct val="50000"/>
              </a:spcBef>
            </a:pPr>
            <a:r>
              <a:rPr lang="en-US" sz="1400" b="1">
                <a:latin typeface="Calibri" pitchFamily="34" charset="0"/>
              </a:rPr>
              <a:t>Case Study Reports</a:t>
            </a:r>
          </a:p>
        </p:txBody>
      </p:sp>
      <p:sp>
        <p:nvSpPr>
          <p:cNvPr id="125961" name="Text Box 10"/>
          <p:cNvSpPr txBox="1">
            <a:spLocks noChangeArrowheads="1"/>
          </p:cNvSpPr>
          <p:nvPr/>
        </p:nvSpPr>
        <p:spPr bwMode="auto">
          <a:xfrm>
            <a:off x="436563" y="3297755"/>
            <a:ext cx="871732" cy="307777"/>
          </a:xfrm>
          <a:prstGeom prst="rect">
            <a:avLst/>
          </a:prstGeom>
          <a:noFill/>
          <a:ln w="9525" algn="ctr">
            <a:solidFill>
              <a:schemeClr val="tx1"/>
            </a:solidFill>
            <a:miter lim="800000"/>
            <a:headEnd/>
            <a:tailEnd/>
          </a:ln>
        </p:spPr>
        <p:txBody>
          <a:bodyPr wrap="square">
            <a:spAutoFit/>
          </a:bodyPr>
          <a:lstStyle/>
          <a:p>
            <a:pPr algn="ctr">
              <a:spcBef>
                <a:spcPct val="50000"/>
              </a:spcBef>
            </a:pPr>
            <a:r>
              <a:rPr lang="en-US" sz="1400" b="1">
                <a:latin typeface="Calibri" pitchFamily="34" charset="0"/>
              </a:rPr>
              <a:t>Phase 0</a:t>
            </a:r>
          </a:p>
        </p:txBody>
      </p:sp>
      <p:sp>
        <p:nvSpPr>
          <p:cNvPr id="125962" name="Text Box 41"/>
          <p:cNvSpPr txBox="1">
            <a:spLocks noChangeArrowheads="1"/>
          </p:cNvSpPr>
          <p:nvPr/>
        </p:nvSpPr>
        <p:spPr bwMode="auto">
          <a:xfrm>
            <a:off x="1463041" y="1005823"/>
            <a:ext cx="1310176" cy="307777"/>
          </a:xfrm>
          <a:prstGeom prst="rect">
            <a:avLst/>
          </a:prstGeom>
          <a:noFill/>
          <a:ln w="9525">
            <a:solidFill>
              <a:schemeClr val="accent2"/>
            </a:solidFill>
            <a:miter lim="800000"/>
            <a:headEnd/>
            <a:tailEnd/>
          </a:ln>
        </p:spPr>
        <p:txBody>
          <a:bodyPr wrap="square">
            <a:spAutoFit/>
          </a:bodyPr>
          <a:lstStyle/>
          <a:p>
            <a:pPr algn="ctr">
              <a:spcBef>
                <a:spcPct val="50000"/>
              </a:spcBef>
            </a:pPr>
            <a:r>
              <a:rPr lang="en-US" sz="1400" b="1" dirty="0" smtClean="0">
                <a:latin typeface="Calibri" pitchFamily="34" charset="0"/>
              </a:rPr>
              <a:t>Internal Survey</a:t>
            </a:r>
            <a:endParaRPr lang="en-US" sz="1400" b="1" dirty="0">
              <a:latin typeface="Calibri" pitchFamily="34" charset="0"/>
            </a:endParaRPr>
          </a:p>
        </p:txBody>
      </p:sp>
      <p:pic>
        <p:nvPicPr>
          <p:cNvPr id="41" name="Picture 1"/>
          <p:cNvPicPr>
            <a:picLocks noChangeAspect="1" noChangeArrowheads="1"/>
          </p:cNvPicPr>
          <p:nvPr/>
        </p:nvPicPr>
        <p:blipFill>
          <a:blip r:embed="rId4" cstate="print"/>
          <a:srcRect t="21538" r="12917" b="23200"/>
          <a:stretch>
            <a:fillRect/>
          </a:stretch>
        </p:blipFill>
        <p:spPr bwMode="auto">
          <a:xfrm>
            <a:off x="3467408" y="5820687"/>
            <a:ext cx="5656928" cy="104221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8"/>
          <p:cNvSpPr>
            <a:spLocks noGrp="1"/>
          </p:cNvSpPr>
          <p:nvPr>
            <p:ph type="title" idx="4294967295"/>
          </p:nvPr>
        </p:nvSpPr>
        <p:spPr bwMode="auto">
          <a:xfrm>
            <a:off x="283882" y="165432"/>
            <a:ext cx="7307263" cy="633412"/>
          </a:xfrm>
          <a:prstGeom prst="rect">
            <a:avLst/>
          </a:prstGeom>
          <a:noFill/>
          <a:ln>
            <a:miter lim="800000"/>
            <a:headEnd/>
            <a:tailEnd/>
          </a:ln>
        </p:spPr>
        <p:txBody>
          <a:bodyPr/>
          <a:lstStyle/>
          <a:p>
            <a:pPr algn="l"/>
            <a:r>
              <a:rPr lang="en-US" sz="3200" dirty="0" smtClean="0">
                <a:solidFill>
                  <a:schemeClr val="tx2"/>
                </a:solidFill>
                <a:cs typeface="Arial" charset="0"/>
              </a:rPr>
              <a:t>Project Work Plan</a:t>
            </a:r>
          </a:p>
        </p:txBody>
      </p:sp>
      <p:grpSp>
        <p:nvGrpSpPr>
          <p:cNvPr id="6" name="Group 5"/>
          <p:cNvGrpSpPr/>
          <p:nvPr/>
        </p:nvGrpSpPr>
        <p:grpSpPr>
          <a:xfrm>
            <a:off x="184088" y="1742557"/>
            <a:ext cx="8703538" cy="4551197"/>
            <a:chOff x="1213" y="1497453"/>
            <a:chExt cx="8703538" cy="4551197"/>
          </a:xfrm>
        </p:grpSpPr>
        <p:grpSp>
          <p:nvGrpSpPr>
            <p:cNvPr id="7" name="Group 11"/>
            <p:cNvGrpSpPr/>
            <p:nvPr/>
          </p:nvGrpSpPr>
          <p:grpSpPr>
            <a:xfrm>
              <a:off x="1213" y="1497453"/>
              <a:ext cx="8703538" cy="3305517"/>
              <a:chOff x="1213" y="2142328"/>
              <a:chExt cx="8703538" cy="3305517"/>
            </a:xfrm>
          </p:grpSpPr>
          <p:sp>
            <p:nvSpPr>
              <p:cNvPr id="10" name="TextBox 2"/>
              <p:cNvSpPr txBox="1"/>
              <p:nvPr/>
            </p:nvSpPr>
            <p:spPr>
              <a:xfrm>
                <a:off x="9639" y="2146438"/>
                <a:ext cx="2268676" cy="1046440"/>
              </a:xfrm>
              <a:prstGeom prst="rect">
                <a:avLst/>
              </a:prstGeom>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dirty="0" smtClean="0"/>
                  <a:t>Phase 1</a:t>
                </a:r>
              </a:p>
              <a:p>
                <a:pPr algn="ctr"/>
                <a:r>
                  <a:rPr lang="en-US" sz="2400" dirty="0" smtClean="0"/>
                  <a:t>Understand</a:t>
                </a:r>
              </a:p>
              <a:p>
                <a:pPr algn="ctr"/>
                <a:r>
                  <a:rPr lang="en-US" sz="2400" dirty="0" smtClean="0"/>
                  <a:t>DMs’ Needs</a:t>
                </a:r>
                <a:endParaRPr lang="en-US" sz="2400" dirty="0"/>
              </a:p>
            </p:txBody>
          </p:sp>
          <p:cxnSp>
            <p:nvCxnSpPr>
              <p:cNvPr id="11" name="Straight Arrow Connector 10"/>
              <p:cNvCxnSpPr/>
              <p:nvPr/>
            </p:nvCxnSpPr>
            <p:spPr>
              <a:xfrm>
                <a:off x="2349825" y="2689079"/>
                <a:ext cx="620698"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3030337" y="2142328"/>
                <a:ext cx="2965390" cy="1046440"/>
              </a:xfrm>
              <a:prstGeom prst="rect">
                <a:avLst/>
              </a:prstGeom>
              <a:ln/>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US" sz="1400" dirty="0" smtClean="0"/>
                  <a:t>Phase 2</a:t>
                </a:r>
              </a:p>
              <a:p>
                <a:pPr algn="ctr"/>
                <a:r>
                  <a:rPr lang="en-US" sz="2400" dirty="0" smtClean="0"/>
                  <a:t>Build and Test </a:t>
                </a:r>
              </a:p>
              <a:p>
                <a:pPr algn="ctr"/>
                <a:r>
                  <a:rPr lang="en-US" sz="2400" dirty="0" smtClean="0"/>
                  <a:t>Value Proposition</a:t>
                </a:r>
              </a:p>
            </p:txBody>
          </p:sp>
          <p:cxnSp>
            <p:nvCxnSpPr>
              <p:cNvPr id="13" name="Straight Arrow Connector 12"/>
              <p:cNvCxnSpPr/>
              <p:nvPr/>
            </p:nvCxnSpPr>
            <p:spPr>
              <a:xfrm flipV="1">
                <a:off x="6052944" y="2676769"/>
                <a:ext cx="583725" cy="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6762808" y="2152853"/>
                <a:ext cx="1941943" cy="1092607"/>
              </a:xfrm>
              <a:prstGeom prst="rect">
                <a:avLst/>
              </a:prstGeom>
              <a:ln/>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n-US" sz="1400" dirty="0" smtClean="0"/>
                  <a:t>Phase 3</a:t>
                </a:r>
              </a:p>
              <a:p>
                <a:pPr algn="ctr"/>
                <a:r>
                  <a:rPr lang="en-US" sz="2400" dirty="0" smtClean="0"/>
                  <a:t>Deploy</a:t>
                </a:r>
              </a:p>
              <a:p>
                <a:pPr algn="ctr"/>
                <a:r>
                  <a:rPr lang="en-US" sz="1600" dirty="0" smtClean="0"/>
                  <a:t>Get commitments</a:t>
                </a:r>
                <a:br>
                  <a:rPr lang="en-US" sz="1600" dirty="0" smtClean="0"/>
                </a:br>
                <a:endParaRPr lang="en-US" sz="1100" dirty="0"/>
              </a:p>
            </p:txBody>
          </p:sp>
          <p:sp>
            <p:nvSpPr>
              <p:cNvPr id="15" name="TextBox 14"/>
              <p:cNvSpPr txBox="1"/>
              <p:nvPr/>
            </p:nvSpPr>
            <p:spPr>
              <a:xfrm>
                <a:off x="1213" y="3308798"/>
                <a:ext cx="2483320" cy="2139047"/>
              </a:xfrm>
              <a:prstGeom prst="rect">
                <a:avLst/>
              </a:prstGeom>
              <a:noFill/>
            </p:spPr>
            <p:txBody>
              <a:bodyPr wrap="square" rtlCol="0">
                <a:spAutoFit/>
              </a:bodyPr>
              <a:lstStyle/>
              <a:p>
                <a:pPr marL="182880" indent="-182880"/>
                <a:r>
                  <a:rPr lang="en-US" sz="1600" dirty="0" smtClean="0"/>
                  <a:t>Internal Survey :</a:t>
                </a:r>
              </a:p>
              <a:p>
                <a:pPr marL="171450" indent="-6350"/>
                <a:r>
                  <a:rPr lang="en-US" sz="1500" dirty="0" smtClean="0"/>
                  <a:t>with EEB 2 company experts to understand key barriers</a:t>
                </a:r>
              </a:p>
              <a:p>
                <a:pPr marL="182880" indent="-182880">
                  <a:spcBef>
                    <a:spcPts val="600"/>
                  </a:spcBef>
                </a:pPr>
                <a:r>
                  <a:rPr lang="en-US" sz="1600" dirty="0" smtClean="0"/>
                  <a:t>Learning engagements:</a:t>
                </a:r>
              </a:p>
              <a:p>
                <a:pPr marL="182880" indent="-182880"/>
                <a:r>
                  <a:rPr lang="en-US" sz="1500" dirty="0" smtClean="0"/>
                  <a:t>   San Francisco (ULI)</a:t>
                </a:r>
              </a:p>
              <a:p>
                <a:pPr marL="182880" indent="-182880"/>
                <a:r>
                  <a:rPr lang="en-US" sz="1500" dirty="0" smtClean="0"/>
                  <a:t>   Infosys, India</a:t>
                </a:r>
              </a:p>
              <a:p>
                <a:pPr marL="182880" indent="-182880">
                  <a:spcBef>
                    <a:spcPts val="600"/>
                  </a:spcBef>
                </a:pPr>
                <a:r>
                  <a:rPr lang="en-US" sz="1600" dirty="0" smtClean="0"/>
                  <a:t>Decision Maker selection</a:t>
                </a:r>
              </a:p>
            </p:txBody>
          </p:sp>
          <p:sp>
            <p:nvSpPr>
              <p:cNvPr id="16" name="TextBox 15"/>
              <p:cNvSpPr txBox="1"/>
              <p:nvPr/>
            </p:nvSpPr>
            <p:spPr>
              <a:xfrm>
                <a:off x="3179482" y="3382671"/>
                <a:ext cx="2734654" cy="1523494"/>
              </a:xfrm>
              <a:prstGeom prst="rect">
                <a:avLst/>
              </a:prstGeom>
              <a:noFill/>
            </p:spPr>
            <p:txBody>
              <a:bodyPr wrap="square" rtlCol="0">
                <a:spAutoFit/>
              </a:bodyPr>
              <a:lstStyle/>
              <a:p>
                <a:r>
                  <a:rPr lang="en-US" sz="1600" dirty="0" smtClean="0"/>
                  <a:t>“Beta” Test (June-Aug)</a:t>
                </a:r>
              </a:p>
              <a:p>
                <a:r>
                  <a:rPr lang="en-US" sz="1600" dirty="0" smtClean="0"/>
                  <a:t>1 DM engagement per quarter</a:t>
                </a:r>
              </a:p>
              <a:p>
                <a:pPr marL="182563" indent="-6350">
                  <a:buFontTx/>
                  <a:buChar char="-"/>
                </a:pPr>
                <a:r>
                  <a:rPr lang="en-US" sz="1500" dirty="0" smtClean="0"/>
                  <a:t> “Deep dives”/case studies</a:t>
                </a:r>
              </a:p>
              <a:p>
                <a:pPr marL="182563" indent="-6350">
                  <a:buFontTx/>
                  <a:buChar char="-"/>
                </a:pPr>
                <a:r>
                  <a:rPr lang="en-US" sz="1500" dirty="0" smtClean="0"/>
                  <a:t>  Dos and Don’ts</a:t>
                </a:r>
              </a:p>
              <a:p>
                <a:pPr marL="182563" indent="-6350">
                  <a:buFontTx/>
                  <a:buChar char="-"/>
                </a:pPr>
                <a:r>
                  <a:rPr lang="en-US" sz="1500" dirty="0" smtClean="0"/>
                  <a:t>  Replicability</a:t>
                </a:r>
                <a:endParaRPr lang="en-US" sz="1500" dirty="0"/>
              </a:p>
            </p:txBody>
          </p:sp>
        </p:grpSp>
        <p:sp>
          <p:nvSpPr>
            <p:cNvPr id="8" name="Curved Up Arrow 7"/>
            <p:cNvSpPr/>
            <p:nvPr/>
          </p:nvSpPr>
          <p:spPr>
            <a:xfrm>
              <a:off x="5592626" y="4404387"/>
              <a:ext cx="1559293" cy="673769"/>
            </a:xfrm>
            <a:prstGeom prst="curvedUpArrow">
              <a:avLst/>
            </a:prstGeom>
            <a:solidFill>
              <a:schemeClr val="accent5"/>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TextBox 8"/>
            <p:cNvSpPr txBox="1"/>
            <p:nvPr/>
          </p:nvSpPr>
          <p:spPr>
            <a:xfrm>
              <a:off x="4758353" y="5217653"/>
              <a:ext cx="3333550" cy="830997"/>
            </a:xfrm>
            <a:prstGeom prst="rect">
              <a:avLst/>
            </a:prstGeom>
            <a:noFill/>
          </p:spPr>
          <p:txBody>
            <a:bodyPr wrap="square" rtlCol="0">
              <a:spAutoFit/>
            </a:bodyPr>
            <a:lstStyle/>
            <a:p>
              <a:pPr algn="ctr"/>
              <a:r>
                <a:rPr lang="en-US" sz="1600" dirty="0" smtClean="0">
                  <a:solidFill>
                    <a:srgbClr val="A81029"/>
                  </a:solidFill>
                </a:rPr>
                <a:t>Promote EEB 2 process, leveraging Partner Organizations and the BCSDs</a:t>
              </a:r>
              <a:endParaRPr lang="en-US" sz="1600" dirty="0">
                <a:solidFill>
                  <a:srgbClr val="A81029"/>
                </a:solidFill>
              </a:endParaRPr>
            </a:p>
          </p:txBody>
        </p:sp>
      </p:grpSp>
      <p:cxnSp>
        <p:nvCxnSpPr>
          <p:cNvPr id="17" name="Straight Arrow Connector 16"/>
          <p:cNvCxnSpPr/>
          <p:nvPr/>
        </p:nvCxnSpPr>
        <p:spPr>
          <a:xfrm flipV="1">
            <a:off x="272459" y="1042270"/>
            <a:ext cx="2926080" cy="9626"/>
          </a:xfrm>
          <a:prstGeom prst="straightConnector1">
            <a:avLst/>
          </a:prstGeom>
          <a:ln w="38100">
            <a:solidFill>
              <a:schemeClr val="accent1"/>
            </a:solidFill>
            <a:tailEnd type="arrow"/>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805171" y="1093840"/>
            <a:ext cx="1732547" cy="369332"/>
          </a:xfrm>
          <a:prstGeom prst="rect">
            <a:avLst/>
          </a:prstGeom>
          <a:noFill/>
        </p:spPr>
        <p:txBody>
          <a:bodyPr wrap="square" rtlCol="0">
            <a:spAutoFit/>
          </a:bodyPr>
          <a:lstStyle/>
          <a:p>
            <a:pPr algn="ctr"/>
            <a:r>
              <a:rPr lang="en-US" dirty="0" smtClean="0"/>
              <a:t>1</a:t>
            </a:r>
            <a:r>
              <a:rPr lang="en-US" baseline="30000" dirty="0" smtClean="0"/>
              <a:t>st</a:t>
            </a:r>
            <a:r>
              <a:rPr lang="en-US" dirty="0" smtClean="0"/>
              <a:t> Half 2013</a:t>
            </a:r>
            <a:endParaRPr lang="en-US" dirty="0"/>
          </a:p>
        </p:txBody>
      </p:sp>
      <p:cxnSp>
        <p:nvCxnSpPr>
          <p:cNvPr id="19" name="Straight Arrow Connector 18"/>
          <p:cNvCxnSpPr/>
          <p:nvPr/>
        </p:nvCxnSpPr>
        <p:spPr>
          <a:xfrm flipV="1">
            <a:off x="3269700" y="1023411"/>
            <a:ext cx="2926080" cy="9626"/>
          </a:xfrm>
          <a:prstGeom prst="straightConnector1">
            <a:avLst/>
          </a:prstGeom>
          <a:ln w="38100">
            <a:solidFill>
              <a:schemeClr val="accent3"/>
            </a:solidFill>
            <a:tailEnd type="arrow"/>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3264036" y="1071541"/>
            <a:ext cx="2846559" cy="369332"/>
          </a:xfrm>
          <a:prstGeom prst="rect">
            <a:avLst/>
          </a:prstGeom>
          <a:noFill/>
        </p:spPr>
        <p:txBody>
          <a:bodyPr wrap="square" rtlCol="0">
            <a:spAutoFit/>
          </a:bodyPr>
          <a:lstStyle/>
          <a:p>
            <a:pPr algn="ctr"/>
            <a:r>
              <a:rPr lang="en-US" dirty="0" smtClean="0"/>
              <a:t>June 2013 to Dec 2015</a:t>
            </a:r>
            <a:endParaRPr lang="en-US" dirty="0"/>
          </a:p>
        </p:txBody>
      </p:sp>
      <p:cxnSp>
        <p:nvCxnSpPr>
          <p:cNvPr id="21" name="Straight Arrow Connector 20"/>
          <p:cNvCxnSpPr/>
          <p:nvPr/>
        </p:nvCxnSpPr>
        <p:spPr>
          <a:xfrm flipV="1">
            <a:off x="5053989" y="1019482"/>
            <a:ext cx="3782728" cy="19252"/>
          </a:xfrm>
          <a:prstGeom prst="straightConnector1">
            <a:avLst/>
          </a:prstGeom>
          <a:ln w="38100">
            <a:solidFill>
              <a:schemeClr val="accent6"/>
            </a:solidFill>
            <a:tailEnd type="arrow"/>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6226307" y="1091248"/>
            <a:ext cx="2079829" cy="369332"/>
          </a:xfrm>
          <a:prstGeom prst="rect">
            <a:avLst/>
          </a:prstGeom>
          <a:noFill/>
        </p:spPr>
        <p:txBody>
          <a:bodyPr wrap="square" rtlCol="0">
            <a:spAutoFit/>
          </a:bodyPr>
          <a:lstStyle/>
          <a:p>
            <a:r>
              <a:rPr lang="en-US" dirty="0" smtClean="0"/>
              <a:t>From 1</a:t>
            </a:r>
            <a:r>
              <a:rPr lang="en-US" baseline="30000" dirty="0" smtClean="0"/>
              <a:t>st</a:t>
            </a:r>
            <a:r>
              <a:rPr lang="en-US" dirty="0" smtClean="0"/>
              <a:t> Half 2014</a:t>
            </a:r>
            <a:endParaRPr lang="en-US" dirty="0"/>
          </a:p>
        </p:txBody>
      </p:sp>
      <p:sp>
        <p:nvSpPr>
          <p:cNvPr id="23" name="Curved Up Arrow 22"/>
          <p:cNvSpPr/>
          <p:nvPr/>
        </p:nvSpPr>
        <p:spPr>
          <a:xfrm>
            <a:off x="2602746" y="4754311"/>
            <a:ext cx="1559293" cy="673769"/>
          </a:xfrm>
          <a:prstGeom prst="curvedUpArrow">
            <a:avLst/>
          </a:prstGeom>
          <a:solidFill>
            <a:schemeClr val="accent5"/>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TextBox 23"/>
          <p:cNvSpPr txBox="1"/>
          <p:nvPr/>
        </p:nvSpPr>
        <p:spPr>
          <a:xfrm>
            <a:off x="1770265" y="5456146"/>
            <a:ext cx="3333550" cy="584775"/>
          </a:xfrm>
          <a:prstGeom prst="rect">
            <a:avLst/>
          </a:prstGeom>
          <a:noFill/>
        </p:spPr>
        <p:txBody>
          <a:bodyPr wrap="square" rtlCol="0">
            <a:spAutoFit/>
          </a:bodyPr>
          <a:lstStyle/>
          <a:p>
            <a:pPr algn="ctr"/>
            <a:r>
              <a:rPr lang="en-US" sz="1600" dirty="0" smtClean="0">
                <a:solidFill>
                  <a:srgbClr val="A81029"/>
                </a:solidFill>
              </a:rPr>
              <a:t>Meeting to share findings of survey</a:t>
            </a:r>
            <a:endParaRPr lang="en-US" sz="1600" dirty="0">
              <a:solidFill>
                <a:srgbClr val="A81029"/>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4" name="Title 8"/>
          <p:cNvSpPr>
            <a:spLocks noGrp="1"/>
          </p:cNvSpPr>
          <p:nvPr>
            <p:ph type="title" idx="4294967295"/>
          </p:nvPr>
        </p:nvSpPr>
        <p:spPr bwMode="auto">
          <a:xfrm>
            <a:off x="281283" y="149383"/>
            <a:ext cx="8187762" cy="633412"/>
          </a:xfrm>
          <a:prstGeom prst="rect">
            <a:avLst/>
          </a:prstGeom>
          <a:noFill/>
          <a:ln>
            <a:miter lim="800000"/>
            <a:headEnd/>
            <a:tailEnd/>
          </a:ln>
        </p:spPr>
        <p:txBody>
          <a:bodyPr/>
          <a:lstStyle/>
          <a:p>
            <a:pPr algn="l"/>
            <a:r>
              <a:rPr lang="en-US" sz="3200" dirty="0" smtClean="0">
                <a:solidFill>
                  <a:schemeClr val="tx2"/>
                </a:solidFill>
                <a:cs typeface="Arial" charset="0"/>
              </a:rPr>
              <a:t>Why should you join EEB 2.0?</a:t>
            </a:r>
          </a:p>
        </p:txBody>
      </p:sp>
      <p:sp>
        <p:nvSpPr>
          <p:cNvPr id="3" name="Text Placeholder 2"/>
          <p:cNvSpPr>
            <a:spLocks noGrp="1"/>
          </p:cNvSpPr>
          <p:nvPr>
            <p:ph type="body" sz="quarter" idx="4294967295"/>
          </p:nvPr>
        </p:nvSpPr>
        <p:spPr>
          <a:xfrm>
            <a:off x="507840" y="990374"/>
            <a:ext cx="8319868" cy="4643509"/>
          </a:xfrm>
          <a:prstGeom prst="rect">
            <a:avLst/>
          </a:prstGeom>
        </p:spPr>
        <p:txBody>
          <a:bodyPr/>
          <a:lstStyle/>
          <a:p>
            <a:pPr>
              <a:buNone/>
            </a:pPr>
            <a:r>
              <a:rPr lang="en-US" sz="2200" dirty="0" smtClean="0">
                <a:solidFill>
                  <a:srgbClr val="0070C0"/>
                </a:solidFill>
              </a:rPr>
              <a:t>Leverage Project Investments</a:t>
            </a:r>
          </a:p>
          <a:p>
            <a:pPr lvl="1"/>
            <a:r>
              <a:rPr lang="en-US" sz="1800" dirty="0" smtClean="0"/>
              <a:t>Leverage against a company’s level of planned investment</a:t>
            </a:r>
          </a:p>
          <a:p>
            <a:pPr lvl="1"/>
            <a:r>
              <a:rPr lang="en-US" sz="1800" dirty="0" smtClean="0"/>
              <a:t>Positioning for actual building projects with committed owners/ investors</a:t>
            </a:r>
          </a:p>
          <a:p>
            <a:pPr>
              <a:buNone/>
            </a:pPr>
            <a:r>
              <a:rPr lang="en-US" sz="2200" dirty="0" smtClean="0">
                <a:solidFill>
                  <a:srgbClr val="0070C0"/>
                </a:solidFill>
              </a:rPr>
              <a:t>Business Relationships and Network</a:t>
            </a:r>
          </a:p>
          <a:p>
            <a:pPr lvl="1"/>
            <a:r>
              <a:rPr lang="en-US" sz="1800" dirty="0" smtClean="0"/>
              <a:t>Develop valuable insights and relationships from Decision-Maker and Implementation Network engagements</a:t>
            </a:r>
          </a:p>
          <a:p>
            <a:pPr lvl="2"/>
            <a:r>
              <a:rPr lang="en-US" sz="1400" dirty="0" smtClean="0"/>
              <a:t>Impact on future product and service offerings</a:t>
            </a:r>
          </a:p>
          <a:p>
            <a:pPr>
              <a:buNone/>
            </a:pPr>
            <a:r>
              <a:rPr lang="en-US" sz="2200" dirty="0" smtClean="0">
                <a:solidFill>
                  <a:schemeClr val="accent2"/>
                </a:solidFill>
              </a:rPr>
              <a:t>Learn from Others</a:t>
            </a:r>
          </a:p>
          <a:p>
            <a:pPr lvl="1"/>
            <a:r>
              <a:rPr lang="en-US" sz="1800" dirty="0" smtClean="0"/>
              <a:t>Diverse environment of learning for EEB outside of a company’s core area of expertise</a:t>
            </a:r>
          </a:p>
          <a:p>
            <a:pPr>
              <a:buNone/>
            </a:pPr>
            <a:r>
              <a:rPr lang="en-US" sz="2200" dirty="0" smtClean="0">
                <a:solidFill>
                  <a:schemeClr val="accent2"/>
                </a:solidFill>
              </a:rPr>
              <a:t>Brand Leadership Visibility and Position</a:t>
            </a:r>
          </a:p>
          <a:p>
            <a:pPr lvl="1"/>
            <a:r>
              <a:rPr lang="en-US" sz="1800" dirty="0" smtClean="0"/>
              <a:t>Valuable visibility in global and local markets </a:t>
            </a:r>
          </a:p>
          <a:p>
            <a:pPr lvl="1"/>
            <a:r>
              <a:rPr lang="en-US" sz="1800" dirty="0" smtClean="0"/>
              <a:t>Increased brand or corporate identity with EEB 2.0</a:t>
            </a:r>
          </a:p>
          <a:p>
            <a:pPr marL="457200" lvl="1" indent="-457200">
              <a:spcBef>
                <a:spcPts val="400"/>
              </a:spcBef>
              <a:buClr>
                <a:srgbClr val="7F7F7F"/>
              </a:buClr>
              <a:buFont typeface="Arial" charset="0"/>
              <a:buChar char="•"/>
            </a:pPr>
            <a:endParaRPr lang="en-US" sz="2200" dirty="0" smtClean="0">
              <a:latin typeface="+mj-lt"/>
              <a:cs typeface="Arial" charset="0"/>
            </a:endParaRPr>
          </a:p>
        </p:txBody>
      </p:sp>
      <p:pic>
        <p:nvPicPr>
          <p:cNvPr id="19457" name="Picture 1"/>
          <p:cNvPicPr>
            <a:picLocks noChangeAspect="1" noChangeArrowheads="1"/>
          </p:cNvPicPr>
          <p:nvPr/>
        </p:nvPicPr>
        <p:blipFill>
          <a:blip r:embed="rId3" cstate="print"/>
          <a:srcRect t="21538" r="12917" b="23200"/>
          <a:stretch>
            <a:fillRect/>
          </a:stretch>
        </p:blipFill>
        <p:spPr bwMode="auto">
          <a:xfrm>
            <a:off x="3467408" y="5820687"/>
            <a:ext cx="5656928" cy="104221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3" name="TextBox 2"/>
          <p:cNvSpPr txBox="1">
            <a:spLocks noChangeArrowheads="1"/>
          </p:cNvSpPr>
          <p:nvPr/>
        </p:nvSpPr>
        <p:spPr bwMode="auto">
          <a:xfrm>
            <a:off x="5092700" y="4547016"/>
            <a:ext cx="3024188" cy="1200329"/>
          </a:xfrm>
          <a:prstGeom prst="rect">
            <a:avLst/>
          </a:prstGeom>
          <a:noFill/>
          <a:ln w="9525">
            <a:noFill/>
            <a:miter lim="800000"/>
            <a:headEnd/>
            <a:tailEnd/>
          </a:ln>
        </p:spPr>
        <p:txBody>
          <a:bodyPr>
            <a:spAutoFit/>
          </a:bodyPr>
          <a:lstStyle/>
          <a:p>
            <a:r>
              <a:rPr lang="en-US" dirty="0">
                <a:solidFill>
                  <a:srgbClr val="58595B"/>
                </a:solidFill>
                <a:cs typeface="Arial" charset="0"/>
              </a:rPr>
              <a:t>Roland Hunziker </a:t>
            </a:r>
            <a:endParaRPr lang="en-US" dirty="0" smtClean="0">
              <a:solidFill>
                <a:srgbClr val="58595B"/>
              </a:solidFill>
              <a:cs typeface="Arial" charset="0"/>
            </a:endParaRPr>
          </a:p>
          <a:p>
            <a:r>
              <a:rPr lang="en-US" dirty="0" smtClean="0">
                <a:solidFill>
                  <a:srgbClr val="58595B"/>
                </a:solidFill>
                <a:cs typeface="Arial" charset="0"/>
              </a:rPr>
              <a:t>EEB Project Director</a:t>
            </a:r>
            <a:endParaRPr lang="en-US" dirty="0">
              <a:solidFill>
                <a:srgbClr val="58595B"/>
              </a:solidFill>
              <a:cs typeface="Arial" charset="0"/>
            </a:endParaRPr>
          </a:p>
          <a:p>
            <a:r>
              <a:rPr lang="en-US" dirty="0" smtClean="0">
                <a:solidFill>
                  <a:srgbClr val="58595B"/>
                </a:solidFill>
                <a:cs typeface="Arial" charset="0"/>
                <a:hlinkClick r:id="rId2"/>
              </a:rPr>
              <a:t>hunziker@wbcsd.org</a:t>
            </a:r>
            <a:r>
              <a:rPr lang="en-US" dirty="0" smtClean="0">
                <a:solidFill>
                  <a:srgbClr val="58595B"/>
                </a:solidFill>
                <a:cs typeface="Arial" charset="0"/>
              </a:rPr>
              <a:t> </a:t>
            </a:r>
            <a:r>
              <a:rPr lang="en-US" dirty="0">
                <a:solidFill>
                  <a:srgbClr val="58595B"/>
                </a:solidFill>
                <a:cs typeface="Arial" charset="0"/>
              </a:rPr>
              <a:t> </a:t>
            </a:r>
          </a:p>
          <a:p>
            <a:r>
              <a:rPr lang="en-US" dirty="0">
                <a:solidFill>
                  <a:srgbClr val="58595B"/>
                </a:solidFill>
                <a:cs typeface="Arial" charset="0"/>
              </a:rPr>
              <a:t>+41 </a:t>
            </a:r>
            <a:r>
              <a:rPr lang="en-US" dirty="0" smtClean="0">
                <a:solidFill>
                  <a:srgbClr val="58595B"/>
                </a:solidFill>
                <a:cs typeface="Arial" charset="0"/>
              </a:rPr>
              <a:t>22 839 31 84</a:t>
            </a:r>
            <a:endParaRPr lang="en-US" dirty="0">
              <a:solidFill>
                <a:srgbClr val="58595B"/>
              </a:solidFill>
              <a:cs typeface="Arial" charset="0"/>
            </a:endParaRPr>
          </a:p>
        </p:txBody>
      </p:sp>
      <p:pic>
        <p:nvPicPr>
          <p:cNvPr id="131074" name="Picture 3" descr="wbcsd_buildings_150dpi_rgb.jpg"/>
          <p:cNvPicPr>
            <a:picLocks noChangeAspect="1"/>
          </p:cNvPicPr>
          <p:nvPr/>
        </p:nvPicPr>
        <p:blipFill>
          <a:blip r:embed="rId3" cstate="print"/>
          <a:srcRect/>
          <a:stretch>
            <a:fillRect/>
          </a:stretch>
        </p:blipFill>
        <p:spPr bwMode="auto">
          <a:xfrm>
            <a:off x="2898775" y="3013075"/>
            <a:ext cx="3346450" cy="831850"/>
          </a:xfrm>
          <a:prstGeom prst="rect">
            <a:avLst/>
          </a:prstGeom>
          <a:noFill/>
          <a:ln w="9525">
            <a:noFill/>
            <a:miter lim="800000"/>
            <a:headEnd/>
            <a:tailEnd/>
          </a:ln>
        </p:spPr>
      </p:pic>
      <p:sp>
        <p:nvSpPr>
          <p:cNvPr id="131076" name="TextBox 5"/>
          <p:cNvSpPr txBox="1">
            <a:spLocks noChangeArrowheads="1"/>
          </p:cNvSpPr>
          <p:nvPr/>
        </p:nvSpPr>
        <p:spPr bwMode="auto">
          <a:xfrm>
            <a:off x="1658938" y="4556933"/>
            <a:ext cx="3024187" cy="1200329"/>
          </a:xfrm>
          <a:prstGeom prst="rect">
            <a:avLst/>
          </a:prstGeom>
          <a:noFill/>
          <a:ln w="9525">
            <a:noFill/>
            <a:miter lim="800000"/>
            <a:headEnd/>
            <a:tailEnd/>
          </a:ln>
        </p:spPr>
        <p:txBody>
          <a:bodyPr>
            <a:spAutoFit/>
          </a:bodyPr>
          <a:lstStyle/>
          <a:p>
            <a:r>
              <a:rPr lang="en-US" dirty="0">
                <a:solidFill>
                  <a:srgbClr val="58595B"/>
                </a:solidFill>
                <a:cs typeface="Arial" charset="0"/>
              </a:rPr>
              <a:t>Philippe </a:t>
            </a:r>
            <a:r>
              <a:rPr lang="en-US" dirty="0" smtClean="0">
                <a:solidFill>
                  <a:srgbClr val="58595B"/>
                </a:solidFill>
                <a:cs typeface="Arial" charset="0"/>
              </a:rPr>
              <a:t>Fonta</a:t>
            </a:r>
          </a:p>
          <a:p>
            <a:r>
              <a:rPr lang="en-US" dirty="0" smtClean="0">
                <a:solidFill>
                  <a:srgbClr val="58595B"/>
                </a:solidFill>
                <a:cs typeface="Arial" charset="0"/>
              </a:rPr>
              <a:t>WBCSD Managing Director</a:t>
            </a:r>
            <a:endParaRPr lang="en-US" dirty="0">
              <a:solidFill>
                <a:srgbClr val="58595B"/>
              </a:solidFill>
              <a:cs typeface="Arial" charset="0"/>
            </a:endParaRPr>
          </a:p>
          <a:p>
            <a:r>
              <a:rPr lang="en-US" dirty="0" smtClean="0">
                <a:solidFill>
                  <a:srgbClr val="58595B"/>
                </a:solidFill>
                <a:cs typeface="Arial" charset="0"/>
                <a:hlinkClick r:id="rId4"/>
              </a:rPr>
              <a:t>fonta@wbcsd.org</a:t>
            </a:r>
            <a:r>
              <a:rPr lang="en-US" dirty="0" smtClean="0">
                <a:solidFill>
                  <a:srgbClr val="58595B"/>
                </a:solidFill>
                <a:cs typeface="Arial" charset="0"/>
              </a:rPr>
              <a:t> </a:t>
            </a:r>
            <a:r>
              <a:rPr lang="en-US" dirty="0">
                <a:solidFill>
                  <a:srgbClr val="58595B"/>
                </a:solidFill>
                <a:cs typeface="Arial" charset="0"/>
              </a:rPr>
              <a:t> </a:t>
            </a:r>
          </a:p>
          <a:p>
            <a:r>
              <a:rPr lang="en-US" dirty="0">
                <a:solidFill>
                  <a:srgbClr val="58595B"/>
                </a:solidFill>
                <a:cs typeface="Arial" charset="0"/>
              </a:rPr>
              <a:t>+41 22 839 31 04 </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298450" y="239713"/>
            <a:ext cx="8845550" cy="635000"/>
          </a:xfrm>
        </p:spPr>
        <p:txBody>
          <a:bodyPr/>
          <a:lstStyle/>
          <a:p>
            <a:pPr>
              <a:defRPr/>
            </a:pPr>
            <a:r>
              <a:rPr lang="en-US" dirty="0" smtClean="0">
                <a:solidFill>
                  <a:schemeClr val="tx2"/>
                </a:solidFill>
              </a:rPr>
              <a:t>Why EEB?    Buildings are Largest Consumers   </a:t>
            </a:r>
            <a:endParaRPr lang="en-US" dirty="0">
              <a:solidFill>
                <a:schemeClr val="tx2"/>
              </a:solidFill>
            </a:endParaRPr>
          </a:p>
        </p:txBody>
      </p:sp>
      <p:sp>
        <p:nvSpPr>
          <p:cNvPr id="17411" name="Text Box 22"/>
          <p:cNvSpPr txBox="1">
            <a:spLocks noChangeArrowheads="1"/>
          </p:cNvSpPr>
          <p:nvPr/>
        </p:nvSpPr>
        <p:spPr bwMode="auto">
          <a:xfrm>
            <a:off x="3264144" y="5856777"/>
            <a:ext cx="5638800" cy="215900"/>
          </a:xfrm>
          <a:prstGeom prst="rect">
            <a:avLst/>
          </a:prstGeom>
          <a:noFill/>
          <a:ln w="9525">
            <a:noFill/>
            <a:miter lim="800000"/>
            <a:headEnd/>
            <a:tailEnd/>
          </a:ln>
        </p:spPr>
        <p:txBody>
          <a:bodyPr>
            <a:spAutoFit/>
          </a:bodyPr>
          <a:lstStyle/>
          <a:p>
            <a:pPr>
              <a:spcBef>
                <a:spcPct val="50000"/>
              </a:spcBef>
            </a:pPr>
            <a:r>
              <a:rPr lang="en-US" sz="800" dirty="0"/>
              <a:t>Source:  IEA “Worldwide Trends in Energy Use and Efficiency”, (2008)</a:t>
            </a:r>
          </a:p>
        </p:txBody>
      </p:sp>
      <p:pic>
        <p:nvPicPr>
          <p:cNvPr id="17412" name="Picture 17" descr="Global final energy use .jpg"/>
          <p:cNvPicPr>
            <a:picLocks noChangeAspect="1"/>
          </p:cNvPicPr>
          <p:nvPr/>
        </p:nvPicPr>
        <p:blipFill>
          <a:blip r:embed="rId3" cstate="print"/>
          <a:srcRect/>
          <a:stretch>
            <a:fillRect/>
          </a:stretch>
        </p:blipFill>
        <p:spPr bwMode="auto">
          <a:xfrm>
            <a:off x="1071563" y="1357313"/>
            <a:ext cx="7953375" cy="3571875"/>
          </a:xfrm>
          <a:prstGeom prst="rect">
            <a:avLst/>
          </a:prstGeom>
          <a:noFill/>
          <a:ln w="9525">
            <a:noFill/>
            <a:miter lim="800000"/>
            <a:headEnd/>
            <a:tailEnd/>
          </a:ln>
        </p:spPr>
      </p:pic>
      <p:pic>
        <p:nvPicPr>
          <p:cNvPr id="19" name="Picture 18" descr="wq-carbon-smoke.jpg"/>
          <p:cNvPicPr>
            <a:picLocks noChangeAspect="1"/>
          </p:cNvPicPr>
          <p:nvPr/>
        </p:nvPicPr>
        <p:blipFill>
          <a:blip r:embed="rId4" cstate="print"/>
          <a:stretch>
            <a:fillRect/>
          </a:stretch>
        </p:blipFill>
        <p:spPr>
          <a:xfrm>
            <a:off x="1797183" y="4500570"/>
            <a:ext cx="1417495" cy="1910073"/>
          </a:xfrm>
          <a:prstGeom prst="rect">
            <a:avLst/>
          </a:prstGeom>
          <a:ln>
            <a:noFill/>
          </a:ln>
          <a:effectLst>
            <a:softEdge rad="112500"/>
          </a:effectLst>
        </p:spPr>
      </p:pic>
      <p:pic>
        <p:nvPicPr>
          <p:cNvPr id="20" name="Picture 19" descr="car_exhaust_full_size_landscape.jpg"/>
          <p:cNvPicPr>
            <a:picLocks noChangeAspect="1"/>
          </p:cNvPicPr>
          <p:nvPr/>
        </p:nvPicPr>
        <p:blipFill>
          <a:blip r:embed="rId5" cstate="print"/>
          <a:stretch>
            <a:fillRect/>
          </a:stretch>
        </p:blipFill>
        <p:spPr>
          <a:xfrm>
            <a:off x="357158" y="1357298"/>
            <a:ext cx="1714512" cy="1141885"/>
          </a:xfrm>
          <a:prstGeom prst="rect">
            <a:avLst/>
          </a:prstGeom>
          <a:ln>
            <a:noFill/>
          </a:ln>
          <a:effectLst>
            <a:softEdge rad="112500"/>
          </a:effectLst>
        </p:spPr>
      </p:pic>
      <p:pic>
        <p:nvPicPr>
          <p:cNvPr id="21" name="Picture 20" descr="atlmq_phototour15_s.jpg"/>
          <p:cNvPicPr>
            <a:picLocks noChangeAspect="1"/>
          </p:cNvPicPr>
          <p:nvPr/>
        </p:nvPicPr>
        <p:blipFill>
          <a:blip r:embed="rId6" cstate="print"/>
          <a:stretch>
            <a:fillRect/>
          </a:stretch>
        </p:blipFill>
        <p:spPr>
          <a:xfrm>
            <a:off x="4357686" y="2786058"/>
            <a:ext cx="1285884" cy="1592046"/>
          </a:xfrm>
          <a:prstGeom prst="rect">
            <a:avLst/>
          </a:prstGeom>
          <a:ln>
            <a:noFill/>
          </a:ln>
          <a:effectLst>
            <a:softEdge rad="112500"/>
          </a:effectLst>
        </p:spPr>
      </p:pic>
      <p:pic>
        <p:nvPicPr>
          <p:cNvPr id="22" name="Picture 21" descr="pbx0605pp_zero_rear.jpg"/>
          <p:cNvPicPr>
            <a:picLocks noChangeAspect="1"/>
          </p:cNvPicPr>
          <p:nvPr/>
        </p:nvPicPr>
        <p:blipFill>
          <a:blip r:embed="rId7" cstate="print"/>
          <a:stretch>
            <a:fillRect/>
          </a:stretch>
        </p:blipFill>
        <p:spPr>
          <a:xfrm>
            <a:off x="4929190" y="4000504"/>
            <a:ext cx="1637120" cy="785818"/>
          </a:xfrm>
          <a:prstGeom prst="rect">
            <a:avLst/>
          </a:prstGeom>
          <a:ln>
            <a:noFill/>
          </a:ln>
          <a:effectLst>
            <a:softEdge rad="112500"/>
          </a:effectLst>
        </p:spPr>
      </p:pic>
      <p:sp>
        <p:nvSpPr>
          <p:cNvPr id="17417" name="TextBox 12"/>
          <p:cNvSpPr txBox="1">
            <a:spLocks noChangeArrowheads="1"/>
          </p:cNvSpPr>
          <p:nvPr/>
        </p:nvSpPr>
        <p:spPr bwMode="auto">
          <a:xfrm>
            <a:off x="4286250" y="5000625"/>
            <a:ext cx="4857750" cy="646113"/>
          </a:xfrm>
          <a:prstGeom prst="rect">
            <a:avLst/>
          </a:prstGeom>
          <a:noFill/>
          <a:ln w="9525">
            <a:noFill/>
            <a:miter lim="800000"/>
            <a:headEnd/>
            <a:tailEnd/>
          </a:ln>
        </p:spPr>
        <p:txBody>
          <a:bodyPr>
            <a:spAutoFit/>
          </a:bodyPr>
          <a:lstStyle/>
          <a:p>
            <a:r>
              <a:rPr lang="en-US" i="1"/>
              <a:t>Buildings are the “invisible” large consumers of energy and emitters of CO2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dissolve">
                                      <p:cBhvr>
                                        <p:cTn id="7" dur="3000"/>
                                        <p:tgtEl>
                                          <p:spTgt spid="20"/>
                                        </p:tgtEl>
                                      </p:cBhvr>
                                    </p:animEffect>
                                  </p:childTnLst>
                                </p:cTn>
                              </p:par>
                            </p:childTnLst>
                          </p:cTn>
                        </p:par>
                        <p:par>
                          <p:cTn id="8" fill="hold">
                            <p:stCondLst>
                              <p:cond delay="3000"/>
                            </p:stCondLst>
                            <p:childTnLst>
                              <p:par>
                                <p:cTn id="9" presetID="9" presetClass="entr" presetSubtype="0"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dissolve">
                                      <p:cBhvr>
                                        <p:cTn id="11" dur="3000"/>
                                        <p:tgtEl>
                                          <p:spTgt spid="19"/>
                                        </p:tgtEl>
                                      </p:cBhvr>
                                    </p:animEffect>
                                  </p:childTnLst>
                                </p:cTn>
                              </p:par>
                            </p:childTnLst>
                          </p:cTn>
                        </p:par>
                        <p:par>
                          <p:cTn id="12" fill="hold">
                            <p:stCondLst>
                              <p:cond delay="6000"/>
                            </p:stCondLst>
                            <p:childTnLst>
                              <p:par>
                                <p:cTn id="13" presetID="9" presetClass="entr" presetSubtype="0" fill="hold" nodeType="after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dissolve">
                                      <p:cBhvr>
                                        <p:cTn id="15" dur="3000"/>
                                        <p:tgtEl>
                                          <p:spTgt spid="22"/>
                                        </p:tgtEl>
                                      </p:cBhvr>
                                    </p:animEffect>
                                  </p:childTnLst>
                                </p:cTn>
                              </p:par>
                              <p:par>
                                <p:cTn id="16" presetID="9" presetClass="entr" presetSubtype="0" fill="hold" nodeType="with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dissolve">
                                      <p:cBhvr>
                                        <p:cTn id="18" dur="3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3" cstate="print"/>
          <a:srcRect/>
          <a:stretch>
            <a:fillRect/>
          </a:stretch>
        </p:blipFill>
        <p:spPr bwMode="auto">
          <a:xfrm>
            <a:off x="533400" y="1212240"/>
            <a:ext cx="8610600" cy="4810491"/>
          </a:xfrm>
          <a:prstGeom prst="rect">
            <a:avLst/>
          </a:prstGeom>
          <a:noFill/>
          <a:ln w="9525">
            <a:noFill/>
            <a:miter lim="800000"/>
            <a:headEnd/>
            <a:tailEnd/>
          </a:ln>
        </p:spPr>
      </p:pic>
      <p:sp>
        <p:nvSpPr>
          <p:cNvPr id="9" name="Title 8"/>
          <p:cNvSpPr>
            <a:spLocks noGrp="1"/>
          </p:cNvSpPr>
          <p:nvPr>
            <p:ph type="title"/>
          </p:nvPr>
        </p:nvSpPr>
        <p:spPr>
          <a:xfrm>
            <a:off x="298450" y="239713"/>
            <a:ext cx="8659813" cy="635000"/>
          </a:xfrm>
        </p:spPr>
        <p:txBody>
          <a:bodyPr/>
          <a:lstStyle/>
          <a:p>
            <a:pPr>
              <a:defRPr/>
            </a:pPr>
            <a:r>
              <a:rPr lang="en-US" dirty="0" smtClean="0">
                <a:solidFill>
                  <a:schemeClr val="tx2"/>
                </a:solidFill>
              </a:rPr>
              <a:t>Why EEB?    A Large Business Opportunity</a:t>
            </a:r>
            <a:endParaRPr lang="en-US" dirty="0">
              <a:solidFill>
                <a:schemeClr val="tx2"/>
              </a:solidFill>
            </a:endParaRPr>
          </a:p>
        </p:txBody>
      </p:sp>
      <p:sp>
        <p:nvSpPr>
          <p:cNvPr id="18435" name="TextBox 5"/>
          <p:cNvSpPr txBox="1">
            <a:spLocks noChangeArrowheads="1"/>
          </p:cNvSpPr>
          <p:nvPr/>
        </p:nvSpPr>
        <p:spPr bwMode="auto">
          <a:xfrm>
            <a:off x="1471613" y="1700213"/>
            <a:ext cx="1857375" cy="369887"/>
          </a:xfrm>
          <a:prstGeom prst="rect">
            <a:avLst/>
          </a:prstGeom>
          <a:noFill/>
          <a:ln w="9525">
            <a:noFill/>
            <a:miter lim="800000"/>
            <a:headEnd/>
            <a:tailEnd/>
          </a:ln>
        </p:spPr>
        <p:txBody>
          <a:bodyPr>
            <a:spAutoFit/>
          </a:bodyPr>
          <a:lstStyle/>
          <a:p>
            <a:r>
              <a:rPr lang="en-US"/>
              <a:t>Existing (~$1T ) </a:t>
            </a:r>
          </a:p>
        </p:txBody>
      </p:sp>
      <p:sp>
        <p:nvSpPr>
          <p:cNvPr id="18436" name="TextBox 6"/>
          <p:cNvSpPr txBox="1">
            <a:spLocks noChangeArrowheads="1"/>
          </p:cNvSpPr>
          <p:nvPr/>
        </p:nvSpPr>
        <p:spPr bwMode="auto">
          <a:xfrm>
            <a:off x="4852988" y="1695450"/>
            <a:ext cx="2747962" cy="369888"/>
          </a:xfrm>
          <a:prstGeom prst="rect">
            <a:avLst/>
          </a:prstGeom>
          <a:noFill/>
          <a:ln w="9525">
            <a:noFill/>
            <a:miter lim="800000"/>
            <a:headEnd/>
            <a:tailEnd/>
          </a:ln>
        </p:spPr>
        <p:txBody>
          <a:bodyPr>
            <a:spAutoFit/>
          </a:bodyPr>
          <a:lstStyle/>
          <a:p>
            <a:r>
              <a:rPr lang="en-US"/>
              <a:t>Developing (~$1.6T)</a:t>
            </a:r>
          </a:p>
        </p:txBody>
      </p:sp>
      <p:sp>
        <p:nvSpPr>
          <p:cNvPr id="10" name="Right Arrow 9"/>
          <p:cNvSpPr/>
          <p:nvPr/>
        </p:nvSpPr>
        <p:spPr>
          <a:xfrm>
            <a:off x="1671638" y="2114550"/>
            <a:ext cx="5429250" cy="171450"/>
          </a:xfrm>
          <a:prstGeom prst="rightArrow">
            <a:avLst/>
          </a:prstGeom>
          <a:gradFill>
            <a:gsLst>
              <a:gs pos="0">
                <a:srgbClr val="000082"/>
              </a:gs>
              <a:gs pos="30000">
                <a:srgbClr val="66008F"/>
              </a:gs>
              <a:gs pos="64999">
                <a:srgbClr val="BA0066"/>
              </a:gs>
              <a:gs pos="89999">
                <a:srgbClr val="FF0000"/>
              </a:gs>
              <a:gs pos="100000">
                <a:srgbClr val="FF8200"/>
              </a:gs>
            </a:gsLst>
            <a:lin ang="0" scaled="0"/>
          </a:gradFill>
          <a:ln>
            <a:gradFill flip="none" rotWithShape="1">
              <a:gsLst>
                <a:gs pos="0">
                  <a:srgbClr val="000082"/>
                </a:gs>
                <a:gs pos="30000">
                  <a:srgbClr val="66008F"/>
                </a:gs>
                <a:gs pos="64999">
                  <a:srgbClr val="BA0066"/>
                </a:gs>
                <a:gs pos="89999">
                  <a:srgbClr val="FF0000"/>
                </a:gs>
                <a:gs pos="100000">
                  <a:srgbClr val="FF8200"/>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AutoShape 2"/>
          <p:cNvSpPr>
            <a:spLocks noChangeArrowheads="1"/>
          </p:cNvSpPr>
          <p:nvPr/>
        </p:nvSpPr>
        <p:spPr bwMode="auto">
          <a:xfrm>
            <a:off x="198336" y="4582068"/>
            <a:ext cx="8569325" cy="935038"/>
          </a:xfrm>
          <a:prstGeom prst="rightArrow">
            <a:avLst>
              <a:gd name="adj1" fmla="val 44315"/>
              <a:gd name="adj2" fmla="val 47351"/>
            </a:avLst>
          </a:prstGeom>
          <a:solidFill>
            <a:srgbClr val="C0C0C0"/>
          </a:solidFill>
          <a:ln w="9525">
            <a:noFill/>
            <a:miter lim="800000"/>
            <a:headEnd/>
            <a:tailEnd/>
          </a:ln>
        </p:spPr>
        <p:txBody>
          <a:bodyPr wrap="none" anchor="ctr"/>
          <a:lstStyle/>
          <a:p>
            <a:pPr algn="ctr"/>
            <a:r>
              <a:rPr lang="en-US">
                <a:cs typeface="Arial" pitchFamily="34" charset="0"/>
              </a:rPr>
              <a:t>2006     |        2007        |        2008        |        2009        |  2010</a:t>
            </a:r>
          </a:p>
        </p:txBody>
      </p:sp>
      <p:pic>
        <p:nvPicPr>
          <p:cNvPr id="13315" name="Picture 38"/>
          <p:cNvPicPr>
            <a:picLocks noChangeAspect="1" noChangeArrowheads="1"/>
          </p:cNvPicPr>
          <p:nvPr/>
        </p:nvPicPr>
        <p:blipFill>
          <a:blip r:embed="rId3" cstate="print"/>
          <a:srcRect/>
          <a:stretch>
            <a:fillRect/>
          </a:stretch>
        </p:blipFill>
        <p:spPr bwMode="auto">
          <a:xfrm>
            <a:off x="3424136" y="1597756"/>
            <a:ext cx="1538287" cy="1049338"/>
          </a:xfrm>
          <a:prstGeom prst="rect">
            <a:avLst/>
          </a:prstGeom>
          <a:solidFill>
            <a:schemeClr val="bg1"/>
          </a:solidFill>
          <a:ln w="12700">
            <a:solidFill>
              <a:schemeClr val="tx1"/>
            </a:solidFill>
            <a:miter lim="800000"/>
            <a:headEnd/>
            <a:tailEnd/>
          </a:ln>
        </p:spPr>
      </p:pic>
      <p:sp>
        <p:nvSpPr>
          <p:cNvPr id="13316" name="Text Box 10"/>
          <p:cNvSpPr txBox="1">
            <a:spLocks noChangeArrowheads="1"/>
          </p:cNvSpPr>
          <p:nvPr/>
        </p:nvSpPr>
        <p:spPr bwMode="auto">
          <a:xfrm>
            <a:off x="41173" y="3997868"/>
            <a:ext cx="1819275" cy="366713"/>
          </a:xfrm>
          <a:prstGeom prst="rect">
            <a:avLst/>
          </a:prstGeom>
          <a:noFill/>
          <a:ln w="9525" algn="ctr">
            <a:noFill/>
            <a:miter lim="800000"/>
            <a:headEnd/>
            <a:tailEnd/>
          </a:ln>
        </p:spPr>
        <p:txBody>
          <a:bodyPr>
            <a:spAutoFit/>
          </a:bodyPr>
          <a:lstStyle/>
          <a:p>
            <a:pPr>
              <a:spcBef>
                <a:spcPct val="50000"/>
              </a:spcBef>
            </a:pPr>
            <a:r>
              <a:rPr lang="en-US">
                <a:cs typeface="Arial" pitchFamily="34" charset="0"/>
              </a:rPr>
              <a:t>Project launch</a:t>
            </a:r>
          </a:p>
        </p:txBody>
      </p:sp>
      <p:sp>
        <p:nvSpPr>
          <p:cNvPr id="13317" name="Text Box 19"/>
          <p:cNvSpPr txBox="1">
            <a:spLocks noChangeArrowheads="1"/>
          </p:cNvSpPr>
          <p:nvPr/>
        </p:nvSpPr>
        <p:spPr bwMode="auto">
          <a:xfrm>
            <a:off x="846036" y="3219993"/>
            <a:ext cx="2016125" cy="641350"/>
          </a:xfrm>
          <a:prstGeom prst="rect">
            <a:avLst/>
          </a:prstGeom>
          <a:noFill/>
          <a:ln w="9525" algn="ctr">
            <a:noFill/>
            <a:miter lim="800000"/>
            <a:headEnd/>
            <a:tailEnd/>
          </a:ln>
        </p:spPr>
        <p:txBody>
          <a:bodyPr>
            <a:spAutoFit/>
          </a:bodyPr>
          <a:lstStyle/>
          <a:p>
            <a:pPr algn="r">
              <a:spcBef>
                <a:spcPct val="50000"/>
              </a:spcBef>
            </a:pPr>
            <a:r>
              <a:rPr lang="en-US">
                <a:cs typeface="Arial" pitchFamily="34" charset="0"/>
              </a:rPr>
              <a:t>“Facts &amp; Trends” report</a:t>
            </a:r>
          </a:p>
        </p:txBody>
      </p:sp>
      <p:sp>
        <p:nvSpPr>
          <p:cNvPr id="13318" name="Text Box 24"/>
          <p:cNvSpPr txBox="1">
            <a:spLocks noChangeArrowheads="1"/>
          </p:cNvSpPr>
          <p:nvPr/>
        </p:nvSpPr>
        <p:spPr bwMode="auto">
          <a:xfrm>
            <a:off x="7470672" y="3075531"/>
            <a:ext cx="1673327" cy="1200329"/>
          </a:xfrm>
          <a:prstGeom prst="rect">
            <a:avLst/>
          </a:prstGeom>
          <a:noFill/>
          <a:ln w="9525" algn="ctr">
            <a:noFill/>
            <a:miter lim="800000"/>
            <a:headEnd/>
            <a:tailEnd/>
          </a:ln>
        </p:spPr>
        <p:txBody>
          <a:bodyPr wrap="square">
            <a:spAutoFit/>
          </a:bodyPr>
          <a:lstStyle/>
          <a:p>
            <a:pPr>
              <a:spcBef>
                <a:spcPct val="50000"/>
              </a:spcBef>
            </a:pPr>
            <a:r>
              <a:rPr lang="en-US" dirty="0">
                <a:cs typeface="Arial" pitchFamily="34" charset="0"/>
              </a:rPr>
              <a:t>EEB </a:t>
            </a:r>
            <a:r>
              <a:rPr lang="en-US" dirty="0" smtClean="0">
                <a:cs typeface="Arial" pitchFamily="34" charset="0"/>
              </a:rPr>
              <a:t>Manifesto: 118 Signatories to date</a:t>
            </a:r>
            <a:endParaRPr lang="en-US" dirty="0">
              <a:cs typeface="Arial" pitchFamily="34" charset="0"/>
            </a:endParaRPr>
          </a:p>
        </p:txBody>
      </p:sp>
      <p:pic>
        <p:nvPicPr>
          <p:cNvPr id="47" name="Picture 6"/>
          <p:cNvPicPr>
            <a:picLocks noChangeAspect="1" noChangeArrowheads="1"/>
          </p:cNvPicPr>
          <p:nvPr/>
        </p:nvPicPr>
        <p:blipFill>
          <a:blip r:embed="rId4" cstate="print"/>
          <a:srcRect/>
          <a:stretch>
            <a:fillRect/>
          </a:stretch>
        </p:blipFill>
        <p:spPr bwMode="auto">
          <a:xfrm>
            <a:off x="1711223" y="1702343"/>
            <a:ext cx="1025525" cy="1439863"/>
          </a:xfrm>
          <a:prstGeom prst="rect">
            <a:avLst/>
          </a:prstGeom>
          <a:noFill/>
          <a:ln w="9525">
            <a:solidFill>
              <a:schemeClr val="tx1"/>
            </a:solidFill>
            <a:miter lim="800000"/>
            <a:headEnd/>
            <a:tailEnd/>
          </a:ln>
          <a:effectLst>
            <a:outerShdw dist="107763" dir="2700000" algn="ctr" rotWithShape="0">
              <a:srgbClr val="808080">
                <a:alpha val="50000"/>
              </a:srgbClr>
            </a:outerShdw>
          </a:effectLst>
        </p:spPr>
      </p:pic>
      <p:pic>
        <p:nvPicPr>
          <p:cNvPr id="13320" name="Picture 4"/>
          <p:cNvPicPr>
            <a:picLocks noChangeAspect="1" noChangeArrowheads="1"/>
          </p:cNvPicPr>
          <p:nvPr/>
        </p:nvPicPr>
        <p:blipFill>
          <a:blip r:embed="rId5" cstate="print"/>
          <a:srcRect/>
          <a:stretch>
            <a:fillRect/>
          </a:stretch>
        </p:blipFill>
        <p:spPr bwMode="auto">
          <a:xfrm>
            <a:off x="3998063" y="2420453"/>
            <a:ext cx="1600200" cy="1004888"/>
          </a:xfrm>
          <a:prstGeom prst="rect">
            <a:avLst/>
          </a:prstGeom>
          <a:noFill/>
          <a:ln w="9525">
            <a:solidFill>
              <a:schemeClr val="tx1"/>
            </a:solidFill>
            <a:miter lim="800000"/>
            <a:headEnd/>
            <a:tailEnd/>
          </a:ln>
        </p:spPr>
      </p:pic>
      <p:sp>
        <p:nvSpPr>
          <p:cNvPr id="13321" name="Text Box 19"/>
          <p:cNvSpPr txBox="1">
            <a:spLocks noChangeArrowheads="1"/>
          </p:cNvSpPr>
          <p:nvPr/>
        </p:nvSpPr>
        <p:spPr bwMode="auto">
          <a:xfrm>
            <a:off x="2973286" y="3500981"/>
            <a:ext cx="2986087" cy="523220"/>
          </a:xfrm>
          <a:prstGeom prst="rect">
            <a:avLst/>
          </a:prstGeom>
          <a:noFill/>
          <a:ln w="9525" algn="ctr">
            <a:noFill/>
            <a:miter lim="800000"/>
            <a:headEnd/>
            <a:tailEnd/>
          </a:ln>
        </p:spPr>
        <p:txBody>
          <a:bodyPr>
            <a:spAutoFit/>
          </a:bodyPr>
          <a:lstStyle/>
          <a:p>
            <a:pPr algn="ctr">
              <a:spcBef>
                <a:spcPct val="50000"/>
              </a:spcBef>
            </a:pPr>
            <a:r>
              <a:rPr lang="en-US" sz="1400" dirty="0" smtClean="0">
                <a:cs typeface="Arial" pitchFamily="34" charset="0"/>
              </a:rPr>
              <a:t>Model Qualitative </a:t>
            </a:r>
            <a:r>
              <a:rPr lang="en-US" sz="1400" dirty="0">
                <a:cs typeface="Arial" pitchFamily="34" charset="0"/>
              </a:rPr>
              <a:t>&amp; Quantitative analysis</a:t>
            </a:r>
          </a:p>
        </p:txBody>
      </p:sp>
      <p:sp>
        <p:nvSpPr>
          <p:cNvPr id="13322" name="TextBox 47"/>
          <p:cNvSpPr txBox="1">
            <a:spLocks noChangeArrowheads="1"/>
          </p:cNvSpPr>
          <p:nvPr/>
        </p:nvSpPr>
        <p:spPr bwMode="auto">
          <a:xfrm>
            <a:off x="2981223" y="3789906"/>
            <a:ext cx="2992438" cy="304800"/>
          </a:xfrm>
          <a:prstGeom prst="rect">
            <a:avLst/>
          </a:prstGeom>
          <a:solidFill>
            <a:schemeClr val="bg1"/>
          </a:solidFill>
          <a:ln w="9525">
            <a:noFill/>
            <a:miter lim="800000"/>
            <a:headEnd/>
            <a:tailEnd/>
          </a:ln>
        </p:spPr>
        <p:txBody>
          <a:bodyPr>
            <a:spAutoFit/>
          </a:bodyPr>
          <a:lstStyle/>
          <a:p>
            <a:pPr algn="ctr"/>
            <a:r>
              <a:rPr lang="en-US" sz="1400">
                <a:cs typeface="Arial" pitchFamily="34" charset="0"/>
              </a:rPr>
              <a:t>Workshops, Forums, Conferences</a:t>
            </a:r>
          </a:p>
        </p:txBody>
      </p:sp>
      <p:pic>
        <p:nvPicPr>
          <p:cNvPr id="176178" name="Picture 36" descr="michael.EEB Transforming the market cover new.jpg"/>
          <p:cNvPicPr>
            <a:picLocks noChangeAspect="1"/>
          </p:cNvPicPr>
          <p:nvPr/>
        </p:nvPicPr>
        <p:blipFill>
          <a:blip r:embed="rId6" cstate="print"/>
          <a:srcRect/>
          <a:stretch>
            <a:fillRect/>
          </a:stretch>
        </p:blipFill>
        <p:spPr bwMode="auto">
          <a:xfrm>
            <a:off x="6068911" y="1268956"/>
            <a:ext cx="1042987" cy="1476375"/>
          </a:xfrm>
          <a:prstGeom prst="rect">
            <a:avLst/>
          </a:prstGeom>
          <a:noFill/>
          <a:ln w="3175">
            <a:solidFill>
              <a:schemeClr val="tx1"/>
            </a:solidFill>
            <a:miter lim="800000"/>
            <a:headEnd/>
            <a:tailEnd/>
          </a:ln>
          <a:effectLst>
            <a:outerShdw dist="107763" dir="2700000" algn="ctr" rotWithShape="0">
              <a:srgbClr val="808080">
                <a:alpha val="50000"/>
              </a:srgbClr>
            </a:outerShdw>
          </a:effectLst>
        </p:spPr>
      </p:pic>
      <p:sp>
        <p:nvSpPr>
          <p:cNvPr id="8204" name="Rectangle 12"/>
          <p:cNvSpPr>
            <a:spLocks noGrp="1" noChangeArrowheads="1"/>
          </p:cNvSpPr>
          <p:nvPr>
            <p:ph type="title"/>
          </p:nvPr>
        </p:nvSpPr>
        <p:spPr bwMode="auto">
          <a:xfrm>
            <a:off x="234950" y="196850"/>
            <a:ext cx="8950325" cy="584775"/>
          </a:xfrm>
          <a:prstGeom prst="rect">
            <a:avLst/>
          </a:prstGeom>
          <a:ln>
            <a:miter lim="800000"/>
            <a:headEnd/>
            <a:tailEnd/>
          </a:ln>
        </p:spPr>
        <p:txBody>
          <a:bodyPr>
            <a:spAutoFit/>
          </a:bodyPr>
          <a:lstStyle/>
          <a:p>
            <a:pPr algn="l" eaLnBrk="1" fontAlgn="auto" hangingPunct="1">
              <a:spcAft>
                <a:spcPts val="0"/>
              </a:spcAft>
              <a:defRPr/>
            </a:pPr>
            <a:r>
              <a:rPr lang="en-US" sz="3200" dirty="0" smtClean="0">
                <a:solidFill>
                  <a:schemeClr val="tx2"/>
                </a:solidFill>
                <a:cs typeface="Arial" pitchFamily="34" charset="0"/>
              </a:rPr>
              <a:t>The First EEB Project</a:t>
            </a:r>
          </a:p>
        </p:txBody>
      </p:sp>
      <p:sp>
        <p:nvSpPr>
          <p:cNvPr id="13325" name="Text Box 19"/>
          <p:cNvSpPr txBox="1">
            <a:spLocks noChangeArrowheads="1"/>
          </p:cNvSpPr>
          <p:nvPr/>
        </p:nvSpPr>
        <p:spPr bwMode="auto">
          <a:xfrm>
            <a:off x="5960961" y="2800893"/>
            <a:ext cx="1727200" cy="915988"/>
          </a:xfrm>
          <a:prstGeom prst="rect">
            <a:avLst/>
          </a:prstGeom>
          <a:noFill/>
          <a:ln w="9525" algn="ctr">
            <a:noFill/>
            <a:miter lim="800000"/>
            <a:headEnd/>
            <a:tailEnd/>
          </a:ln>
        </p:spPr>
        <p:txBody>
          <a:bodyPr>
            <a:spAutoFit/>
          </a:bodyPr>
          <a:lstStyle/>
          <a:p>
            <a:pPr>
              <a:spcBef>
                <a:spcPct val="50000"/>
              </a:spcBef>
            </a:pPr>
            <a:r>
              <a:rPr lang="en-US">
                <a:cs typeface="Arial" pitchFamily="34" charset="0"/>
              </a:rPr>
              <a:t>“Transforming the Market” report</a:t>
            </a:r>
          </a:p>
        </p:txBody>
      </p:sp>
      <p:sp>
        <p:nvSpPr>
          <p:cNvPr id="13326" name="Line 14"/>
          <p:cNvSpPr>
            <a:spLocks noChangeShapeType="1"/>
          </p:cNvSpPr>
          <p:nvPr/>
        </p:nvSpPr>
        <p:spPr bwMode="auto">
          <a:xfrm>
            <a:off x="487261" y="4509043"/>
            <a:ext cx="0" cy="288925"/>
          </a:xfrm>
          <a:prstGeom prst="line">
            <a:avLst/>
          </a:prstGeom>
          <a:noFill/>
          <a:ln w="9525">
            <a:solidFill>
              <a:schemeClr val="tx1"/>
            </a:solidFill>
            <a:round/>
            <a:headEnd/>
            <a:tailEnd type="triangle" w="med" len="med"/>
          </a:ln>
        </p:spPr>
        <p:txBody>
          <a:bodyPr/>
          <a:lstStyle/>
          <a:p>
            <a:endParaRPr lang="en-US"/>
          </a:p>
        </p:txBody>
      </p:sp>
      <p:sp>
        <p:nvSpPr>
          <p:cNvPr id="13327" name="Line 15"/>
          <p:cNvSpPr>
            <a:spLocks noChangeShapeType="1"/>
          </p:cNvSpPr>
          <p:nvPr/>
        </p:nvSpPr>
        <p:spPr bwMode="auto">
          <a:xfrm>
            <a:off x="2646261" y="3861343"/>
            <a:ext cx="0" cy="936625"/>
          </a:xfrm>
          <a:prstGeom prst="line">
            <a:avLst/>
          </a:prstGeom>
          <a:noFill/>
          <a:ln w="9525">
            <a:solidFill>
              <a:schemeClr val="tx1"/>
            </a:solidFill>
            <a:round/>
            <a:headEnd/>
            <a:tailEnd type="triangle" w="med" len="med"/>
          </a:ln>
        </p:spPr>
        <p:txBody>
          <a:bodyPr/>
          <a:lstStyle/>
          <a:p>
            <a:endParaRPr lang="en-US"/>
          </a:p>
        </p:txBody>
      </p:sp>
      <p:sp>
        <p:nvSpPr>
          <p:cNvPr id="13328" name="AutoShape 16"/>
          <p:cNvSpPr>
            <a:spLocks/>
          </p:cNvSpPr>
          <p:nvPr/>
        </p:nvSpPr>
        <p:spPr bwMode="auto">
          <a:xfrm rot="-5400000">
            <a:off x="4411561" y="2961230"/>
            <a:ext cx="287338" cy="2951163"/>
          </a:xfrm>
          <a:prstGeom prst="rightBrace">
            <a:avLst>
              <a:gd name="adj1" fmla="val 85589"/>
              <a:gd name="adj2" fmla="val 50000"/>
            </a:avLst>
          </a:prstGeom>
          <a:noFill/>
          <a:ln w="9525">
            <a:solidFill>
              <a:schemeClr val="tx1"/>
            </a:solidFill>
            <a:round/>
            <a:headEnd/>
            <a:tailEnd/>
          </a:ln>
        </p:spPr>
        <p:txBody>
          <a:bodyPr wrap="none" anchor="ctr"/>
          <a:lstStyle/>
          <a:p>
            <a:endParaRPr lang="en-US">
              <a:latin typeface="Calibri" pitchFamily="34" charset="0"/>
            </a:endParaRPr>
          </a:p>
        </p:txBody>
      </p:sp>
      <p:sp>
        <p:nvSpPr>
          <p:cNvPr id="13329" name="Line 17"/>
          <p:cNvSpPr>
            <a:spLocks noChangeShapeType="1"/>
          </p:cNvSpPr>
          <p:nvPr/>
        </p:nvSpPr>
        <p:spPr bwMode="auto">
          <a:xfrm>
            <a:off x="6535636" y="3789906"/>
            <a:ext cx="0" cy="936625"/>
          </a:xfrm>
          <a:prstGeom prst="line">
            <a:avLst/>
          </a:prstGeom>
          <a:noFill/>
          <a:ln w="9525">
            <a:solidFill>
              <a:schemeClr val="tx1"/>
            </a:solidFill>
            <a:round/>
            <a:headEnd/>
            <a:tailEnd type="triangle" w="med" len="med"/>
          </a:ln>
        </p:spPr>
        <p:txBody>
          <a:bodyPr/>
          <a:lstStyle/>
          <a:p>
            <a:endParaRPr lang="en-US"/>
          </a:p>
        </p:txBody>
      </p:sp>
      <p:sp>
        <p:nvSpPr>
          <p:cNvPr id="13330" name="Line 18"/>
          <p:cNvSpPr>
            <a:spLocks noChangeShapeType="1"/>
          </p:cNvSpPr>
          <p:nvPr/>
        </p:nvSpPr>
        <p:spPr bwMode="auto">
          <a:xfrm>
            <a:off x="7973961" y="4257368"/>
            <a:ext cx="1537" cy="469163"/>
          </a:xfrm>
          <a:prstGeom prst="line">
            <a:avLst/>
          </a:prstGeom>
          <a:noFill/>
          <a:ln w="9525">
            <a:solidFill>
              <a:schemeClr val="tx1"/>
            </a:solidFill>
            <a:round/>
            <a:headEnd/>
            <a:tailEnd type="triangle" w="med" len="med"/>
          </a:ln>
        </p:spPr>
        <p:txBody>
          <a:bodyPr/>
          <a:lstStyle/>
          <a:p>
            <a:endParaRPr lang="en-US"/>
          </a:p>
        </p:txBody>
      </p:sp>
      <p:pic>
        <p:nvPicPr>
          <p:cNvPr id="21" name="Picture 2"/>
          <p:cNvPicPr>
            <a:picLocks noChangeAspect="1" noChangeArrowheads="1"/>
          </p:cNvPicPr>
          <p:nvPr/>
        </p:nvPicPr>
        <p:blipFill>
          <a:blip r:embed="rId7" cstate="print"/>
          <a:srcRect/>
          <a:stretch>
            <a:fillRect/>
          </a:stretch>
        </p:blipFill>
        <p:spPr bwMode="auto">
          <a:xfrm>
            <a:off x="7517933" y="1424897"/>
            <a:ext cx="1125537" cy="1455738"/>
          </a:xfrm>
          <a:prstGeom prst="rect">
            <a:avLst/>
          </a:prstGeom>
          <a:noFill/>
          <a:ln w="9525">
            <a:solidFill>
              <a:schemeClr val="tx1"/>
            </a:solidFill>
            <a:miter lim="800000"/>
            <a:headEnd/>
            <a:tailEnd/>
          </a:ln>
        </p:spPr>
      </p:pic>
      <p:sp>
        <p:nvSpPr>
          <p:cNvPr id="23" name="Rectangle 8"/>
          <p:cNvSpPr>
            <a:spLocks noChangeArrowheads="1"/>
          </p:cNvSpPr>
          <p:nvPr/>
        </p:nvSpPr>
        <p:spPr bwMode="auto">
          <a:xfrm>
            <a:off x="1287739" y="813145"/>
            <a:ext cx="6248400" cy="400050"/>
          </a:xfrm>
          <a:prstGeom prst="rect">
            <a:avLst/>
          </a:prstGeom>
          <a:noFill/>
          <a:ln w="9525">
            <a:noFill/>
            <a:miter lim="800000"/>
            <a:headEnd/>
            <a:tailEnd/>
          </a:ln>
        </p:spPr>
        <p:txBody>
          <a:bodyPr>
            <a:spAutoFit/>
          </a:bodyPr>
          <a:lstStyle/>
          <a:p>
            <a:pPr eaLnBrk="0" hangingPunct="0"/>
            <a:r>
              <a:rPr lang="en-US" sz="2000" b="1" i="1" dirty="0">
                <a:cs typeface="Arial" pitchFamily="34" charset="0"/>
              </a:rPr>
              <a:t>A world where buildings consume zero net energy</a:t>
            </a:r>
          </a:p>
        </p:txBody>
      </p:sp>
      <p:pic>
        <p:nvPicPr>
          <p:cNvPr id="24" name="Picture 1"/>
          <p:cNvPicPr>
            <a:picLocks noChangeAspect="1" noChangeArrowheads="1"/>
          </p:cNvPicPr>
          <p:nvPr/>
        </p:nvPicPr>
        <p:blipFill>
          <a:blip r:embed="rId8" cstate="print"/>
          <a:srcRect/>
          <a:stretch>
            <a:fillRect/>
          </a:stretch>
        </p:blipFill>
        <p:spPr bwMode="auto">
          <a:xfrm>
            <a:off x="3030583" y="5437642"/>
            <a:ext cx="4854006" cy="112061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6"/>
          <p:cNvSpPr>
            <a:spLocks noGrp="1"/>
          </p:cNvSpPr>
          <p:nvPr>
            <p:ph type="title"/>
          </p:nvPr>
        </p:nvSpPr>
        <p:spPr bwMode="auto">
          <a:xfrm>
            <a:off x="509588" y="184150"/>
            <a:ext cx="7305675" cy="584200"/>
          </a:xfrm>
          <a:noFill/>
          <a:ln>
            <a:miter lim="800000"/>
            <a:headEnd/>
            <a:tailEnd/>
          </a:ln>
        </p:spPr>
        <p:txBody>
          <a:bodyPr vert="horz" wrap="square" lIns="91440" tIns="45720" rIns="91440" bIns="45720" numCol="1" anchor="t" anchorCtr="0" compatLnSpc="1">
            <a:prstTxWarp prst="textNoShape">
              <a:avLst/>
            </a:prstTxWarp>
            <a:spAutoFit/>
          </a:bodyPr>
          <a:lstStyle/>
          <a:p>
            <a:r>
              <a:rPr lang="en-US" dirty="0" smtClean="0">
                <a:solidFill>
                  <a:schemeClr val="tx2"/>
                </a:solidFill>
                <a:latin typeface="Arial" charset="0"/>
                <a:cs typeface="Arial" charset="0"/>
              </a:rPr>
              <a:t>“Transforming the Market” stated:</a:t>
            </a:r>
          </a:p>
        </p:txBody>
      </p:sp>
      <p:sp>
        <p:nvSpPr>
          <p:cNvPr id="21506" name="Rectangle 3"/>
          <p:cNvSpPr>
            <a:spLocks noChangeArrowheads="1"/>
          </p:cNvSpPr>
          <p:nvPr/>
        </p:nvSpPr>
        <p:spPr bwMode="auto">
          <a:xfrm>
            <a:off x="383458" y="1111041"/>
            <a:ext cx="8583562" cy="4985980"/>
          </a:xfrm>
          <a:prstGeom prst="rect">
            <a:avLst/>
          </a:prstGeom>
          <a:noFill/>
          <a:ln w="9525">
            <a:noFill/>
            <a:miter lim="800000"/>
            <a:headEnd/>
            <a:tailEnd/>
          </a:ln>
        </p:spPr>
        <p:txBody>
          <a:bodyPr wrap="square">
            <a:spAutoFit/>
          </a:bodyPr>
          <a:lstStyle/>
          <a:p>
            <a:pPr marL="265113">
              <a:spcAft>
                <a:spcPts val="0"/>
              </a:spcAft>
              <a:tabLst>
                <a:tab pos="354013" algn="l"/>
              </a:tabLst>
            </a:pPr>
            <a:r>
              <a:rPr lang="en-US" sz="2000" dirty="0" smtClean="0"/>
              <a:t>“…At energy prices proportional to US$ 60 per barrel, </a:t>
            </a:r>
          </a:p>
          <a:p>
            <a:pPr marL="265113">
              <a:spcAft>
                <a:spcPts val="0"/>
              </a:spcAft>
              <a:tabLst>
                <a:tab pos="354013" algn="l"/>
              </a:tabLst>
            </a:pPr>
            <a:r>
              <a:rPr lang="en-US" sz="2000" dirty="0" smtClean="0">
                <a:solidFill>
                  <a:srgbClr val="0070C0"/>
                </a:solidFill>
              </a:rPr>
              <a:t>building energy efficiency measures totaling </a:t>
            </a:r>
            <a:r>
              <a:rPr lang="en-US" sz="2000" b="1" dirty="0" smtClean="0">
                <a:solidFill>
                  <a:srgbClr val="0070C0"/>
                </a:solidFill>
              </a:rPr>
              <a:t>$ 150bn annually</a:t>
            </a:r>
            <a:r>
              <a:rPr lang="en-US" sz="2000" dirty="0" smtClean="0">
                <a:solidFill>
                  <a:srgbClr val="0070C0"/>
                </a:solidFill>
              </a:rPr>
              <a:t>* </a:t>
            </a:r>
          </a:p>
          <a:p>
            <a:pPr marL="265113">
              <a:spcAft>
                <a:spcPts val="0"/>
              </a:spcAft>
              <a:tabLst>
                <a:tab pos="354013" algn="l"/>
              </a:tabLst>
            </a:pPr>
            <a:r>
              <a:rPr lang="en-US" sz="2000" dirty="0" smtClean="0"/>
              <a:t>will reduce related energy use </a:t>
            </a:r>
          </a:p>
          <a:p>
            <a:pPr marL="265113">
              <a:spcAft>
                <a:spcPts val="0"/>
              </a:spcAft>
              <a:tabLst>
                <a:tab pos="354013" algn="l"/>
              </a:tabLst>
            </a:pPr>
            <a:r>
              <a:rPr lang="en-US" sz="2000" dirty="0" smtClean="0">
                <a:solidFill>
                  <a:srgbClr val="0070C0"/>
                </a:solidFill>
              </a:rPr>
              <a:t>by </a:t>
            </a:r>
            <a:r>
              <a:rPr lang="en-US" sz="2000" b="1" dirty="0" smtClean="0">
                <a:solidFill>
                  <a:srgbClr val="0070C0"/>
                </a:solidFill>
              </a:rPr>
              <a:t>40%  </a:t>
            </a:r>
            <a:r>
              <a:rPr lang="en-US" sz="2000" dirty="0" smtClean="0">
                <a:solidFill>
                  <a:srgbClr val="0070C0"/>
                </a:solidFill>
              </a:rPr>
              <a:t>with a discounted payback period of </a:t>
            </a:r>
            <a:r>
              <a:rPr lang="en-US" sz="2000" b="1" dirty="0" smtClean="0">
                <a:solidFill>
                  <a:srgbClr val="0070C0"/>
                </a:solidFill>
              </a:rPr>
              <a:t>5 years.</a:t>
            </a:r>
          </a:p>
          <a:p>
            <a:pPr marL="457200" indent="-457200">
              <a:spcAft>
                <a:spcPts val="600"/>
              </a:spcAft>
            </a:pPr>
            <a:endParaRPr lang="fr-CH" sz="2400" dirty="0" smtClean="0"/>
          </a:p>
          <a:p>
            <a:pPr marL="457200" indent="-457200">
              <a:spcAft>
                <a:spcPts val="600"/>
              </a:spcAft>
            </a:pPr>
            <a:r>
              <a:rPr lang="fr-CH" sz="2400" dirty="0" smtClean="0"/>
              <a:t>					</a:t>
            </a:r>
            <a:r>
              <a:rPr lang="en-US" sz="2000" dirty="0" smtClean="0"/>
              <a:t>An additional </a:t>
            </a:r>
            <a:r>
              <a:rPr lang="en-US" sz="2000" b="1" dirty="0" smtClean="0">
                <a:solidFill>
                  <a:srgbClr val="0070C0"/>
                </a:solidFill>
              </a:rPr>
              <a:t>150bn US$ </a:t>
            </a:r>
            <a:r>
              <a:rPr lang="en-US" sz="2000" dirty="0" smtClean="0">
                <a:solidFill>
                  <a:srgbClr val="0070C0"/>
                </a:solidFill>
              </a:rPr>
              <a:t>investment 					</a:t>
            </a:r>
            <a:r>
              <a:rPr lang="en-US" sz="2000" dirty="0" smtClean="0"/>
              <a:t>will reduce energy use by further </a:t>
            </a:r>
            <a:r>
              <a:rPr lang="en-US" sz="2000" b="1" dirty="0" smtClean="0">
                <a:solidFill>
                  <a:srgbClr val="0070C0"/>
                </a:solidFill>
              </a:rPr>
              <a:t>12% </a:t>
            </a:r>
            <a:r>
              <a:rPr lang="en-US" sz="2000" dirty="0" smtClean="0">
                <a:solidFill>
                  <a:srgbClr val="0070C0"/>
                </a:solidFill>
              </a:rPr>
              <a:t>					with payback periods of </a:t>
            </a:r>
            <a:r>
              <a:rPr lang="en-US" sz="2000" b="1" dirty="0" smtClean="0">
                <a:solidFill>
                  <a:srgbClr val="0070C0"/>
                </a:solidFill>
              </a:rPr>
              <a:t>5-10 years</a:t>
            </a:r>
            <a:r>
              <a:rPr lang="en-US" sz="2000" dirty="0" smtClean="0">
                <a:solidFill>
                  <a:srgbClr val="0070C0"/>
                </a:solidFill>
              </a:rPr>
              <a:t>…”</a:t>
            </a:r>
          </a:p>
          <a:p>
            <a:pPr marL="457200" indent="-457200">
              <a:spcAft>
                <a:spcPts val="600"/>
              </a:spcAft>
            </a:pPr>
            <a:r>
              <a:rPr lang="en-US" sz="2000" dirty="0" smtClean="0"/>
              <a:t>	</a:t>
            </a:r>
          </a:p>
          <a:p>
            <a:pPr marL="457200" indent="-457200">
              <a:spcAft>
                <a:spcPts val="600"/>
              </a:spcAft>
            </a:pPr>
            <a:endParaRPr lang="fr-CH" sz="2000" dirty="0" smtClean="0"/>
          </a:p>
          <a:p>
            <a:pPr marL="457200" indent="-457200">
              <a:spcAft>
                <a:spcPts val="600"/>
              </a:spcAft>
            </a:pPr>
            <a:endParaRPr lang="fr-CH" sz="2000" dirty="0" smtClean="0"/>
          </a:p>
          <a:p>
            <a:pPr marL="457200" indent="-457200">
              <a:spcAft>
                <a:spcPts val="600"/>
              </a:spcAft>
            </a:pPr>
            <a:endParaRPr lang="fr-CH" sz="2000" dirty="0" smtClean="0"/>
          </a:p>
          <a:p>
            <a:pPr marL="457200" indent="-457200">
              <a:spcAft>
                <a:spcPts val="600"/>
              </a:spcAft>
            </a:pPr>
            <a:endParaRPr lang="en-US" sz="2000" dirty="0" smtClean="0"/>
          </a:p>
          <a:p>
            <a:pPr marL="457200" indent="-457200">
              <a:spcAft>
                <a:spcPts val="600"/>
              </a:spcAft>
            </a:pPr>
            <a:r>
              <a:rPr lang="en-US" sz="1500" dirty="0" smtClean="0"/>
              <a:t>* in 6 markets studied (Brazil, China, Europe, India, Japan, and the US)</a:t>
            </a:r>
            <a:endParaRPr lang="en-US" sz="2400" dirty="0" smtClean="0"/>
          </a:p>
        </p:txBody>
      </p:sp>
      <p:sp>
        <p:nvSpPr>
          <p:cNvPr id="5" name="Rectangle 8"/>
          <p:cNvSpPr>
            <a:spLocks noChangeArrowheads="1"/>
          </p:cNvSpPr>
          <p:nvPr/>
        </p:nvSpPr>
        <p:spPr bwMode="auto">
          <a:xfrm>
            <a:off x="3421626" y="4246567"/>
            <a:ext cx="4739148" cy="1077218"/>
          </a:xfrm>
          <a:prstGeom prst="rect">
            <a:avLst/>
          </a:prstGeom>
          <a:noFill/>
          <a:ln w="9525">
            <a:noFill/>
            <a:miter lim="800000"/>
            <a:headEnd/>
            <a:tailEnd/>
          </a:ln>
        </p:spPr>
        <p:txBody>
          <a:bodyPr wrap="square">
            <a:spAutoFit/>
          </a:bodyPr>
          <a:lstStyle/>
          <a:p>
            <a:pPr algn="ctr" eaLnBrk="0" hangingPunct="0"/>
            <a:r>
              <a:rPr lang="en-US" sz="3200" b="1" dirty="0" smtClean="0">
                <a:cs typeface="Arial" pitchFamily="34" charset="0"/>
              </a:rPr>
              <a:t>… but </a:t>
            </a:r>
            <a:r>
              <a:rPr lang="en-US" sz="3200" b="1" dirty="0" smtClean="0">
                <a:solidFill>
                  <a:schemeClr val="accent2"/>
                </a:solidFill>
                <a:cs typeface="Arial" pitchFamily="34" charset="0"/>
              </a:rPr>
              <a:t>change</a:t>
            </a:r>
            <a:r>
              <a:rPr lang="en-US" sz="3200" b="1" dirty="0" smtClean="0">
                <a:cs typeface="Arial" pitchFamily="34" charset="0"/>
              </a:rPr>
              <a:t> is not happening…</a:t>
            </a:r>
            <a:endParaRPr lang="en-US" sz="3200" b="1" dirty="0">
              <a:cs typeface="Arial" pitchFamily="34" charset="0"/>
            </a:endParaRPr>
          </a:p>
        </p:txBody>
      </p:sp>
      <p:pic>
        <p:nvPicPr>
          <p:cNvPr id="37890" name="Picture 2" descr="http://www.wbcsd.org/rootressources/epicture/117/image/eeb-transformingthemarket-1.jpg"/>
          <p:cNvPicPr>
            <a:picLocks noChangeAspect="1" noChangeArrowheads="1"/>
          </p:cNvPicPr>
          <p:nvPr/>
        </p:nvPicPr>
        <p:blipFill>
          <a:blip r:embed="rId3" cstate="print"/>
          <a:srcRect/>
          <a:stretch>
            <a:fillRect/>
          </a:stretch>
        </p:blipFill>
        <p:spPr bwMode="auto">
          <a:xfrm>
            <a:off x="981483" y="2525551"/>
            <a:ext cx="2164839" cy="3064080"/>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Title 3"/>
          <p:cNvSpPr>
            <a:spLocks noGrp="1"/>
          </p:cNvSpPr>
          <p:nvPr>
            <p:ph type="title" idx="4294967295"/>
          </p:nvPr>
        </p:nvSpPr>
        <p:spPr bwMode="auto">
          <a:xfrm>
            <a:off x="478312" y="296863"/>
            <a:ext cx="7307263" cy="633412"/>
          </a:xfrm>
          <a:prstGeom prst="rect">
            <a:avLst/>
          </a:prstGeom>
          <a:noFill/>
          <a:ln>
            <a:miter lim="800000"/>
            <a:headEnd/>
            <a:tailEnd/>
          </a:ln>
        </p:spPr>
        <p:txBody>
          <a:bodyPr/>
          <a:lstStyle/>
          <a:p>
            <a:pPr algn="l"/>
            <a:r>
              <a:rPr lang="en-US" sz="3200" dirty="0" smtClean="0">
                <a:solidFill>
                  <a:schemeClr val="tx2"/>
                </a:solidFill>
                <a:latin typeface="Arial" charset="0"/>
                <a:cs typeface="Arial" charset="0"/>
              </a:rPr>
              <a:t>Why a new EEB project (EEB 2.0)?</a:t>
            </a:r>
          </a:p>
        </p:txBody>
      </p:sp>
      <p:sp>
        <p:nvSpPr>
          <p:cNvPr id="5" name="TextBox 4"/>
          <p:cNvSpPr txBox="1"/>
          <p:nvPr/>
        </p:nvSpPr>
        <p:spPr>
          <a:xfrm>
            <a:off x="821455" y="1878044"/>
            <a:ext cx="7429500" cy="1323439"/>
          </a:xfrm>
          <a:prstGeom prst="rect">
            <a:avLst/>
          </a:prstGeom>
          <a:noFill/>
        </p:spPr>
        <p:txBody>
          <a:bodyPr>
            <a:spAutoFit/>
          </a:bodyPr>
          <a:lstStyle/>
          <a:p>
            <a:pPr algn="ctr" fontAlgn="auto">
              <a:spcBef>
                <a:spcPts val="0"/>
              </a:spcBef>
              <a:spcAft>
                <a:spcPts val="0"/>
              </a:spcAft>
              <a:defRPr/>
            </a:pPr>
            <a:r>
              <a:rPr lang="en-US" sz="2400" dirty="0" smtClean="0">
                <a:solidFill>
                  <a:schemeClr val="bg2">
                    <a:lumMod val="10000"/>
                  </a:schemeClr>
                </a:solidFill>
                <a:latin typeface="+mn-lt"/>
              </a:rPr>
              <a:t>EEB 2.0’s Ambition </a:t>
            </a:r>
            <a:r>
              <a:rPr lang="en-US" sz="2400" dirty="0">
                <a:solidFill>
                  <a:schemeClr val="bg2">
                    <a:lumMod val="10000"/>
                  </a:schemeClr>
                </a:solidFill>
                <a:latin typeface="+mn-lt"/>
              </a:rPr>
              <a:t>is simple but bold:   </a:t>
            </a:r>
            <a:endParaRPr lang="en-US" sz="2400" dirty="0" smtClean="0">
              <a:solidFill>
                <a:schemeClr val="bg2">
                  <a:lumMod val="10000"/>
                </a:schemeClr>
              </a:solidFill>
              <a:latin typeface="+mn-lt"/>
            </a:endParaRPr>
          </a:p>
          <a:p>
            <a:pPr algn="ctr" fontAlgn="auto">
              <a:spcBef>
                <a:spcPts val="0"/>
              </a:spcBef>
              <a:spcAft>
                <a:spcPts val="0"/>
              </a:spcAft>
              <a:defRPr/>
            </a:pPr>
            <a:endParaRPr lang="en-US" sz="2400" dirty="0" smtClean="0">
              <a:solidFill>
                <a:schemeClr val="bg2">
                  <a:lumMod val="10000"/>
                </a:schemeClr>
              </a:solidFill>
              <a:latin typeface="+mn-lt"/>
            </a:endParaRPr>
          </a:p>
          <a:p>
            <a:pPr algn="ctr" fontAlgn="auto">
              <a:spcBef>
                <a:spcPts val="0"/>
              </a:spcBef>
              <a:spcAft>
                <a:spcPts val="0"/>
              </a:spcAft>
              <a:defRPr/>
            </a:pPr>
            <a:r>
              <a:rPr lang="en-US" sz="3200" dirty="0" smtClean="0">
                <a:solidFill>
                  <a:srgbClr val="0070C0"/>
                </a:solidFill>
                <a:latin typeface="+mn-lt"/>
              </a:rPr>
              <a:t>To </a:t>
            </a:r>
            <a:r>
              <a:rPr lang="en-US" sz="3200" dirty="0">
                <a:solidFill>
                  <a:srgbClr val="0070C0"/>
                </a:solidFill>
                <a:latin typeface="+mn-lt"/>
              </a:rPr>
              <a:t>Trigger Motivation for </a:t>
            </a:r>
            <a:r>
              <a:rPr lang="en-US" sz="3200" b="1" dirty="0">
                <a:solidFill>
                  <a:srgbClr val="0070C0"/>
                </a:solidFill>
                <a:latin typeface="+mn-lt"/>
              </a:rPr>
              <a:t>Change</a:t>
            </a:r>
            <a:r>
              <a:rPr lang="en-US" sz="3200" dirty="0">
                <a:solidFill>
                  <a:srgbClr val="0070C0"/>
                </a:solidFill>
                <a:latin typeface="+mn-lt"/>
              </a:rPr>
              <a:t>!</a:t>
            </a:r>
          </a:p>
        </p:txBody>
      </p:sp>
      <p:pic>
        <p:nvPicPr>
          <p:cNvPr id="7" name="Picture 2"/>
          <p:cNvPicPr>
            <a:picLocks noChangeAspect="1" noChangeArrowheads="1"/>
          </p:cNvPicPr>
          <p:nvPr/>
        </p:nvPicPr>
        <p:blipFill>
          <a:blip r:embed="rId2" cstate="print"/>
          <a:srcRect t="45609" b="5823"/>
          <a:stretch>
            <a:fillRect/>
          </a:stretch>
        </p:blipFill>
        <p:spPr bwMode="auto">
          <a:xfrm>
            <a:off x="217714" y="3667525"/>
            <a:ext cx="4381946" cy="1563236"/>
          </a:xfrm>
          <a:prstGeom prst="rect">
            <a:avLst/>
          </a:prstGeom>
          <a:noFill/>
          <a:ln w="9525">
            <a:noFill/>
            <a:miter lim="800000"/>
            <a:headEnd/>
            <a:tailEnd/>
          </a:ln>
        </p:spPr>
      </p:pic>
      <p:pic>
        <p:nvPicPr>
          <p:cNvPr id="1027" name="Picture 3"/>
          <p:cNvPicPr>
            <a:picLocks noChangeAspect="1" noChangeArrowheads="1"/>
          </p:cNvPicPr>
          <p:nvPr/>
        </p:nvPicPr>
        <p:blipFill>
          <a:blip r:embed="rId3" cstate="print"/>
          <a:srcRect/>
          <a:stretch>
            <a:fillRect/>
          </a:stretch>
        </p:blipFill>
        <p:spPr bwMode="auto">
          <a:xfrm>
            <a:off x="4516610" y="3585978"/>
            <a:ext cx="4450410" cy="157104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6"/>
          <p:cNvSpPr>
            <a:spLocks noGrp="1"/>
          </p:cNvSpPr>
          <p:nvPr>
            <p:ph type="title"/>
          </p:nvPr>
        </p:nvSpPr>
        <p:spPr bwMode="auto">
          <a:xfrm>
            <a:off x="509588" y="184150"/>
            <a:ext cx="7305675" cy="584200"/>
          </a:xfrm>
          <a:noFill/>
          <a:ln>
            <a:miter lim="800000"/>
            <a:headEnd/>
            <a:tailEnd/>
          </a:ln>
        </p:spPr>
        <p:txBody>
          <a:bodyPr vert="horz" wrap="square" lIns="91440" tIns="45720" rIns="91440" bIns="45720" numCol="1" anchor="t" anchorCtr="0" compatLnSpc="1">
            <a:prstTxWarp prst="textNoShape">
              <a:avLst/>
            </a:prstTxWarp>
            <a:spAutoFit/>
          </a:bodyPr>
          <a:lstStyle/>
          <a:p>
            <a:r>
              <a:rPr lang="en-US" dirty="0" smtClean="0">
                <a:solidFill>
                  <a:schemeClr val="tx2"/>
                </a:solidFill>
                <a:latin typeface="Arial" charset="0"/>
                <a:cs typeface="Arial" charset="0"/>
              </a:rPr>
              <a:t>EEB 2.0:  Objective</a:t>
            </a:r>
          </a:p>
        </p:txBody>
      </p:sp>
      <p:sp>
        <p:nvSpPr>
          <p:cNvPr id="21506" name="Rectangle 3"/>
          <p:cNvSpPr>
            <a:spLocks noChangeArrowheads="1"/>
          </p:cNvSpPr>
          <p:nvPr/>
        </p:nvSpPr>
        <p:spPr bwMode="auto">
          <a:xfrm>
            <a:off x="546100" y="1049592"/>
            <a:ext cx="8597900" cy="3785652"/>
          </a:xfrm>
          <a:prstGeom prst="rect">
            <a:avLst/>
          </a:prstGeom>
          <a:noFill/>
          <a:ln w="9525">
            <a:noFill/>
            <a:miter lim="800000"/>
            <a:headEnd/>
            <a:tailEnd/>
          </a:ln>
        </p:spPr>
        <p:txBody>
          <a:bodyPr wrap="square">
            <a:spAutoFit/>
          </a:bodyPr>
          <a:lstStyle/>
          <a:p>
            <a:endParaRPr lang="en-US" sz="2000" dirty="0" smtClean="0"/>
          </a:p>
          <a:p>
            <a:r>
              <a:rPr lang="en-US" sz="2000" dirty="0" smtClean="0"/>
              <a:t>To Unlock </a:t>
            </a:r>
            <a:r>
              <a:rPr lang="en-US" sz="2000" b="1" dirty="0" smtClean="0">
                <a:solidFill>
                  <a:schemeClr val="accent2"/>
                </a:solidFill>
              </a:rPr>
              <a:t>financially viable energy efficiency investments </a:t>
            </a:r>
            <a:r>
              <a:rPr lang="en-US" sz="2000" dirty="0" smtClean="0"/>
              <a:t>that today are not being realized mostly because of non-technical (i.e. financial, regulatory, organizational) barriers .</a:t>
            </a:r>
          </a:p>
          <a:p>
            <a:endParaRPr lang="en-US" sz="2000" dirty="0"/>
          </a:p>
          <a:p>
            <a:r>
              <a:rPr lang="fr-CH" sz="2000" u="sng" dirty="0" smtClean="0">
                <a:solidFill>
                  <a:schemeClr val="tx1">
                    <a:lumMod val="50000"/>
                    <a:lumOff val="50000"/>
                  </a:schemeClr>
                </a:solidFill>
              </a:rPr>
              <a:t>How?</a:t>
            </a:r>
            <a:r>
              <a:rPr lang="en-US" sz="2000" dirty="0" smtClean="0">
                <a:solidFill>
                  <a:schemeClr val="tx1">
                    <a:lumMod val="50000"/>
                    <a:lumOff val="50000"/>
                  </a:schemeClr>
                </a:solidFill>
              </a:rPr>
              <a:t>     	</a:t>
            </a:r>
            <a:r>
              <a:rPr lang="en-US" sz="2000" dirty="0" smtClean="0"/>
              <a:t>By </a:t>
            </a:r>
            <a:r>
              <a:rPr lang="en-US" sz="2000" b="1" dirty="0" smtClean="0">
                <a:solidFill>
                  <a:schemeClr val="accent2"/>
                </a:solidFill>
              </a:rPr>
              <a:t>analyzing the decision-making process </a:t>
            </a:r>
            <a:r>
              <a:rPr lang="en-US" sz="2000" dirty="0" smtClean="0"/>
              <a:t>for energy 		 	efficiency measures we can </a:t>
            </a:r>
            <a:r>
              <a:rPr lang="en-US" sz="2000" dirty="0" smtClean="0">
                <a:solidFill>
                  <a:schemeClr val="accent2"/>
                </a:solidFill>
              </a:rPr>
              <a:t>identify the key barriers and 			develop recommendations </a:t>
            </a:r>
            <a:r>
              <a:rPr lang="en-US" sz="2000" dirty="0" smtClean="0"/>
              <a:t>how to overcome them. </a:t>
            </a:r>
          </a:p>
          <a:p>
            <a:endParaRPr lang="en-US" sz="2000" dirty="0" smtClean="0"/>
          </a:p>
          <a:p>
            <a:r>
              <a:rPr lang="en-US" sz="2000" u="sng" dirty="0" smtClean="0">
                <a:solidFill>
                  <a:schemeClr val="tx1">
                    <a:lumMod val="50000"/>
                    <a:lumOff val="50000"/>
                  </a:schemeClr>
                </a:solidFill>
              </a:rPr>
              <a:t>Deliverable:</a:t>
            </a:r>
            <a:r>
              <a:rPr lang="en-US" sz="2000" dirty="0" smtClean="0">
                <a:solidFill>
                  <a:schemeClr val="tx1">
                    <a:lumMod val="50000"/>
                    <a:lumOff val="50000"/>
                  </a:schemeClr>
                </a:solidFill>
              </a:rPr>
              <a:t> 	</a:t>
            </a:r>
            <a:r>
              <a:rPr lang="en-US" sz="2000" dirty="0" smtClean="0"/>
              <a:t>We expect to develop a </a:t>
            </a:r>
            <a:r>
              <a:rPr lang="en-US" sz="2000" b="1" dirty="0" smtClean="0">
                <a:solidFill>
                  <a:schemeClr val="accent2"/>
                </a:solidFill>
              </a:rPr>
              <a:t>process</a:t>
            </a:r>
            <a:r>
              <a:rPr lang="en-US" sz="2000" dirty="0" smtClean="0"/>
              <a:t> that is </a:t>
            </a:r>
            <a:r>
              <a:rPr lang="en-US" sz="2000" b="1" dirty="0" smtClean="0">
                <a:solidFill>
                  <a:schemeClr val="accent2"/>
                </a:solidFill>
              </a:rPr>
              <a:t>replicable and 			scalable </a:t>
            </a:r>
            <a:r>
              <a:rPr lang="en-US" sz="2000" dirty="0" smtClean="0"/>
              <a:t>across different building portfolios.</a:t>
            </a:r>
          </a:p>
          <a:p>
            <a:endParaRPr lang="en-US" sz="2000" dirty="0" smtClean="0"/>
          </a:p>
        </p:txBody>
      </p:sp>
      <p:pic>
        <p:nvPicPr>
          <p:cNvPr id="4" name="Picture 1"/>
          <p:cNvPicPr>
            <a:picLocks noChangeAspect="1" noChangeArrowheads="1"/>
          </p:cNvPicPr>
          <p:nvPr/>
        </p:nvPicPr>
        <p:blipFill>
          <a:blip r:embed="rId3" cstate="print"/>
          <a:srcRect t="21538" r="12917" b="23200"/>
          <a:stretch>
            <a:fillRect/>
          </a:stretch>
        </p:blipFill>
        <p:spPr bwMode="auto">
          <a:xfrm>
            <a:off x="2694039" y="5669674"/>
            <a:ext cx="6449961" cy="118832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6"/>
          <p:cNvSpPr>
            <a:spLocks noGrp="1"/>
          </p:cNvSpPr>
          <p:nvPr>
            <p:ph type="title"/>
          </p:nvPr>
        </p:nvSpPr>
        <p:spPr bwMode="auto">
          <a:xfrm>
            <a:off x="440762" y="193983"/>
            <a:ext cx="8241122" cy="584775"/>
          </a:xfrm>
          <a:noFill/>
          <a:ln>
            <a:miter lim="800000"/>
            <a:headEnd/>
            <a:tailEnd/>
          </a:ln>
        </p:spPr>
        <p:txBody>
          <a:bodyPr vert="horz" wrap="square" lIns="91440" tIns="45720" rIns="91440" bIns="45720" numCol="1" anchor="t" anchorCtr="0" compatLnSpc="1">
            <a:prstTxWarp prst="textNoShape">
              <a:avLst/>
            </a:prstTxWarp>
            <a:spAutoFit/>
          </a:bodyPr>
          <a:lstStyle/>
          <a:p>
            <a:pPr lvl="0"/>
            <a:r>
              <a:rPr lang="en-US" dirty="0" smtClean="0">
                <a:solidFill>
                  <a:schemeClr val="tx2"/>
                </a:solidFill>
                <a:latin typeface="Arial" charset="0"/>
                <a:cs typeface="Arial" charset="0"/>
              </a:rPr>
              <a:t>EEB 2 Decision Makers</a:t>
            </a:r>
            <a:endParaRPr lang="en-US" sz="2000" dirty="0" smtClean="0">
              <a:solidFill>
                <a:srgbClr val="0070C0"/>
              </a:solidFill>
              <a:latin typeface="Arial" charset="0"/>
              <a:cs typeface="Arial" charset="0"/>
            </a:endParaRPr>
          </a:p>
        </p:txBody>
      </p:sp>
      <p:sp>
        <p:nvSpPr>
          <p:cNvPr id="4" name="Rectangle 3"/>
          <p:cNvSpPr/>
          <p:nvPr/>
        </p:nvSpPr>
        <p:spPr>
          <a:xfrm>
            <a:off x="346096" y="963715"/>
            <a:ext cx="8482818" cy="692497"/>
          </a:xfrm>
          <a:prstGeom prst="rect">
            <a:avLst/>
          </a:prstGeom>
        </p:spPr>
        <p:txBody>
          <a:bodyPr wrap="square">
            <a:spAutoFit/>
          </a:bodyPr>
          <a:lstStyle/>
          <a:p>
            <a:pPr fontAlgn="auto">
              <a:spcBef>
                <a:spcPts val="0"/>
              </a:spcBef>
              <a:spcAft>
                <a:spcPts val="600"/>
              </a:spcAft>
              <a:defRPr/>
            </a:pPr>
            <a:r>
              <a:rPr lang="en-US" sz="2000" dirty="0" smtClean="0"/>
              <a:t> A Decision Maker (DM) </a:t>
            </a:r>
            <a:r>
              <a:rPr lang="en-US" sz="2000" dirty="0" smtClean="0">
                <a:solidFill>
                  <a:schemeClr val="accent2"/>
                </a:solidFill>
              </a:rPr>
              <a:t>owns or manages a building portfolio*:</a:t>
            </a:r>
          </a:p>
          <a:p>
            <a:pPr fontAlgn="auto">
              <a:spcBef>
                <a:spcPts val="0"/>
              </a:spcBef>
              <a:spcAft>
                <a:spcPts val="600"/>
              </a:spcAft>
              <a:defRPr/>
            </a:pPr>
            <a:r>
              <a:rPr lang="en-US" sz="1400" dirty="0" smtClean="0"/>
              <a:t>* Examples are </a:t>
            </a:r>
            <a:r>
              <a:rPr lang="en-US" sz="1400" u="sng" dirty="0" smtClean="0"/>
              <a:t>for illustration only</a:t>
            </a:r>
            <a:r>
              <a:rPr lang="en-US" sz="1400" dirty="0" smtClean="0"/>
              <a:t>, no selection has been made, no one has been approached</a:t>
            </a:r>
            <a:endParaRPr lang="en-US" sz="2000" dirty="0" smtClean="0"/>
          </a:p>
        </p:txBody>
      </p:sp>
      <p:graphicFrame>
        <p:nvGraphicFramePr>
          <p:cNvPr id="5" name="Table 4"/>
          <p:cNvGraphicFramePr>
            <a:graphicFrameLocks noGrp="1"/>
          </p:cNvGraphicFramePr>
          <p:nvPr/>
        </p:nvGraphicFramePr>
        <p:xfrm>
          <a:off x="729988" y="1803610"/>
          <a:ext cx="7738763" cy="4244045"/>
        </p:xfrm>
        <a:graphic>
          <a:graphicData uri="http://schemas.openxmlformats.org/drawingml/2006/table">
            <a:tbl>
              <a:tblPr/>
              <a:tblGrid>
                <a:gridCol w="1712848"/>
                <a:gridCol w="4225250"/>
                <a:gridCol w="1800665"/>
              </a:tblGrid>
              <a:tr h="209314">
                <a:tc>
                  <a:txBody>
                    <a:bodyPr/>
                    <a:lstStyle/>
                    <a:p>
                      <a:pPr>
                        <a:lnSpc>
                          <a:spcPct val="115000"/>
                        </a:lnSpc>
                        <a:spcBef>
                          <a:spcPts val="600"/>
                        </a:spcBef>
                        <a:spcAft>
                          <a:spcPts val="600"/>
                        </a:spcAft>
                      </a:pPr>
                      <a:endParaRPr lang="en-US" sz="1100" dirty="0">
                        <a:solidFill>
                          <a:schemeClr val="tx1"/>
                        </a:solidFill>
                        <a:latin typeface="Calibri"/>
                        <a:ea typeface="Calibri"/>
                        <a:cs typeface="Times New Roman"/>
                      </a:endParaRPr>
                    </a:p>
                  </a:txBody>
                  <a:tcPr marL="62966" marR="62966" marT="0" marB="0">
                    <a:lnL w="12700" cap="flat" cmpd="sng" algn="ctr">
                      <a:noFill/>
                      <a:prstDash val="solid"/>
                      <a:round/>
                      <a:headEnd type="none" w="med" len="med"/>
                      <a:tailEnd type="none" w="med" len="med"/>
                    </a:lnL>
                    <a:lnR w="12700" cap="flat" cmpd="sng" algn="ctr">
                      <a:solidFill>
                        <a:schemeClr val="tx1"/>
                      </a:solidFill>
                      <a:prstDash val="dash"/>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15000"/>
                        </a:lnSpc>
                        <a:spcBef>
                          <a:spcPts val="600"/>
                        </a:spcBef>
                        <a:spcAft>
                          <a:spcPts val="600"/>
                        </a:spcAft>
                      </a:pPr>
                      <a:r>
                        <a:rPr lang="en-GB" sz="1400" b="1" dirty="0">
                          <a:solidFill>
                            <a:schemeClr val="tx1"/>
                          </a:solidFill>
                          <a:latin typeface="Arial"/>
                          <a:ea typeface="Calibri"/>
                          <a:cs typeface="Times New Roman"/>
                        </a:rPr>
                        <a:t>Owner / Investor</a:t>
                      </a:r>
                      <a:endParaRPr lang="en-US" sz="1400" dirty="0">
                        <a:solidFill>
                          <a:schemeClr val="tx1"/>
                        </a:solidFill>
                        <a:latin typeface="Calibri"/>
                        <a:ea typeface="Calibri"/>
                        <a:cs typeface="Times New Roman"/>
                      </a:endParaRPr>
                    </a:p>
                  </a:txBody>
                  <a:tcPr marL="62966" marR="62966" marT="0" marB="0">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15000"/>
                        </a:lnSpc>
                        <a:spcBef>
                          <a:spcPts val="600"/>
                        </a:spcBef>
                        <a:spcAft>
                          <a:spcPts val="600"/>
                        </a:spcAft>
                      </a:pPr>
                      <a:r>
                        <a:rPr lang="en-GB" sz="1400" b="1" dirty="0">
                          <a:solidFill>
                            <a:schemeClr val="tx1"/>
                          </a:solidFill>
                          <a:latin typeface="Arial"/>
                          <a:ea typeface="Calibri"/>
                          <a:cs typeface="Times New Roman"/>
                        </a:rPr>
                        <a:t>Tenant</a:t>
                      </a:r>
                      <a:endParaRPr lang="en-US" sz="1400" dirty="0">
                        <a:solidFill>
                          <a:schemeClr val="tx1"/>
                        </a:solidFill>
                        <a:latin typeface="Calibri"/>
                        <a:ea typeface="Calibri"/>
                        <a:cs typeface="Times New Roman"/>
                      </a:endParaRPr>
                    </a:p>
                  </a:txBody>
                  <a:tcPr marL="62966" marR="62966" marT="0" marB="0">
                    <a:lnL w="12700" cap="flat" cmpd="sng" algn="ctr">
                      <a:solidFill>
                        <a:schemeClr val="tx1"/>
                      </a:solidFill>
                      <a:prstDash val="dash"/>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570858">
                <a:tc>
                  <a:txBody>
                    <a:bodyPr/>
                    <a:lstStyle/>
                    <a:p>
                      <a:pPr>
                        <a:lnSpc>
                          <a:spcPct val="115000"/>
                        </a:lnSpc>
                        <a:spcAft>
                          <a:spcPts val="0"/>
                        </a:spcAft>
                      </a:pPr>
                      <a:r>
                        <a:rPr lang="en-GB" sz="1200" b="1" dirty="0">
                          <a:solidFill>
                            <a:schemeClr val="tx1"/>
                          </a:solidFill>
                          <a:latin typeface="+mn-lt"/>
                          <a:ea typeface="Calibri"/>
                          <a:cs typeface="Times New Roman"/>
                        </a:rPr>
                        <a:t>Housing</a:t>
                      </a:r>
                      <a:endParaRPr lang="en-US" sz="1200" dirty="0">
                        <a:solidFill>
                          <a:schemeClr val="tx1"/>
                        </a:solidFill>
                        <a:latin typeface="+mn-lt"/>
                        <a:ea typeface="Calibri"/>
                        <a:cs typeface="Times New Roman"/>
                      </a:endParaRPr>
                    </a:p>
                    <a:p>
                      <a:pPr>
                        <a:lnSpc>
                          <a:spcPct val="115000"/>
                        </a:lnSpc>
                        <a:spcAft>
                          <a:spcPts val="0"/>
                        </a:spcAft>
                      </a:pPr>
                      <a:r>
                        <a:rPr lang="en-GB" sz="1200" b="1" dirty="0">
                          <a:solidFill>
                            <a:schemeClr val="tx1"/>
                          </a:solidFill>
                          <a:latin typeface="+mn-lt"/>
                          <a:ea typeface="Calibri"/>
                          <a:cs typeface="Times New Roman"/>
                        </a:rPr>
                        <a:t>           Single family</a:t>
                      </a:r>
                      <a:endParaRPr lang="en-US" sz="1200" dirty="0">
                        <a:solidFill>
                          <a:schemeClr val="tx1"/>
                        </a:solidFill>
                        <a:latin typeface="+mn-lt"/>
                        <a:ea typeface="Calibri"/>
                        <a:cs typeface="Times New Roman"/>
                      </a:endParaRPr>
                    </a:p>
                    <a:p>
                      <a:pPr>
                        <a:lnSpc>
                          <a:spcPct val="115000"/>
                        </a:lnSpc>
                        <a:spcAft>
                          <a:spcPts val="0"/>
                        </a:spcAft>
                      </a:pPr>
                      <a:r>
                        <a:rPr lang="en-GB" sz="1200" b="1" dirty="0">
                          <a:solidFill>
                            <a:schemeClr val="tx1"/>
                          </a:solidFill>
                          <a:latin typeface="+mn-lt"/>
                          <a:ea typeface="Calibri"/>
                          <a:cs typeface="Times New Roman"/>
                        </a:rPr>
                        <a:t>           </a:t>
                      </a:r>
                      <a:r>
                        <a:rPr lang="en-GB" sz="1200" b="1" dirty="0" smtClean="0">
                          <a:solidFill>
                            <a:schemeClr val="tx1"/>
                          </a:solidFill>
                          <a:latin typeface="+mn-lt"/>
                          <a:ea typeface="Calibri"/>
                          <a:cs typeface="Times New Roman"/>
                        </a:rPr>
                        <a:t>  Multi </a:t>
                      </a:r>
                      <a:r>
                        <a:rPr lang="en-GB" sz="1200" b="1" dirty="0">
                          <a:solidFill>
                            <a:schemeClr val="tx1"/>
                          </a:solidFill>
                          <a:latin typeface="+mn-lt"/>
                          <a:ea typeface="Calibri"/>
                          <a:cs typeface="Times New Roman"/>
                        </a:rPr>
                        <a:t>family</a:t>
                      </a:r>
                      <a:endParaRPr lang="en-US" sz="1200" dirty="0">
                        <a:solidFill>
                          <a:schemeClr val="tx1"/>
                        </a:solidFill>
                        <a:latin typeface="+mn-lt"/>
                        <a:ea typeface="Calibri"/>
                        <a:cs typeface="Times New Roman"/>
                      </a:endParaRPr>
                    </a:p>
                  </a:txBody>
                  <a:tcPr marL="62966" marR="62966" marT="0" marB="0" anchor="ctr">
                    <a:lnL w="12700" cap="flat" cmpd="sng" algn="ctr">
                      <a:noFill/>
                      <a:prstDash val="solid"/>
                      <a:round/>
                      <a:headEnd type="none" w="med" len="med"/>
                      <a:tailEnd type="none" w="med" len="med"/>
                    </a:lnL>
                    <a:lnR w="12700" cap="flat" cmpd="sng" algn="ctr">
                      <a:solidFill>
                        <a:schemeClr val="tx1"/>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dash"/>
                      <a:round/>
                      <a:headEnd type="none" w="med" len="med"/>
                      <a:tailEnd type="none" w="med" len="med"/>
                    </a:lnB>
                    <a:lnTlToBr w="12700" cmpd="sng">
                      <a:noFill/>
                      <a:prstDash val="solid"/>
                    </a:lnTlToBr>
                    <a:lnBlToTr w="12700" cmpd="sng">
                      <a:noFill/>
                      <a:prstDash val="solid"/>
                    </a:lnBlToTr>
                    <a:solidFill>
                      <a:srgbClr val="E5F4FF"/>
                    </a:solidFill>
                  </a:tcPr>
                </a:tc>
                <a:tc>
                  <a:txBody>
                    <a:bodyPr/>
                    <a:lstStyle/>
                    <a:p>
                      <a:pPr>
                        <a:lnSpc>
                          <a:spcPct val="115000"/>
                        </a:lnSpc>
                        <a:spcAft>
                          <a:spcPts val="0"/>
                        </a:spcAft>
                      </a:pPr>
                      <a:endParaRPr lang="en-GB" sz="1200" dirty="0">
                        <a:solidFill>
                          <a:schemeClr val="tx1"/>
                        </a:solidFill>
                        <a:latin typeface="+mn-lt"/>
                        <a:ea typeface="Calibri"/>
                        <a:cs typeface="Times New Roman"/>
                      </a:endParaRPr>
                    </a:p>
                    <a:p>
                      <a:pPr>
                        <a:lnSpc>
                          <a:spcPct val="115000"/>
                        </a:lnSpc>
                        <a:spcAft>
                          <a:spcPts val="0"/>
                        </a:spcAft>
                      </a:pPr>
                      <a:endParaRPr lang="en-GB" sz="1200" dirty="0" smtClean="0">
                        <a:solidFill>
                          <a:schemeClr val="tx1"/>
                        </a:solidFill>
                        <a:latin typeface="+mn-lt"/>
                        <a:ea typeface="Calibri"/>
                        <a:cs typeface="Times New Roman"/>
                      </a:endParaRPr>
                    </a:p>
                    <a:p>
                      <a:pPr>
                        <a:lnSpc>
                          <a:spcPct val="115000"/>
                        </a:lnSpc>
                        <a:spcAft>
                          <a:spcPts val="0"/>
                        </a:spcAft>
                      </a:pPr>
                      <a:r>
                        <a:rPr lang="en-GB" sz="1200" dirty="0" smtClean="0">
                          <a:solidFill>
                            <a:schemeClr val="tx1"/>
                          </a:solidFill>
                          <a:latin typeface="+mn-lt"/>
                          <a:ea typeface="Calibri"/>
                          <a:cs typeface="Times New Roman"/>
                        </a:rPr>
                        <a:t>Public </a:t>
                      </a:r>
                      <a:r>
                        <a:rPr lang="en-GB" sz="1200" dirty="0">
                          <a:solidFill>
                            <a:schemeClr val="tx1"/>
                          </a:solidFill>
                          <a:latin typeface="+mn-lt"/>
                          <a:ea typeface="Calibri"/>
                          <a:cs typeface="Times New Roman"/>
                        </a:rPr>
                        <a:t>sector      </a:t>
                      </a:r>
                      <a:r>
                        <a:rPr lang="en-GB" sz="1200" dirty="0" smtClean="0">
                          <a:solidFill>
                            <a:schemeClr val="tx1"/>
                          </a:solidFill>
                          <a:latin typeface="+mn-lt"/>
                          <a:ea typeface="Calibri"/>
                          <a:cs typeface="Times New Roman"/>
                        </a:rPr>
                        <a:t>(e.g. French </a:t>
                      </a:r>
                      <a:r>
                        <a:rPr lang="en-GB" sz="1200" dirty="0">
                          <a:solidFill>
                            <a:schemeClr val="tx1"/>
                          </a:solidFill>
                          <a:latin typeface="+mn-lt"/>
                          <a:ea typeface="Calibri"/>
                          <a:cs typeface="Times New Roman"/>
                        </a:rPr>
                        <a:t>Office HLM)</a:t>
                      </a:r>
                      <a:endParaRPr lang="en-US" sz="1200" dirty="0">
                        <a:solidFill>
                          <a:schemeClr val="tx1"/>
                        </a:solidFill>
                        <a:latin typeface="+mn-lt"/>
                        <a:ea typeface="Calibri"/>
                        <a:cs typeface="Times New Roman"/>
                      </a:endParaRPr>
                    </a:p>
                    <a:p>
                      <a:pPr>
                        <a:lnSpc>
                          <a:spcPct val="115000"/>
                        </a:lnSpc>
                        <a:spcAft>
                          <a:spcPts val="600"/>
                        </a:spcAft>
                      </a:pPr>
                      <a:r>
                        <a:rPr lang="en-GB" sz="1200" dirty="0">
                          <a:solidFill>
                            <a:schemeClr val="tx1"/>
                          </a:solidFill>
                          <a:latin typeface="+mn-lt"/>
                          <a:ea typeface="Calibri"/>
                          <a:cs typeface="Times New Roman"/>
                        </a:rPr>
                        <a:t>Private sector     </a:t>
                      </a:r>
                      <a:r>
                        <a:rPr lang="en-GB" sz="1200" dirty="0" smtClean="0">
                          <a:solidFill>
                            <a:schemeClr val="tx1"/>
                          </a:solidFill>
                          <a:latin typeface="+mn-lt"/>
                          <a:ea typeface="Calibri"/>
                          <a:cs typeface="Times New Roman"/>
                        </a:rPr>
                        <a:t>(e.g. AXA</a:t>
                      </a:r>
                      <a:r>
                        <a:rPr lang="en-GB" sz="1200" dirty="0">
                          <a:solidFill>
                            <a:schemeClr val="tx1"/>
                          </a:solidFill>
                          <a:latin typeface="+mn-lt"/>
                          <a:ea typeface="Calibri"/>
                          <a:cs typeface="Times New Roman"/>
                        </a:rPr>
                        <a:t>)</a:t>
                      </a:r>
                      <a:endParaRPr lang="en-US" sz="1200" dirty="0">
                        <a:solidFill>
                          <a:schemeClr val="tx1"/>
                        </a:solidFill>
                        <a:latin typeface="+mn-lt"/>
                        <a:ea typeface="Calibri"/>
                        <a:cs typeface="Times New Roman"/>
                      </a:endParaRPr>
                    </a:p>
                  </a:txBody>
                  <a:tcPr marL="62966" marR="62966" marT="0" marB="0">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dash"/>
                      <a:round/>
                      <a:headEnd type="none" w="med" len="med"/>
                      <a:tailEnd type="none" w="med" len="med"/>
                    </a:lnB>
                    <a:lnTlToBr w="12700" cmpd="sng">
                      <a:noFill/>
                      <a:prstDash val="solid"/>
                    </a:lnTlToBr>
                    <a:lnBlToTr w="12700" cmpd="sng">
                      <a:noFill/>
                      <a:prstDash val="solid"/>
                    </a:lnBlToTr>
                    <a:solidFill>
                      <a:srgbClr val="E5F4FF"/>
                    </a:solidFill>
                  </a:tcPr>
                </a:tc>
                <a:tc>
                  <a:txBody>
                    <a:bodyPr/>
                    <a:lstStyle/>
                    <a:p>
                      <a:pPr>
                        <a:lnSpc>
                          <a:spcPct val="115000"/>
                        </a:lnSpc>
                        <a:spcAft>
                          <a:spcPts val="0"/>
                        </a:spcAft>
                      </a:pPr>
                      <a:endParaRPr lang="en-GB" sz="1200" dirty="0">
                        <a:solidFill>
                          <a:schemeClr val="tx1"/>
                        </a:solidFill>
                        <a:latin typeface="+mn-lt"/>
                        <a:ea typeface="Calibri"/>
                        <a:cs typeface="Times New Roman"/>
                      </a:endParaRPr>
                    </a:p>
                  </a:txBody>
                  <a:tcPr marL="62966" marR="62966" marT="0" marB="0">
                    <a:lnL w="12700" cap="flat" cmpd="sng" algn="ctr">
                      <a:solidFill>
                        <a:schemeClr val="tx1"/>
                      </a:solidFill>
                      <a:prstDash val="dash"/>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dash"/>
                      <a:round/>
                      <a:headEnd type="none" w="med" len="med"/>
                      <a:tailEnd type="none" w="med" len="med"/>
                    </a:lnB>
                    <a:lnTlToBr w="12700" cmpd="sng">
                      <a:noFill/>
                      <a:prstDash val="solid"/>
                    </a:lnTlToBr>
                    <a:lnBlToTr w="12700" cmpd="sng">
                      <a:noFill/>
                      <a:prstDash val="solid"/>
                    </a:lnBlToTr>
                    <a:solidFill>
                      <a:srgbClr val="E5F4FF"/>
                    </a:solidFill>
                  </a:tcPr>
                </a:tc>
              </a:tr>
              <a:tr h="951430">
                <a:tc>
                  <a:txBody>
                    <a:bodyPr/>
                    <a:lstStyle/>
                    <a:p>
                      <a:pPr>
                        <a:lnSpc>
                          <a:spcPct val="115000"/>
                        </a:lnSpc>
                        <a:spcAft>
                          <a:spcPts val="0"/>
                        </a:spcAft>
                      </a:pPr>
                      <a:r>
                        <a:rPr lang="en-GB" sz="1200" b="1" dirty="0">
                          <a:solidFill>
                            <a:schemeClr val="tx1"/>
                          </a:solidFill>
                          <a:latin typeface="+mn-lt"/>
                          <a:ea typeface="Calibri"/>
                          <a:cs typeface="Times New Roman"/>
                        </a:rPr>
                        <a:t>Office</a:t>
                      </a:r>
                      <a:endParaRPr lang="en-US" sz="1200" dirty="0">
                        <a:solidFill>
                          <a:schemeClr val="tx1"/>
                        </a:solidFill>
                        <a:latin typeface="+mn-lt"/>
                        <a:ea typeface="Calibri"/>
                        <a:cs typeface="Times New Roman"/>
                      </a:endParaRPr>
                    </a:p>
                  </a:txBody>
                  <a:tcPr marL="62966" marR="62966" marT="0" marB="0" anchor="ctr">
                    <a:lnL w="12700" cap="flat" cmpd="sng" algn="ctr">
                      <a:noFill/>
                      <a:prstDash val="solid"/>
                      <a:round/>
                      <a:headEnd type="none" w="med" len="med"/>
                      <a:tailEnd type="none" w="med" len="med"/>
                    </a:lnL>
                    <a:lnR w="12700" cap="flat" cmpd="sng" algn="ctr">
                      <a:solidFill>
                        <a:schemeClr val="tx1"/>
                      </a:solidFill>
                      <a:prstDash val="dash"/>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nSpc>
                          <a:spcPct val="115000"/>
                        </a:lnSpc>
                        <a:spcBef>
                          <a:spcPts val="600"/>
                        </a:spcBef>
                        <a:spcAft>
                          <a:spcPts val="0"/>
                        </a:spcAft>
                      </a:pPr>
                      <a:r>
                        <a:rPr lang="en-GB" sz="1200" dirty="0">
                          <a:solidFill>
                            <a:schemeClr val="tx1"/>
                          </a:solidFill>
                          <a:latin typeface="+mn-lt"/>
                          <a:ea typeface="Calibri"/>
                          <a:cs typeface="Times New Roman"/>
                        </a:rPr>
                        <a:t>Institutional investor      </a:t>
                      </a:r>
                      <a:r>
                        <a:rPr lang="en-GB" sz="1200" dirty="0" smtClean="0">
                          <a:solidFill>
                            <a:schemeClr val="tx1"/>
                          </a:solidFill>
                          <a:latin typeface="+mn-lt"/>
                          <a:ea typeface="Calibri"/>
                          <a:cs typeface="Times New Roman"/>
                        </a:rPr>
                        <a:t>(e.g. CALPERS</a:t>
                      </a:r>
                      <a:r>
                        <a:rPr lang="en-GB" sz="1200" dirty="0">
                          <a:solidFill>
                            <a:schemeClr val="tx1"/>
                          </a:solidFill>
                          <a:latin typeface="+mn-lt"/>
                          <a:ea typeface="Calibri"/>
                          <a:cs typeface="Times New Roman"/>
                        </a:rPr>
                        <a:t>, Pension Denmark)</a:t>
                      </a:r>
                      <a:endParaRPr lang="en-US" sz="1200" dirty="0">
                        <a:solidFill>
                          <a:schemeClr val="tx1"/>
                        </a:solidFill>
                        <a:latin typeface="+mn-lt"/>
                        <a:ea typeface="Calibri"/>
                        <a:cs typeface="Times New Roman"/>
                      </a:endParaRPr>
                    </a:p>
                    <a:p>
                      <a:pPr>
                        <a:lnSpc>
                          <a:spcPct val="115000"/>
                        </a:lnSpc>
                        <a:spcAft>
                          <a:spcPts val="0"/>
                        </a:spcAft>
                      </a:pPr>
                      <a:r>
                        <a:rPr lang="en-GB" sz="1200" dirty="0">
                          <a:solidFill>
                            <a:schemeClr val="tx1"/>
                          </a:solidFill>
                          <a:latin typeface="+mn-lt"/>
                          <a:ea typeface="Calibri"/>
                          <a:cs typeface="Times New Roman"/>
                        </a:rPr>
                        <a:t>Private sector portfolio /real estate developer  </a:t>
                      </a:r>
                      <a:endParaRPr lang="en-US" sz="1200" dirty="0">
                        <a:solidFill>
                          <a:schemeClr val="tx1"/>
                        </a:solidFill>
                        <a:latin typeface="+mn-lt"/>
                        <a:ea typeface="Calibri"/>
                        <a:cs typeface="Times New Roman"/>
                      </a:endParaRPr>
                    </a:p>
                    <a:p>
                      <a:pPr>
                        <a:lnSpc>
                          <a:spcPct val="115000"/>
                        </a:lnSpc>
                        <a:spcAft>
                          <a:spcPts val="0"/>
                        </a:spcAft>
                      </a:pPr>
                      <a:r>
                        <a:rPr lang="en-US" sz="1200" dirty="0">
                          <a:solidFill>
                            <a:schemeClr val="tx1"/>
                          </a:solidFill>
                          <a:latin typeface="+mn-lt"/>
                          <a:ea typeface="Calibri"/>
                          <a:cs typeface="Times New Roman"/>
                        </a:rPr>
                        <a:t>                                      </a:t>
                      </a:r>
                      <a:r>
                        <a:rPr lang="fr-CH" sz="1200" dirty="0" smtClean="0">
                          <a:solidFill>
                            <a:schemeClr val="tx1"/>
                          </a:solidFill>
                          <a:latin typeface="+mn-lt"/>
                          <a:ea typeface="Calibri"/>
                          <a:cs typeface="Times New Roman"/>
                        </a:rPr>
                        <a:t>(</a:t>
                      </a:r>
                      <a:r>
                        <a:rPr lang="fr-CH" sz="1200" dirty="0" err="1" smtClean="0">
                          <a:solidFill>
                            <a:schemeClr val="tx1"/>
                          </a:solidFill>
                          <a:latin typeface="+mn-lt"/>
                          <a:ea typeface="Calibri"/>
                          <a:cs typeface="Times New Roman"/>
                        </a:rPr>
                        <a:t>e.g</a:t>
                      </a:r>
                      <a:r>
                        <a:rPr lang="fr-CH" sz="1200" dirty="0" smtClean="0">
                          <a:solidFill>
                            <a:schemeClr val="tx1"/>
                          </a:solidFill>
                          <a:latin typeface="+mn-lt"/>
                          <a:ea typeface="Calibri"/>
                          <a:cs typeface="Times New Roman"/>
                        </a:rPr>
                        <a:t>. </a:t>
                      </a:r>
                      <a:r>
                        <a:rPr lang="fr-CH" sz="1200" dirty="0" err="1" smtClean="0">
                          <a:solidFill>
                            <a:schemeClr val="tx1"/>
                          </a:solidFill>
                          <a:latin typeface="+mn-lt"/>
                          <a:ea typeface="Calibri"/>
                          <a:cs typeface="Times New Roman"/>
                        </a:rPr>
                        <a:t>Prudential</a:t>
                      </a:r>
                      <a:r>
                        <a:rPr lang="fr-CH" sz="1200" dirty="0" smtClean="0">
                          <a:solidFill>
                            <a:schemeClr val="tx1"/>
                          </a:solidFill>
                          <a:latin typeface="+mn-lt"/>
                          <a:ea typeface="Calibri"/>
                          <a:cs typeface="Times New Roman"/>
                        </a:rPr>
                        <a:t>,</a:t>
                      </a:r>
                      <a:r>
                        <a:rPr lang="fr-CH" sz="1200" baseline="0" dirty="0" smtClean="0">
                          <a:solidFill>
                            <a:schemeClr val="tx1"/>
                          </a:solidFill>
                          <a:latin typeface="+mn-lt"/>
                          <a:ea typeface="Calibri"/>
                          <a:cs typeface="Times New Roman"/>
                        </a:rPr>
                        <a:t> </a:t>
                      </a:r>
                      <a:r>
                        <a:rPr lang="fr-CH" sz="1200" dirty="0" smtClean="0">
                          <a:solidFill>
                            <a:schemeClr val="tx1"/>
                          </a:solidFill>
                          <a:latin typeface="+mn-lt"/>
                          <a:ea typeface="Calibri"/>
                          <a:cs typeface="Times New Roman"/>
                        </a:rPr>
                        <a:t>La Française)</a:t>
                      </a:r>
                      <a:endParaRPr lang="en-US" sz="1200" dirty="0">
                        <a:solidFill>
                          <a:schemeClr val="tx1"/>
                        </a:solidFill>
                        <a:latin typeface="+mn-lt"/>
                        <a:ea typeface="Calibri"/>
                        <a:cs typeface="Times New Roman"/>
                      </a:endParaRPr>
                    </a:p>
                    <a:p>
                      <a:pPr>
                        <a:lnSpc>
                          <a:spcPct val="115000"/>
                        </a:lnSpc>
                        <a:spcAft>
                          <a:spcPts val="0"/>
                        </a:spcAft>
                      </a:pPr>
                      <a:r>
                        <a:rPr lang="fr-CH" sz="1200" dirty="0">
                          <a:solidFill>
                            <a:schemeClr val="tx1"/>
                          </a:solidFill>
                          <a:latin typeface="+mn-lt"/>
                          <a:ea typeface="Calibri"/>
                          <a:cs typeface="Times New Roman"/>
                        </a:rPr>
                        <a:t>Corporation                   </a:t>
                      </a:r>
                      <a:r>
                        <a:rPr lang="fr-CH" sz="1200" dirty="0" smtClean="0">
                          <a:solidFill>
                            <a:schemeClr val="tx1"/>
                          </a:solidFill>
                          <a:latin typeface="+mn-lt"/>
                          <a:ea typeface="Calibri"/>
                          <a:cs typeface="Times New Roman"/>
                        </a:rPr>
                        <a:t>(</a:t>
                      </a:r>
                      <a:r>
                        <a:rPr lang="fr-CH" sz="1200" dirty="0" err="1" smtClean="0">
                          <a:solidFill>
                            <a:schemeClr val="tx1"/>
                          </a:solidFill>
                          <a:latin typeface="+mn-lt"/>
                          <a:ea typeface="Calibri"/>
                          <a:cs typeface="Times New Roman"/>
                        </a:rPr>
                        <a:t>e.g</a:t>
                      </a:r>
                      <a:r>
                        <a:rPr lang="fr-CH" sz="1200" dirty="0" smtClean="0">
                          <a:solidFill>
                            <a:schemeClr val="tx1"/>
                          </a:solidFill>
                          <a:latin typeface="+mn-lt"/>
                          <a:ea typeface="Calibri"/>
                          <a:cs typeface="Times New Roman"/>
                        </a:rPr>
                        <a:t>. Siemens</a:t>
                      </a:r>
                      <a:r>
                        <a:rPr lang="fr-CH" sz="1200" dirty="0">
                          <a:solidFill>
                            <a:schemeClr val="tx1"/>
                          </a:solidFill>
                          <a:latin typeface="+mn-lt"/>
                          <a:ea typeface="Calibri"/>
                          <a:cs typeface="Times New Roman"/>
                        </a:rPr>
                        <a:t>)</a:t>
                      </a:r>
                      <a:endParaRPr lang="en-US" sz="1200" dirty="0">
                        <a:solidFill>
                          <a:schemeClr val="tx1"/>
                        </a:solidFill>
                        <a:latin typeface="+mn-lt"/>
                        <a:ea typeface="Calibri"/>
                        <a:cs typeface="Times New Roman"/>
                      </a:endParaRPr>
                    </a:p>
                    <a:p>
                      <a:pPr>
                        <a:lnSpc>
                          <a:spcPct val="115000"/>
                        </a:lnSpc>
                        <a:spcAft>
                          <a:spcPts val="600"/>
                        </a:spcAft>
                      </a:pPr>
                      <a:r>
                        <a:rPr lang="en-GB" sz="1200" dirty="0">
                          <a:solidFill>
                            <a:schemeClr val="tx1"/>
                          </a:solidFill>
                          <a:latin typeface="+mn-lt"/>
                          <a:ea typeface="Calibri"/>
                          <a:cs typeface="Times New Roman"/>
                        </a:rPr>
                        <a:t>Public sector portfolio   </a:t>
                      </a:r>
                      <a:r>
                        <a:rPr lang="en-GB" sz="1200" dirty="0" smtClean="0">
                          <a:solidFill>
                            <a:schemeClr val="tx1"/>
                          </a:solidFill>
                          <a:latin typeface="+mn-lt"/>
                          <a:ea typeface="Calibri"/>
                          <a:cs typeface="Times New Roman"/>
                        </a:rPr>
                        <a:t>(e.g. City </a:t>
                      </a:r>
                      <a:r>
                        <a:rPr lang="en-GB" sz="1200" dirty="0">
                          <a:solidFill>
                            <a:schemeClr val="tx1"/>
                          </a:solidFill>
                          <a:latin typeface="+mn-lt"/>
                          <a:ea typeface="Calibri"/>
                          <a:cs typeface="Times New Roman"/>
                        </a:rPr>
                        <a:t>of Paris, US GSA)</a:t>
                      </a:r>
                      <a:endParaRPr lang="en-US" sz="1200" dirty="0">
                        <a:solidFill>
                          <a:schemeClr val="tx1"/>
                        </a:solidFill>
                        <a:latin typeface="+mn-lt"/>
                        <a:ea typeface="Calibri"/>
                        <a:cs typeface="Times New Roman"/>
                      </a:endParaRPr>
                    </a:p>
                  </a:txBody>
                  <a:tcPr marL="62966" marR="62966" marT="0" marB="0">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nSpc>
                          <a:spcPct val="115000"/>
                        </a:lnSpc>
                        <a:spcAft>
                          <a:spcPts val="0"/>
                        </a:spcAft>
                      </a:pPr>
                      <a:endParaRPr lang="en-GB" sz="1200" dirty="0">
                        <a:solidFill>
                          <a:schemeClr val="tx1"/>
                        </a:solidFill>
                        <a:latin typeface="+mn-lt"/>
                        <a:ea typeface="Calibri"/>
                        <a:cs typeface="Times New Roman"/>
                      </a:endParaRPr>
                    </a:p>
                    <a:p>
                      <a:pPr>
                        <a:lnSpc>
                          <a:spcPct val="115000"/>
                        </a:lnSpc>
                        <a:spcAft>
                          <a:spcPts val="0"/>
                        </a:spcAft>
                      </a:pPr>
                      <a:r>
                        <a:rPr lang="en-GB" sz="1200" dirty="0">
                          <a:solidFill>
                            <a:schemeClr val="tx1"/>
                          </a:solidFill>
                          <a:latin typeface="+mn-lt"/>
                          <a:ea typeface="Calibri"/>
                          <a:cs typeface="Times New Roman"/>
                        </a:rPr>
                        <a:t>Global occupier </a:t>
                      </a:r>
                      <a:r>
                        <a:rPr lang="en-GB" sz="1200" dirty="0" smtClean="0">
                          <a:solidFill>
                            <a:schemeClr val="tx1"/>
                          </a:solidFill>
                          <a:latin typeface="+mn-lt"/>
                          <a:ea typeface="Calibri"/>
                          <a:cs typeface="Times New Roman"/>
                        </a:rPr>
                        <a:t>(e.g. Deutsche </a:t>
                      </a:r>
                      <a:r>
                        <a:rPr lang="en-GB" sz="1200" dirty="0">
                          <a:solidFill>
                            <a:schemeClr val="tx1"/>
                          </a:solidFill>
                          <a:latin typeface="+mn-lt"/>
                          <a:ea typeface="Calibri"/>
                          <a:cs typeface="Times New Roman"/>
                        </a:rPr>
                        <a:t>Bank)</a:t>
                      </a:r>
                      <a:endParaRPr lang="en-US" sz="1200" dirty="0">
                        <a:solidFill>
                          <a:schemeClr val="tx1"/>
                        </a:solidFill>
                        <a:latin typeface="+mn-lt"/>
                        <a:ea typeface="Calibri"/>
                        <a:cs typeface="Times New Roman"/>
                      </a:endParaRPr>
                    </a:p>
                  </a:txBody>
                  <a:tcPr marL="62966" marR="62966" marT="0" marB="0">
                    <a:lnL w="12700" cap="flat" cmpd="sng" algn="ctr">
                      <a:solidFill>
                        <a:schemeClr val="tx1"/>
                      </a:solidFill>
                      <a:prstDash val="dash"/>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r>
              <a:tr h="411120">
                <a:tc>
                  <a:txBody>
                    <a:bodyPr/>
                    <a:lstStyle/>
                    <a:p>
                      <a:pPr>
                        <a:lnSpc>
                          <a:spcPct val="115000"/>
                        </a:lnSpc>
                        <a:spcAft>
                          <a:spcPts val="0"/>
                        </a:spcAft>
                      </a:pPr>
                      <a:r>
                        <a:rPr lang="en-GB" sz="1200" b="1" dirty="0">
                          <a:solidFill>
                            <a:schemeClr val="tx1"/>
                          </a:solidFill>
                          <a:latin typeface="+mn-lt"/>
                          <a:ea typeface="Calibri"/>
                          <a:cs typeface="Times New Roman"/>
                        </a:rPr>
                        <a:t>Hotels</a:t>
                      </a:r>
                      <a:endParaRPr lang="en-US" sz="1200" dirty="0">
                        <a:solidFill>
                          <a:schemeClr val="tx1"/>
                        </a:solidFill>
                        <a:latin typeface="+mn-lt"/>
                        <a:ea typeface="Calibri"/>
                        <a:cs typeface="Times New Roman"/>
                      </a:endParaRPr>
                    </a:p>
                  </a:txBody>
                  <a:tcPr marL="62966" marR="62966" marT="0" marB="0" anchor="ctr">
                    <a:lnL w="12700" cap="flat" cmpd="sng" algn="ctr">
                      <a:noFill/>
                      <a:prstDash val="solid"/>
                      <a:round/>
                      <a:headEnd type="none" w="med" len="med"/>
                      <a:tailEnd type="none" w="med" len="med"/>
                    </a:lnL>
                    <a:lnR w="12700" cap="flat" cmpd="sng" algn="ctr">
                      <a:solidFill>
                        <a:schemeClr val="tx1"/>
                      </a:solidFill>
                      <a:prstDash val="dash"/>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lnTlToBr w="12700" cmpd="sng">
                      <a:noFill/>
                      <a:prstDash val="solid"/>
                    </a:lnTlToBr>
                    <a:lnBlToTr w="12700" cmpd="sng">
                      <a:noFill/>
                      <a:prstDash val="solid"/>
                    </a:lnBlToTr>
                    <a:solidFill>
                      <a:srgbClr val="E5F4FF"/>
                    </a:solidFill>
                  </a:tcPr>
                </a:tc>
                <a:tc>
                  <a:txBody>
                    <a:bodyPr/>
                    <a:lstStyle/>
                    <a:p>
                      <a:pPr>
                        <a:lnSpc>
                          <a:spcPct val="115000"/>
                        </a:lnSpc>
                        <a:spcBef>
                          <a:spcPts val="600"/>
                        </a:spcBef>
                        <a:spcAft>
                          <a:spcPts val="0"/>
                        </a:spcAft>
                      </a:pPr>
                      <a:r>
                        <a:rPr lang="en-GB" sz="1200" dirty="0">
                          <a:solidFill>
                            <a:schemeClr val="tx1"/>
                          </a:solidFill>
                          <a:latin typeface="+mn-lt"/>
                          <a:ea typeface="Calibri"/>
                          <a:cs typeface="Times New Roman"/>
                        </a:rPr>
                        <a:t>Corporation     </a:t>
                      </a:r>
                      <a:r>
                        <a:rPr lang="en-GB" sz="1200" dirty="0" smtClean="0">
                          <a:solidFill>
                            <a:schemeClr val="tx1"/>
                          </a:solidFill>
                          <a:latin typeface="+mn-lt"/>
                          <a:ea typeface="Calibri"/>
                          <a:cs typeface="Times New Roman"/>
                        </a:rPr>
                        <a:t>(e.g. Marriott</a:t>
                      </a:r>
                      <a:r>
                        <a:rPr lang="en-GB" sz="1200" dirty="0">
                          <a:solidFill>
                            <a:schemeClr val="tx1"/>
                          </a:solidFill>
                          <a:latin typeface="+mn-lt"/>
                          <a:ea typeface="Calibri"/>
                          <a:cs typeface="Times New Roman"/>
                        </a:rPr>
                        <a:t>)</a:t>
                      </a:r>
                      <a:endParaRPr lang="en-US" sz="1200" dirty="0">
                        <a:solidFill>
                          <a:schemeClr val="tx1"/>
                        </a:solidFill>
                        <a:latin typeface="+mn-lt"/>
                        <a:ea typeface="Calibri"/>
                        <a:cs typeface="Times New Roman"/>
                      </a:endParaRPr>
                    </a:p>
                    <a:p>
                      <a:pPr>
                        <a:lnSpc>
                          <a:spcPct val="115000"/>
                        </a:lnSpc>
                        <a:spcAft>
                          <a:spcPts val="0"/>
                        </a:spcAft>
                      </a:pPr>
                      <a:r>
                        <a:rPr lang="en-GB" sz="1200" dirty="0">
                          <a:solidFill>
                            <a:schemeClr val="tx1"/>
                          </a:solidFill>
                          <a:latin typeface="+mn-lt"/>
                          <a:ea typeface="Calibri"/>
                          <a:cs typeface="Times New Roman"/>
                        </a:rPr>
                        <a:t>Franchisor       </a:t>
                      </a:r>
                      <a:r>
                        <a:rPr lang="en-GB" sz="1200" dirty="0" smtClean="0">
                          <a:solidFill>
                            <a:schemeClr val="tx1"/>
                          </a:solidFill>
                          <a:latin typeface="+mn-lt"/>
                          <a:ea typeface="Calibri"/>
                          <a:cs typeface="Times New Roman"/>
                        </a:rPr>
                        <a:t>(e.g. Hilton)</a:t>
                      </a:r>
                      <a:endParaRPr lang="en-US" sz="1200" dirty="0">
                        <a:solidFill>
                          <a:schemeClr val="tx1"/>
                        </a:solidFill>
                        <a:latin typeface="+mn-lt"/>
                        <a:ea typeface="Calibri"/>
                        <a:cs typeface="Times New Roman"/>
                      </a:endParaRPr>
                    </a:p>
                  </a:txBody>
                  <a:tcPr marL="62966" marR="62966" marT="0" marB="0">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lnTlToBr w="12700" cmpd="sng">
                      <a:noFill/>
                      <a:prstDash val="solid"/>
                    </a:lnTlToBr>
                    <a:lnBlToTr w="12700" cmpd="sng">
                      <a:noFill/>
                      <a:prstDash val="solid"/>
                    </a:lnBlToTr>
                    <a:solidFill>
                      <a:srgbClr val="E5F4FF"/>
                    </a:solidFill>
                  </a:tcPr>
                </a:tc>
                <a:tc>
                  <a:txBody>
                    <a:bodyPr/>
                    <a:lstStyle/>
                    <a:p>
                      <a:pPr>
                        <a:lnSpc>
                          <a:spcPct val="115000"/>
                        </a:lnSpc>
                        <a:spcAft>
                          <a:spcPts val="0"/>
                        </a:spcAft>
                      </a:pPr>
                      <a:endParaRPr lang="en-GB" sz="1200" dirty="0">
                        <a:solidFill>
                          <a:schemeClr val="tx1"/>
                        </a:solidFill>
                        <a:latin typeface="+mn-lt"/>
                        <a:ea typeface="Calibri"/>
                        <a:cs typeface="Times New Roman"/>
                      </a:endParaRPr>
                    </a:p>
                    <a:p>
                      <a:pPr>
                        <a:lnSpc>
                          <a:spcPct val="115000"/>
                        </a:lnSpc>
                        <a:spcAft>
                          <a:spcPts val="0"/>
                        </a:spcAft>
                      </a:pPr>
                      <a:r>
                        <a:rPr lang="en-GB" sz="1200" dirty="0">
                          <a:solidFill>
                            <a:schemeClr val="tx1"/>
                          </a:solidFill>
                          <a:latin typeface="+mn-lt"/>
                          <a:ea typeface="Calibri"/>
                          <a:cs typeface="Times New Roman"/>
                        </a:rPr>
                        <a:t>        </a:t>
                      </a:r>
                      <a:endParaRPr lang="en-US" sz="1200" dirty="0">
                        <a:solidFill>
                          <a:schemeClr val="tx1"/>
                        </a:solidFill>
                        <a:latin typeface="+mn-lt"/>
                        <a:ea typeface="Calibri"/>
                        <a:cs typeface="Times New Roman"/>
                      </a:endParaRPr>
                    </a:p>
                  </a:txBody>
                  <a:tcPr marL="62966" marR="62966" marT="0" marB="0">
                    <a:lnL w="12700" cap="flat" cmpd="sng" algn="ctr">
                      <a:solidFill>
                        <a:schemeClr val="tx1"/>
                      </a:solidFill>
                      <a:prstDash val="dash"/>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lnTlToBr w="12700" cmpd="sng">
                      <a:noFill/>
                      <a:prstDash val="solid"/>
                    </a:lnTlToBr>
                    <a:lnBlToTr w="12700" cmpd="sng">
                      <a:noFill/>
                      <a:prstDash val="solid"/>
                    </a:lnBlToTr>
                    <a:solidFill>
                      <a:srgbClr val="E5F4FF"/>
                    </a:solidFill>
                  </a:tcPr>
                </a:tc>
              </a:tr>
              <a:tr h="618978">
                <a:tc>
                  <a:txBody>
                    <a:bodyPr/>
                    <a:lstStyle/>
                    <a:p>
                      <a:pPr>
                        <a:lnSpc>
                          <a:spcPct val="115000"/>
                        </a:lnSpc>
                        <a:spcAft>
                          <a:spcPts val="0"/>
                        </a:spcAft>
                      </a:pPr>
                      <a:r>
                        <a:rPr lang="en-GB" sz="1200" b="1" dirty="0">
                          <a:solidFill>
                            <a:schemeClr val="tx1"/>
                          </a:solidFill>
                          <a:latin typeface="+mn-lt"/>
                          <a:ea typeface="Calibri"/>
                          <a:cs typeface="Times New Roman"/>
                        </a:rPr>
                        <a:t>Retail</a:t>
                      </a:r>
                      <a:endParaRPr lang="en-US" sz="1200" dirty="0">
                        <a:solidFill>
                          <a:schemeClr val="tx1"/>
                        </a:solidFill>
                        <a:latin typeface="+mn-lt"/>
                        <a:ea typeface="Calibri"/>
                        <a:cs typeface="Times New Roman"/>
                      </a:endParaRPr>
                    </a:p>
                  </a:txBody>
                  <a:tcPr marL="62966" marR="62966" marT="0" marB="0" anchor="ctr">
                    <a:lnL w="12700" cap="flat" cmpd="sng" algn="ctr">
                      <a:noFill/>
                      <a:prstDash val="solid"/>
                      <a:round/>
                      <a:headEnd type="none" w="med" len="med"/>
                      <a:tailEnd type="none" w="med" len="med"/>
                    </a:lnL>
                    <a:lnR w="12700" cap="flat" cmpd="sng" algn="ctr">
                      <a:solidFill>
                        <a:schemeClr val="tx1"/>
                      </a:solidFill>
                      <a:prstDash val="dash"/>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nSpc>
                          <a:spcPct val="115000"/>
                        </a:lnSpc>
                        <a:spcBef>
                          <a:spcPts val="600"/>
                        </a:spcBef>
                        <a:spcAft>
                          <a:spcPts val="0"/>
                        </a:spcAft>
                      </a:pPr>
                      <a:r>
                        <a:rPr lang="en-GB" sz="1200" dirty="0">
                          <a:solidFill>
                            <a:schemeClr val="tx1"/>
                          </a:solidFill>
                          <a:latin typeface="+mn-lt"/>
                          <a:ea typeface="Calibri"/>
                          <a:cs typeface="Times New Roman"/>
                        </a:rPr>
                        <a:t>Investor         </a:t>
                      </a:r>
                      <a:r>
                        <a:rPr lang="en-GB" sz="1200" dirty="0" smtClean="0">
                          <a:solidFill>
                            <a:schemeClr val="tx1"/>
                          </a:solidFill>
                          <a:latin typeface="+mn-lt"/>
                          <a:ea typeface="Calibri"/>
                          <a:cs typeface="Times New Roman"/>
                        </a:rPr>
                        <a:t>(e.g. </a:t>
                      </a:r>
                      <a:r>
                        <a:rPr lang="en-GB" sz="1200" dirty="0" err="1" smtClean="0">
                          <a:solidFill>
                            <a:schemeClr val="tx1"/>
                          </a:solidFill>
                          <a:latin typeface="+mn-lt"/>
                          <a:ea typeface="Calibri"/>
                          <a:cs typeface="Times New Roman"/>
                        </a:rPr>
                        <a:t>Sonae</a:t>
                      </a:r>
                      <a:r>
                        <a:rPr lang="en-GB" sz="1200" dirty="0" smtClean="0">
                          <a:solidFill>
                            <a:schemeClr val="tx1"/>
                          </a:solidFill>
                          <a:latin typeface="+mn-lt"/>
                          <a:ea typeface="Calibri"/>
                          <a:cs typeface="Times New Roman"/>
                        </a:rPr>
                        <a:t> </a:t>
                      </a:r>
                      <a:r>
                        <a:rPr lang="en-GB" sz="1200" dirty="0">
                          <a:solidFill>
                            <a:schemeClr val="tx1"/>
                          </a:solidFill>
                          <a:latin typeface="+mn-lt"/>
                          <a:ea typeface="Calibri"/>
                          <a:cs typeface="Times New Roman"/>
                        </a:rPr>
                        <a:t>Sierra)</a:t>
                      </a:r>
                      <a:endParaRPr lang="en-US" sz="1200" dirty="0">
                        <a:solidFill>
                          <a:schemeClr val="tx1"/>
                        </a:solidFill>
                        <a:latin typeface="+mn-lt"/>
                        <a:ea typeface="Calibri"/>
                        <a:cs typeface="Times New Roman"/>
                      </a:endParaRPr>
                    </a:p>
                    <a:p>
                      <a:pPr>
                        <a:lnSpc>
                          <a:spcPct val="115000"/>
                        </a:lnSpc>
                        <a:spcAft>
                          <a:spcPts val="0"/>
                        </a:spcAft>
                      </a:pPr>
                      <a:r>
                        <a:rPr lang="en-GB" sz="1200" dirty="0">
                          <a:solidFill>
                            <a:schemeClr val="tx1"/>
                          </a:solidFill>
                          <a:latin typeface="+mn-lt"/>
                          <a:ea typeface="Calibri"/>
                          <a:cs typeface="Times New Roman"/>
                        </a:rPr>
                        <a:t>Corporation   </a:t>
                      </a:r>
                      <a:r>
                        <a:rPr lang="en-GB" sz="1200" dirty="0" smtClean="0">
                          <a:solidFill>
                            <a:schemeClr val="tx1"/>
                          </a:solidFill>
                          <a:latin typeface="+mn-lt"/>
                          <a:ea typeface="Calibri"/>
                          <a:cs typeface="Times New Roman"/>
                        </a:rPr>
                        <a:t>(e.g. </a:t>
                      </a:r>
                      <a:r>
                        <a:rPr lang="en-GB" sz="1200" dirty="0" err="1" smtClean="0">
                          <a:solidFill>
                            <a:schemeClr val="tx1"/>
                          </a:solidFill>
                          <a:latin typeface="+mn-lt"/>
                          <a:ea typeface="Calibri"/>
                          <a:cs typeface="Times New Roman"/>
                        </a:rPr>
                        <a:t>WalMart</a:t>
                      </a:r>
                      <a:r>
                        <a:rPr lang="en-GB" sz="1200" dirty="0">
                          <a:solidFill>
                            <a:schemeClr val="tx1"/>
                          </a:solidFill>
                          <a:latin typeface="+mn-lt"/>
                          <a:ea typeface="Calibri"/>
                          <a:cs typeface="Times New Roman"/>
                        </a:rPr>
                        <a:t>)</a:t>
                      </a:r>
                      <a:endParaRPr lang="en-US" sz="1200" dirty="0">
                        <a:solidFill>
                          <a:schemeClr val="tx1"/>
                        </a:solidFill>
                        <a:latin typeface="+mn-lt"/>
                        <a:ea typeface="Calibri"/>
                        <a:cs typeface="Times New Roman"/>
                      </a:endParaRPr>
                    </a:p>
                    <a:p>
                      <a:pPr>
                        <a:lnSpc>
                          <a:spcPct val="115000"/>
                        </a:lnSpc>
                        <a:spcAft>
                          <a:spcPts val="0"/>
                        </a:spcAft>
                      </a:pPr>
                      <a:r>
                        <a:rPr lang="en-GB" sz="1200" dirty="0">
                          <a:solidFill>
                            <a:schemeClr val="tx1"/>
                          </a:solidFill>
                          <a:latin typeface="+mn-lt"/>
                          <a:ea typeface="Calibri"/>
                          <a:cs typeface="Times New Roman"/>
                        </a:rPr>
                        <a:t>Franchisor     </a:t>
                      </a:r>
                      <a:r>
                        <a:rPr lang="en-GB" sz="1200" dirty="0" smtClean="0">
                          <a:solidFill>
                            <a:schemeClr val="tx1"/>
                          </a:solidFill>
                          <a:latin typeface="+mn-lt"/>
                          <a:ea typeface="Calibri"/>
                          <a:cs typeface="Times New Roman"/>
                        </a:rPr>
                        <a:t>(e.g. 7 </a:t>
                      </a:r>
                      <a:r>
                        <a:rPr lang="en-GB" sz="1200" dirty="0">
                          <a:solidFill>
                            <a:schemeClr val="tx1"/>
                          </a:solidFill>
                          <a:latin typeface="+mn-lt"/>
                          <a:ea typeface="Calibri"/>
                          <a:cs typeface="Times New Roman"/>
                        </a:rPr>
                        <a:t>Eleven</a:t>
                      </a:r>
                      <a:r>
                        <a:rPr lang="en-GB" sz="1200" dirty="0" smtClean="0">
                          <a:solidFill>
                            <a:schemeClr val="tx1"/>
                          </a:solidFill>
                          <a:latin typeface="+mn-lt"/>
                          <a:ea typeface="Calibri"/>
                          <a:cs typeface="Times New Roman"/>
                        </a:rPr>
                        <a:t>)</a:t>
                      </a:r>
                      <a:endParaRPr lang="en-US" sz="1200" dirty="0">
                        <a:solidFill>
                          <a:schemeClr val="tx1"/>
                        </a:solidFill>
                        <a:latin typeface="+mn-lt"/>
                        <a:ea typeface="Calibri"/>
                        <a:cs typeface="Times New Roman"/>
                      </a:endParaRPr>
                    </a:p>
                  </a:txBody>
                  <a:tcPr marL="62966" marR="62966" marT="0" marB="0">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nSpc>
                          <a:spcPct val="115000"/>
                        </a:lnSpc>
                        <a:spcAft>
                          <a:spcPts val="0"/>
                        </a:spcAft>
                      </a:pPr>
                      <a:r>
                        <a:rPr lang="en-GB" sz="1200" dirty="0" smtClean="0">
                          <a:solidFill>
                            <a:schemeClr val="tx1"/>
                          </a:solidFill>
                          <a:latin typeface="+mn-lt"/>
                          <a:ea typeface="Calibri"/>
                          <a:cs typeface="Times New Roman"/>
                        </a:rPr>
                        <a:t>Franchisee (e.g. H&amp;M</a:t>
                      </a:r>
                      <a:r>
                        <a:rPr lang="en-GB" sz="1200" dirty="0">
                          <a:solidFill>
                            <a:schemeClr val="tx1"/>
                          </a:solidFill>
                          <a:latin typeface="+mn-lt"/>
                          <a:ea typeface="Calibri"/>
                          <a:cs typeface="Times New Roman"/>
                        </a:rPr>
                        <a:t>)</a:t>
                      </a:r>
                      <a:endParaRPr lang="en-US" sz="1200" dirty="0">
                        <a:solidFill>
                          <a:schemeClr val="tx1"/>
                        </a:solidFill>
                        <a:latin typeface="+mn-lt"/>
                        <a:ea typeface="Calibri"/>
                        <a:cs typeface="Times New Roman"/>
                      </a:endParaRPr>
                    </a:p>
                    <a:p>
                      <a:pPr>
                        <a:lnSpc>
                          <a:spcPct val="115000"/>
                        </a:lnSpc>
                        <a:spcAft>
                          <a:spcPts val="0"/>
                        </a:spcAft>
                      </a:pPr>
                      <a:r>
                        <a:rPr lang="en-GB" sz="1200" dirty="0">
                          <a:solidFill>
                            <a:schemeClr val="tx1"/>
                          </a:solidFill>
                          <a:latin typeface="+mn-lt"/>
                          <a:ea typeface="Calibri"/>
                          <a:cs typeface="Times New Roman"/>
                        </a:rPr>
                        <a:t>Individual </a:t>
                      </a:r>
                      <a:r>
                        <a:rPr lang="en-GB" sz="1200" dirty="0" smtClean="0">
                          <a:solidFill>
                            <a:schemeClr val="tx1"/>
                          </a:solidFill>
                          <a:latin typeface="+mn-lt"/>
                          <a:ea typeface="Calibri"/>
                          <a:cs typeface="Times New Roman"/>
                        </a:rPr>
                        <a:t>stores</a:t>
                      </a:r>
                      <a:endParaRPr lang="en-US" sz="1200" dirty="0">
                        <a:solidFill>
                          <a:schemeClr val="tx1"/>
                        </a:solidFill>
                        <a:latin typeface="+mn-lt"/>
                        <a:ea typeface="Calibri"/>
                        <a:cs typeface="Times New Roman"/>
                      </a:endParaRPr>
                    </a:p>
                  </a:txBody>
                  <a:tcPr marL="62966" marR="62966" marT="0" marB="0">
                    <a:lnL w="12700" cap="flat" cmpd="sng" algn="ctr">
                      <a:solidFill>
                        <a:schemeClr val="tx1"/>
                      </a:solidFill>
                      <a:prstDash val="dash"/>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r>
              <a:tr h="623494">
                <a:tc>
                  <a:txBody>
                    <a:bodyPr/>
                    <a:lstStyle/>
                    <a:p>
                      <a:pPr>
                        <a:lnSpc>
                          <a:spcPct val="115000"/>
                        </a:lnSpc>
                        <a:spcAft>
                          <a:spcPts val="0"/>
                        </a:spcAft>
                      </a:pPr>
                      <a:r>
                        <a:rPr lang="en-GB" sz="1200" b="1" dirty="0">
                          <a:solidFill>
                            <a:schemeClr val="tx1"/>
                          </a:solidFill>
                          <a:latin typeface="+mn-lt"/>
                          <a:ea typeface="Calibri"/>
                          <a:cs typeface="Times New Roman"/>
                        </a:rPr>
                        <a:t>Education</a:t>
                      </a:r>
                      <a:endParaRPr lang="en-US" sz="1200" dirty="0">
                        <a:solidFill>
                          <a:schemeClr val="tx1"/>
                        </a:solidFill>
                        <a:latin typeface="+mn-lt"/>
                        <a:ea typeface="Calibri"/>
                        <a:cs typeface="Times New Roman"/>
                      </a:endParaRPr>
                    </a:p>
                  </a:txBody>
                  <a:tcPr marL="62966" marR="62966" marT="0" marB="0" anchor="ctr">
                    <a:lnL w="12700" cap="flat" cmpd="sng" algn="ctr">
                      <a:noFill/>
                      <a:prstDash val="solid"/>
                      <a:round/>
                      <a:headEnd type="none" w="med" len="med"/>
                      <a:tailEnd type="none" w="med" len="med"/>
                    </a:lnL>
                    <a:lnR w="12700" cap="flat" cmpd="sng" algn="ctr">
                      <a:solidFill>
                        <a:schemeClr val="tx1"/>
                      </a:solidFill>
                      <a:prstDash val="dash"/>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lnTlToBr w="12700" cmpd="sng">
                      <a:noFill/>
                      <a:prstDash val="solid"/>
                    </a:lnTlToBr>
                    <a:lnBlToTr w="12700" cmpd="sng">
                      <a:noFill/>
                      <a:prstDash val="solid"/>
                    </a:lnBlToTr>
                    <a:solidFill>
                      <a:srgbClr val="E5F4FF"/>
                    </a:solidFill>
                  </a:tcPr>
                </a:tc>
                <a:tc>
                  <a:txBody>
                    <a:bodyPr/>
                    <a:lstStyle/>
                    <a:p>
                      <a:pPr>
                        <a:lnSpc>
                          <a:spcPct val="115000"/>
                        </a:lnSpc>
                        <a:spcBef>
                          <a:spcPts val="600"/>
                        </a:spcBef>
                        <a:spcAft>
                          <a:spcPts val="0"/>
                        </a:spcAft>
                      </a:pPr>
                      <a:endParaRPr lang="en-GB" sz="1200" dirty="0" smtClean="0">
                        <a:solidFill>
                          <a:schemeClr val="tx1"/>
                        </a:solidFill>
                        <a:latin typeface="+mn-lt"/>
                        <a:ea typeface="Calibri"/>
                        <a:cs typeface="Times New Roman"/>
                      </a:endParaRPr>
                    </a:p>
                    <a:p>
                      <a:pPr>
                        <a:lnSpc>
                          <a:spcPct val="115000"/>
                        </a:lnSpc>
                        <a:spcBef>
                          <a:spcPts val="600"/>
                        </a:spcBef>
                        <a:spcAft>
                          <a:spcPts val="0"/>
                        </a:spcAft>
                      </a:pPr>
                      <a:r>
                        <a:rPr lang="en-GB" sz="1200" dirty="0" smtClean="0">
                          <a:solidFill>
                            <a:schemeClr val="tx1"/>
                          </a:solidFill>
                          <a:latin typeface="+mn-lt"/>
                          <a:ea typeface="Calibri"/>
                          <a:cs typeface="Times New Roman"/>
                        </a:rPr>
                        <a:t>Public </a:t>
                      </a:r>
                      <a:r>
                        <a:rPr lang="en-GB" sz="1200" dirty="0">
                          <a:solidFill>
                            <a:schemeClr val="tx1"/>
                          </a:solidFill>
                          <a:latin typeface="+mn-lt"/>
                          <a:ea typeface="Calibri"/>
                          <a:cs typeface="Times New Roman"/>
                        </a:rPr>
                        <a:t>sector        </a:t>
                      </a:r>
                      <a:r>
                        <a:rPr lang="en-GB" sz="1200" dirty="0" smtClean="0">
                          <a:solidFill>
                            <a:schemeClr val="tx1"/>
                          </a:solidFill>
                          <a:latin typeface="+mn-lt"/>
                          <a:ea typeface="Calibri"/>
                          <a:cs typeface="Times New Roman"/>
                        </a:rPr>
                        <a:t>(e.g. Univ</a:t>
                      </a:r>
                      <a:r>
                        <a:rPr lang="en-GB" sz="1200" dirty="0">
                          <a:solidFill>
                            <a:schemeClr val="tx1"/>
                          </a:solidFill>
                          <a:latin typeface="+mn-lt"/>
                          <a:ea typeface="Calibri"/>
                          <a:cs typeface="Times New Roman"/>
                        </a:rPr>
                        <a:t>. South Carolina, Paris </a:t>
                      </a:r>
                      <a:r>
                        <a:rPr lang="en-GB" sz="1200" dirty="0" smtClean="0">
                          <a:solidFill>
                            <a:schemeClr val="tx1"/>
                          </a:solidFill>
                          <a:latin typeface="+mn-lt"/>
                          <a:ea typeface="Calibri"/>
                          <a:cs typeface="Times New Roman"/>
                        </a:rPr>
                        <a:t>schools</a:t>
                      </a:r>
                      <a:r>
                        <a:rPr lang="en-GB" sz="1200" dirty="0">
                          <a:solidFill>
                            <a:schemeClr val="tx1"/>
                          </a:solidFill>
                          <a:latin typeface="+mn-lt"/>
                          <a:ea typeface="Calibri"/>
                          <a:cs typeface="Times New Roman"/>
                        </a:rPr>
                        <a:t>)  </a:t>
                      </a:r>
                      <a:endParaRPr lang="en-US" sz="1200" dirty="0">
                        <a:solidFill>
                          <a:schemeClr val="tx1"/>
                        </a:solidFill>
                        <a:latin typeface="+mn-lt"/>
                        <a:ea typeface="Calibri"/>
                        <a:cs typeface="Times New Roman"/>
                      </a:endParaRPr>
                    </a:p>
                    <a:p>
                      <a:pPr>
                        <a:lnSpc>
                          <a:spcPct val="115000"/>
                        </a:lnSpc>
                        <a:spcAft>
                          <a:spcPts val="600"/>
                        </a:spcAft>
                      </a:pPr>
                      <a:r>
                        <a:rPr lang="en-GB" sz="1200" dirty="0">
                          <a:solidFill>
                            <a:schemeClr val="tx1"/>
                          </a:solidFill>
                          <a:latin typeface="+mn-lt"/>
                          <a:ea typeface="Calibri"/>
                          <a:cs typeface="Times New Roman"/>
                        </a:rPr>
                        <a:t>Private sector      </a:t>
                      </a:r>
                      <a:r>
                        <a:rPr lang="en-GB" sz="1200" dirty="0" smtClean="0">
                          <a:solidFill>
                            <a:schemeClr val="tx1"/>
                          </a:solidFill>
                          <a:latin typeface="+mn-lt"/>
                          <a:ea typeface="Calibri"/>
                          <a:cs typeface="Times New Roman"/>
                        </a:rPr>
                        <a:t>(e.g. Oxford Univ., </a:t>
                      </a:r>
                      <a:r>
                        <a:rPr lang="en-GB" sz="1200" dirty="0">
                          <a:solidFill>
                            <a:schemeClr val="tx1"/>
                          </a:solidFill>
                          <a:latin typeface="+mn-lt"/>
                          <a:ea typeface="Calibri"/>
                          <a:cs typeface="Times New Roman"/>
                        </a:rPr>
                        <a:t>Infosys)</a:t>
                      </a:r>
                      <a:endParaRPr lang="en-US" sz="1200" dirty="0">
                        <a:solidFill>
                          <a:schemeClr val="tx1"/>
                        </a:solidFill>
                        <a:latin typeface="+mn-lt"/>
                        <a:ea typeface="Calibri"/>
                        <a:cs typeface="Times New Roman"/>
                      </a:endParaRPr>
                    </a:p>
                  </a:txBody>
                  <a:tcPr marL="62966" marR="62966" marT="0" marB="0">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lnTlToBr w="12700" cmpd="sng">
                      <a:noFill/>
                      <a:prstDash val="solid"/>
                    </a:lnTlToBr>
                    <a:lnBlToTr w="12700" cmpd="sng">
                      <a:noFill/>
                      <a:prstDash val="solid"/>
                    </a:lnBlToTr>
                    <a:solidFill>
                      <a:srgbClr val="E5F4FF"/>
                    </a:solidFill>
                  </a:tcPr>
                </a:tc>
                <a:tc>
                  <a:txBody>
                    <a:bodyPr/>
                    <a:lstStyle/>
                    <a:p>
                      <a:pPr>
                        <a:lnSpc>
                          <a:spcPct val="115000"/>
                        </a:lnSpc>
                        <a:spcAft>
                          <a:spcPts val="0"/>
                        </a:spcAft>
                      </a:pPr>
                      <a:endParaRPr lang="en-GB" sz="1200" dirty="0">
                        <a:solidFill>
                          <a:schemeClr val="tx1"/>
                        </a:solidFill>
                        <a:latin typeface="+mn-lt"/>
                        <a:ea typeface="Calibri"/>
                        <a:cs typeface="Times New Roman"/>
                      </a:endParaRPr>
                    </a:p>
                  </a:txBody>
                  <a:tcPr marL="62966" marR="62966" marT="0" marB="0">
                    <a:lnL w="12700" cap="flat" cmpd="sng" algn="ctr">
                      <a:solidFill>
                        <a:schemeClr val="tx1"/>
                      </a:solidFill>
                      <a:prstDash val="dash"/>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lnTlToBr w="12700" cmpd="sng">
                      <a:noFill/>
                      <a:prstDash val="solid"/>
                    </a:lnTlToBr>
                    <a:lnBlToTr w="12700" cmpd="sng">
                      <a:noFill/>
                      <a:prstDash val="solid"/>
                    </a:lnBlToTr>
                    <a:solidFill>
                      <a:srgbClr val="E5F4FF"/>
                    </a:solidFill>
                  </a:tcPr>
                </a:tc>
              </a:tr>
              <a:tr h="347177">
                <a:tc>
                  <a:txBody>
                    <a:bodyPr/>
                    <a:lstStyle/>
                    <a:p>
                      <a:pPr>
                        <a:lnSpc>
                          <a:spcPct val="115000"/>
                        </a:lnSpc>
                        <a:spcAft>
                          <a:spcPts val="0"/>
                        </a:spcAft>
                      </a:pPr>
                      <a:r>
                        <a:rPr lang="en-GB" sz="1200" b="1" dirty="0" smtClean="0">
                          <a:solidFill>
                            <a:schemeClr val="tx1"/>
                          </a:solidFill>
                          <a:latin typeface="+mn-lt"/>
                          <a:ea typeface="Calibri"/>
                          <a:cs typeface="Times New Roman"/>
                        </a:rPr>
                        <a:t>Warehouse</a:t>
                      </a:r>
                      <a:endParaRPr lang="en-US" sz="1200" dirty="0">
                        <a:solidFill>
                          <a:schemeClr val="tx1"/>
                        </a:solidFill>
                        <a:latin typeface="+mn-lt"/>
                        <a:ea typeface="Calibri"/>
                        <a:cs typeface="Times New Roman"/>
                      </a:endParaRPr>
                    </a:p>
                  </a:txBody>
                  <a:tcPr marL="62966" marR="62966" marT="0" marB="0" anchor="ctr">
                    <a:lnL w="12700" cap="flat" cmpd="sng" algn="ctr">
                      <a:noFill/>
                      <a:prstDash val="solid"/>
                      <a:round/>
                      <a:headEnd type="none" w="med" len="med"/>
                      <a:tailEnd type="none" w="med" len="med"/>
                    </a:lnL>
                    <a:lnR w="12700" cap="flat" cmpd="sng" algn="ctr">
                      <a:solidFill>
                        <a:schemeClr val="tx1"/>
                      </a:solidFill>
                      <a:prstDash val="dash"/>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nSpc>
                          <a:spcPct val="115000"/>
                        </a:lnSpc>
                        <a:spcBef>
                          <a:spcPts val="600"/>
                        </a:spcBef>
                        <a:spcAft>
                          <a:spcPts val="600"/>
                        </a:spcAft>
                      </a:pPr>
                      <a:r>
                        <a:rPr lang="en-GB" sz="1200" dirty="0" smtClean="0">
                          <a:solidFill>
                            <a:schemeClr val="tx1"/>
                          </a:solidFill>
                          <a:latin typeface="+mn-lt"/>
                          <a:ea typeface="Calibri"/>
                          <a:cs typeface="Times New Roman"/>
                        </a:rPr>
                        <a:t>Corporation (e.g. </a:t>
                      </a:r>
                      <a:r>
                        <a:rPr lang="en-GB" sz="1200" dirty="0" err="1" smtClean="0">
                          <a:solidFill>
                            <a:schemeClr val="tx1"/>
                          </a:solidFill>
                          <a:latin typeface="+mn-lt"/>
                          <a:ea typeface="Calibri"/>
                          <a:cs typeface="Times New Roman"/>
                        </a:rPr>
                        <a:t>Fedex</a:t>
                      </a:r>
                      <a:r>
                        <a:rPr lang="en-GB" sz="1200" dirty="0">
                          <a:solidFill>
                            <a:schemeClr val="tx1"/>
                          </a:solidFill>
                          <a:latin typeface="+mn-lt"/>
                          <a:ea typeface="Calibri"/>
                          <a:cs typeface="Times New Roman"/>
                        </a:rPr>
                        <a:t>, TNT</a:t>
                      </a:r>
                      <a:r>
                        <a:rPr lang="en-GB" sz="1200" dirty="0" smtClean="0">
                          <a:solidFill>
                            <a:schemeClr val="tx1"/>
                          </a:solidFill>
                          <a:latin typeface="+mn-lt"/>
                          <a:ea typeface="Calibri"/>
                          <a:cs typeface="Times New Roman"/>
                        </a:rPr>
                        <a:t>)</a:t>
                      </a:r>
                    </a:p>
                  </a:txBody>
                  <a:tcPr marL="62966" marR="62966" marT="0" marB="0" anchor="ctr">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nSpc>
                          <a:spcPct val="115000"/>
                        </a:lnSpc>
                        <a:spcAft>
                          <a:spcPts val="0"/>
                        </a:spcAft>
                      </a:pPr>
                      <a:endParaRPr lang="en-GB" sz="1200" dirty="0">
                        <a:solidFill>
                          <a:schemeClr val="tx1"/>
                        </a:solidFill>
                        <a:latin typeface="+mn-lt"/>
                        <a:ea typeface="Calibri"/>
                        <a:cs typeface="Times New Roman"/>
                      </a:endParaRPr>
                    </a:p>
                  </a:txBody>
                  <a:tcPr marL="62966" marR="62966" marT="0" marB="0">
                    <a:lnL w="12700" cap="flat" cmpd="sng" algn="ctr">
                      <a:solidFill>
                        <a:schemeClr val="tx1"/>
                      </a:solidFill>
                      <a:prstDash val="dash"/>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r>
            </a:tbl>
          </a:graphicData>
        </a:graphic>
      </p:graphicFrame>
      <p:pic>
        <p:nvPicPr>
          <p:cNvPr id="3073" name="Picture 1"/>
          <p:cNvPicPr>
            <a:picLocks noChangeAspect="1" noChangeArrowheads="1"/>
          </p:cNvPicPr>
          <p:nvPr/>
        </p:nvPicPr>
        <p:blipFill>
          <a:blip r:embed="rId3" cstate="print">
            <a:grayscl/>
          </a:blip>
          <a:srcRect/>
          <a:stretch>
            <a:fillRect/>
          </a:stretch>
        </p:blipFill>
        <p:spPr bwMode="auto">
          <a:xfrm>
            <a:off x="6263144" y="5942230"/>
            <a:ext cx="930192" cy="915770"/>
          </a:xfrm>
          <a:prstGeom prst="rect">
            <a:avLst/>
          </a:prstGeom>
          <a:noFill/>
          <a:ln w="9525">
            <a:noFill/>
            <a:miter lim="800000"/>
            <a:headEnd/>
            <a:tailEnd/>
          </a:ln>
        </p:spPr>
      </p:pic>
      <p:pic>
        <p:nvPicPr>
          <p:cNvPr id="32769" name="Picture 1"/>
          <p:cNvPicPr>
            <a:picLocks noChangeAspect="1" noChangeArrowheads="1"/>
          </p:cNvPicPr>
          <p:nvPr/>
        </p:nvPicPr>
        <p:blipFill>
          <a:blip r:embed="rId4" cstate="print">
            <a:grayscl/>
          </a:blip>
          <a:srcRect/>
          <a:stretch>
            <a:fillRect/>
          </a:stretch>
        </p:blipFill>
        <p:spPr bwMode="auto">
          <a:xfrm>
            <a:off x="8247399" y="5958348"/>
            <a:ext cx="899652" cy="899652"/>
          </a:xfrm>
          <a:prstGeom prst="rect">
            <a:avLst/>
          </a:prstGeom>
          <a:noFill/>
          <a:ln w="9525">
            <a:noFill/>
            <a:miter lim="800000"/>
            <a:headEnd/>
            <a:tailEnd/>
          </a:ln>
        </p:spPr>
      </p:pic>
      <p:pic>
        <p:nvPicPr>
          <p:cNvPr id="32770" name="Picture 2"/>
          <p:cNvPicPr>
            <a:picLocks noChangeAspect="1" noChangeArrowheads="1"/>
          </p:cNvPicPr>
          <p:nvPr/>
        </p:nvPicPr>
        <p:blipFill>
          <a:blip r:embed="rId5" cstate="print">
            <a:grayscl/>
          </a:blip>
          <a:srcRect/>
          <a:stretch>
            <a:fillRect/>
          </a:stretch>
        </p:blipFill>
        <p:spPr bwMode="auto">
          <a:xfrm>
            <a:off x="5300045" y="5938684"/>
            <a:ext cx="919316" cy="919316"/>
          </a:xfrm>
          <a:prstGeom prst="rect">
            <a:avLst/>
          </a:prstGeom>
          <a:noFill/>
          <a:ln w="9525">
            <a:noFill/>
            <a:miter lim="800000"/>
            <a:headEnd/>
            <a:tailEnd/>
          </a:ln>
        </p:spPr>
      </p:pic>
      <p:pic>
        <p:nvPicPr>
          <p:cNvPr id="32771" name="Picture 3"/>
          <p:cNvPicPr>
            <a:picLocks noChangeAspect="1" noChangeArrowheads="1"/>
          </p:cNvPicPr>
          <p:nvPr/>
        </p:nvPicPr>
        <p:blipFill>
          <a:blip r:embed="rId6" cstate="print">
            <a:grayscl/>
          </a:blip>
          <a:srcRect/>
          <a:stretch>
            <a:fillRect/>
          </a:stretch>
        </p:blipFill>
        <p:spPr bwMode="auto">
          <a:xfrm>
            <a:off x="7244445" y="5928852"/>
            <a:ext cx="934847" cy="92914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402661" y="1387675"/>
            <a:ext cx="4012022" cy="3400635"/>
          </a:xfrm>
        </p:spPr>
        <p:txBody>
          <a:bodyPr/>
          <a:lstStyle/>
          <a:p>
            <a:pPr marL="182880" indent="-182880" fontAlgn="auto">
              <a:spcBef>
                <a:spcPts val="0"/>
              </a:spcBef>
              <a:spcAft>
                <a:spcPts val="1200"/>
              </a:spcAft>
              <a:buClr>
                <a:schemeClr val="tx1"/>
              </a:buClr>
              <a:buFont typeface="Arial" pitchFamily="34" charset="0"/>
              <a:buChar char="•"/>
              <a:defRPr/>
            </a:pPr>
            <a:r>
              <a:rPr lang="en-US" sz="1800" dirty="0" smtClean="0">
                <a:solidFill>
                  <a:schemeClr val="tx1"/>
                </a:solidFill>
              </a:rPr>
              <a:t>A DM works with a </a:t>
            </a:r>
            <a:r>
              <a:rPr lang="en-US" sz="1800" dirty="0" smtClean="0">
                <a:solidFill>
                  <a:schemeClr val="accent2"/>
                </a:solidFill>
              </a:rPr>
              <a:t>wide and diverse group of players </a:t>
            </a:r>
            <a:r>
              <a:rPr lang="en-US" sz="1800" dirty="0" smtClean="0">
                <a:solidFill>
                  <a:schemeClr val="tx1"/>
                </a:solidFill>
              </a:rPr>
              <a:t>that may include agents, owners, building users, designers and financiers. </a:t>
            </a:r>
          </a:p>
          <a:p>
            <a:pPr marL="182880" indent="-182880" fontAlgn="auto">
              <a:spcBef>
                <a:spcPts val="0"/>
              </a:spcBef>
              <a:spcAft>
                <a:spcPts val="1200"/>
              </a:spcAft>
              <a:buClr>
                <a:schemeClr val="tx1"/>
              </a:buClr>
              <a:buFont typeface="Arial" pitchFamily="34" charset="0"/>
              <a:buChar char="•"/>
              <a:defRPr/>
            </a:pPr>
            <a:r>
              <a:rPr lang="en-US" sz="1800" dirty="0" smtClean="0">
                <a:solidFill>
                  <a:schemeClr val="tx1"/>
                </a:solidFill>
              </a:rPr>
              <a:t>Stakeholders in his network have </a:t>
            </a:r>
            <a:r>
              <a:rPr lang="en-US" sz="1800" dirty="0" smtClean="0">
                <a:solidFill>
                  <a:schemeClr val="accent2"/>
                </a:solidFill>
              </a:rPr>
              <a:t>influence </a:t>
            </a:r>
            <a:r>
              <a:rPr lang="en-US" sz="1800" dirty="0" smtClean="0">
                <a:solidFill>
                  <a:schemeClr val="tx1"/>
                </a:solidFill>
              </a:rPr>
              <a:t>on or are </a:t>
            </a:r>
            <a:r>
              <a:rPr lang="en-US" sz="1800" dirty="0" smtClean="0">
                <a:solidFill>
                  <a:schemeClr val="accent2"/>
                </a:solidFill>
              </a:rPr>
              <a:t>impacted</a:t>
            </a:r>
            <a:r>
              <a:rPr lang="en-US" sz="1800" dirty="0" smtClean="0">
                <a:solidFill>
                  <a:schemeClr val="tx1"/>
                </a:solidFill>
              </a:rPr>
              <a:t> by DM decisions on energy efficiency measures</a:t>
            </a:r>
          </a:p>
          <a:p>
            <a:pPr marL="182880" indent="-182880" fontAlgn="auto">
              <a:spcBef>
                <a:spcPts val="0"/>
              </a:spcBef>
              <a:spcAft>
                <a:spcPts val="1200"/>
              </a:spcAft>
              <a:buClr>
                <a:schemeClr val="tx1"/>
              </a:buClr>
              <a:buFont typeface="Arial" pitchFamily="34" charset="0"/>
              <a:buChar char="•"/>
              <a:defRPr/>
            </a:pPr>
            <a:r>
              <a:rPr lang="en-US" sz="1800" dirty="0" smtClean="0">
                <a:solidFill>
                  <a:schemeClr val="tx1"/>
                </a:solidFill>
              </a:rPr>
              <a:t>Decisions bring also collateral benefits</a:t>
            </a:r>
          </a:p>
          <a:p>
            <a:pPr marL="182880" indent="-182880" fontAlgn="auto">
              <a:spcBef>
                <a:spcPts val="0"/>
              </a:spcBef>
              <a:spcAft>
                <a:spcPts val="1200"/>
              </a:spcAft>
              <a:buClr>
                <a:schemeClr val="tx1"/>
              </a:buClr>
              <a:buFont typeface="Arial" pitchFamily="34" charset="0"/>
              <a:buChar char="•"/>
              <a:defRPr/>
            </a:pPr>
            <a:endParaRPr lang="fr-CH" sz="2200" dirty="0" smtClean="0">
              <a:solidFill>
                <a:schemeClr val="tx1"/>
              </a:solidFill>
            </a:endParaRPr>
          </a:p>
          <a:p>
            <a:pPr marL="182880" indent="-182880" fontAlgn="auto">
              <a:spcBef>
                <a:spcPts val="0"/>
              </a:spcBef>
              <a:spcAft>
                <a:spcPts val="1200"/>
              </a:spcAft>
              <a:buClr>
                <a:schemeClr val="tx1"/>
              </a:buClr>
              <a:buFont typeface="Arial" pitchFamily="34" charset="0"/>
              <a:buChar char="•"/>
              <a:defRPr/>
            </a:pPr>
            <a:endParaRPr lang="en-US" sz="2400" dirty="0" smtClean="0"/>
          </a:p>
          <a:p>
            <a:pPr marL="182880" indent="-182880" fontAlgn="auto">
              <a:spcBef>
                <a:spcPts val="0"/>
              </a:spcBef>
              <a:spcAft>
                <a:spcPts val="1200"/>
              </a:spcAft>
              <a:buClr>
                <a:schemeClr val="tx1"/>
              </a:buClr>
              <a:buFont typeface="Arial" pitchFamily="34" charset="0"/>
              <a:buChar char="•"/>
              <a:defRPr/>
            </a:pPr>
            <a:endParaRPr lang="en-US" sz="2200" dirty="0" smtClean="0">
              <a:solidFill>
                <a:schemeClr val="tx1"/>
              </a:solidFill>
            </a:endParaRPr>
          </a:p>
          <a:p>
            <a:pPr marL="182880" indent="-182880" fontAlgn="auto">
              <a:spcBef>
                <a:spcPts val="0"/>
              </a:spcBef>
              <a:spcAft>
                <a:spcPts val="600"/>
              </a:spcAft>
              <a:buClr>
                <a:schemeClr val="tx1"/>
              </a:buClr>
              <a:buFont typeface="Arial" pitchFamily="34" charset="0"/>
              <a:buChar char="•"/>
              <a:defRPr/>
            </a:pPr>
            <a:endParaRPr lang="en-US" sz="2000" dirty="0" smtClean="0">
              <a:solidFill>
                <a:schemeClr val="tx1"/>
              </a:solidFill>
            </a:endParaRPr>
          </a:p>
        </p:txBody>
      </p:sp>
      <p:pic>
        <p:nvPicPr>
          <p:cNvPr id="32771" name="Picture 2"/>
          <p:cNvPicPr>
            <a:picLocks noChangeAspect="1" noChangeArrowheads="1"/>
          </p:cNvPicPr>
          <p:nvPr/>
        </p:nvPicPr>
        <p:blipFill>
          <a:blip r:embed="rId3" cstate="print">
            <a:lum bright="10000" contrast="20000"/>
          </a:blip>
          <a:srcRect/>
          <a:stretch>
            <a:fillRect/>
          </a:stretch>
        </p:blipFill>
        <p:spPr bwMode="auto">
          <a:xfrm>
            <a:off x="4316439" y="1317523"/>
            <a:ext cx="4827561" cy="4645818"/>
          </a:xfrm>
          <a:prstGeom prst="rect">
            <a:avLst/>
          </a:prstGeom>
          <a:noFill/>
          <a:ln w="9525">
            <a:noFill/>
            <a:miter lim="800000"/>
            <a:headEnd/>
            <a:tailEnd/>
          </a:ln>
        </p:spPr>
      </p:pic>
      <p:sp>
        <p:nvSpPr>
          <p:cNvPr id="5" name="TextBox 4"/>
          <p:cNvSpPr txBox="1"/>
          <p:nvPr/>
        </p:nvSpPr>
        <p:spPr>
          <a:xfrm rot="18923130">
            <a:off x="7268348" y="4775508"/>
            <a:ext cx="1603430" cy="646331"/>
          </a:xfrm>
          <a:prstGeom prst="rect">
            <a:avLst/>
          </a:prstGeom>
          <a:noFill/>
        </p:spPr>
        <p:txBody>
          <a:bodyPr wrap="square">
            <a:spAutoFit/>
          </a:bodyPr>
          <a:lstStyle/>
          <a:p>
            <a:pPr algn="ctr" fontAlgn="auto">
              <a:spcBef>
                <a:spcPts val="0"/>
              </a:spcBef>
              <a:spcAft>
                <a:spcPts val="0"/>
              </a:spcAft>
              <a:defRPr/>
            </a:pPr>
            <a:r>
              <a:rPr lang="en-US" b="1" i="1" dirty="0">
                <a:solidFill>
                  <a:schemeClr val="accent6">
                    <a:lumMod val="50000"/>
                  </a:schemeClr>
                </a:solidFill>
                <a:latin typeface="+mn-lt"/>
              </a:rPr>
              <a:t>Collateral benefits</a:t>
            </a:r>
          </a:p>
        </p:txBody>
      </p:sp>
      <p:sp>
        <p:nvSpPr>
          <p:cNvPr id="6" name="TextBox 5"/>
          <p:cNvSpPr txBox="1"/>
          <p:nvPr/>
        </p:nvSpPr>
        <p:spPr>
          <a:xfrm>
            <a:off x="5029403" y="2577126"/>
            <a:ext cx="1346470" cy="646331"/>
          </a:xfrm>
          <a:prstGeom prst="rect">
            <a:avLst/>
          </a:prstGeom>
          <a:noFill/>
        </p:spPr>
        <p:txBody>
          <a:bodyPr wrap="square">
            <a:spAutoFit/>
          </a:bodyPr>
          <a:lstStyle/>
          <a:p>
            <a:pPr algn="ctr" fontAlgn="auto">
              <a:spcBef>
                <a:spcPts val="0"/>
              </a:spcBef>
              <a:spcAft>
                <a:spcPts val="0"/>
              </a:spcAft>
              <a:defRPr/>
            </a:pPr>
            <a:r>
              <a:rPr lang="en-US" b="1" i="1" dirty="0">
                <a:solidFill>
                  <a:schemeClr val="accent6">
                    <a:lumMod val="50000"/>
                  </a:schemeClr>
                </a:solidFill>
                <a:latin typeface="+mn-lt"/>
              </a:rPr>
              <a:t>Collateral benefits</a:t>
            </a:r>
          </a:p>
        </p:txBody>
      </p:sp>
      <p:sp>
        <p:nvSpPr>
          <p:cNvPr id="10" name="Title 8"/>
          <p:cNvSpPr txBox="1">
            <a:spLocks/>
          </p:cNvSpPr>
          <p:nvPr/>
        </p:nvSpPr>
        <p:spPr bwMode="auto">
          <a:xfrm>
            <a:off x="337671" y="128705"/>
            <a:ext cx="8053294" cy="1011839"/>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200" b="0" i="0" u="none" strike="noStrike" kern="1200" cap="none" spc="0" normalizeH="0" baseline="0" noProof="0" dirty="0" smtClean="0">
                <a:ln>
                  <a:noFill/>
                </a:ln>
                <a:solidFill>
                  <a:schemeClr val="tx2"/>
                </a:solidFill>
                <a:effectLst/>
                <a:uLnTx/>
                <a:uFillTx/>
                <a:latin typeface="Arial" charset="0"/>
                <a:ea typeface="+mj-ea"/>
                <a:cs typeface="Arial" charset="0"/>
              </a:rPr>
              <a:t>EEB 2 will work with Decision Makers</a:t>
            </a:r>
          </a:p>
          <a:p>
            <a:pPr marL="0" marR="0" lvl="0" indent="0" algn="l" defTabSz="914400" rtl="0" eaLnBrk="1" fontAlgn="base" latinLnBrk="0" hangingPunct="1">
              <a:lnSpc>
                <a:spcPct val="100000"/>
              </a:lnSpc>
              <a:spcBef>
                <a:spcPct val="0"/>
              </a:spcBef>
              <a:spcAft>
                <a:spcPct val="0"/>
              </a:spcAft>
              <a:buClrTx/>
              <a:buSzTx/>
              <a:buFontTx/>
              <a:buNone/>
              <a:tabLst/>
              <a:defRPr/>
            </a:pPr>
            <a:r>
              <a:rPr lang="en-US" sz="2000" dirty="0" smtClean="0">
                <a:solidFill>
                  <a:srgbClr val="0070C0"/>
                </a:solidFill>
                <a:ea typeface="+mj-ea"/>
                <a:cs typeface="Arial" charset="0"/>
              </a:rPr>
              <a:t>DM and their Implementation Network</a:t>
            </a:r>
            <a:endParaRPr kumimoji="0" lang="en-US" sz="2000" b="0" i="0" u="none" strike="noStrike" kern="1200" cap="none" spc="0" normalizeH="0" baseline="0" noProof="0" dirty="0" smtClean="0">
              <a:ln>
                <a:noFill/>
              </a:ln>
              <a:solidFill>
                <a:srgbClr val="0070C0"/>
              </a:solidFill>
              <a:effectLst/>
              <a:uLnTx/>
              <a:uFillTx/>
              <a:latin typeface="Arial" charset="0"/>
              <a:ea typeface="+mj-ea"/>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200" b="0" i="0" u="none" strike="noStrike" kern="1200" cap="none" spc="0" normalizeH="0" baseline="0" noProof="0" dirty="0" smtClean="0">
              <a:ln>
                <a:noFill/>
              </a:ln>
              <a:solidFill>
                <a:srgbClr val="0070C0"/>
              </a:solidFill>
              <a:effectLst/>
              <a:uLnTx/>
              <a:uFillTx/>
              <a:latin typeface="Arial" charset="0"/>
              <a:ea typeface="+mj-ea"/>
              <a:cs typeface="Arial" charset="0"/>
            </a:endParaRPr>
          </a:p>
        </p:txBody>
      </p:sp>
      <p:sp>
        <p:nvSpPr>
          <p:cNvPr id="14" name="Arc 13"/>
          <p:cNvSpPr/>
          <p:nvPr/>
        </p:nvSpPr>
        <p:spPr>
          <a:xfrm rot="8212958">
            <a:off x="5597073" y="4090301"/>
            <a:ext cx="1615581" cy="1983542"/>
          </a:xfrm>
          <a:prstGeom prst="arc">
            <a:avLst>
              <a:gd name="adj1" fmla="val 15871762"/>
              <a:gd name="adj2" fmla="val 0"/>
            </a:avLst>
          </a:prstGeom>
          <a:ln w="57150">
            <a:solidFill>
              <a:schemeClr val="accent5">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Arc 14"/>
          <p:cNvSpPr/>
          <p:nvPr/>
        </p:nvSpPr>
        <p:spPr>
          <a:xfrm rot="7959578" flipH="1">
            <a:off x="7214881" y="2770415"/>
            <a:ext cx="1671045" cy="1917708"/>
          </a:xfrm>
          <a:prstGeom prst="arc">
            <a:avLst>
              <a:gd name="adj1" fmla="val 15871762"/>
              <a:gd name="adj2" fmla="val 0"/>
            </a:avLst>
          </a:prstGeom>
          <a:ln w="57150">
            <a:solidFill>
              <a:schemeClr val="accent5">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20" name="Straight Arrow Connector 19"/>
          <p:cNvCxnSpPr/>
          <p:nvPr/>
        </p:nvCxnSpPr>
        <p:spPr>
          <a:xfrm>
            <a:off x="6547163" y="2679442"/>
            <a:ext cx="0" cy="648929"/>
          </a:xfrm>
          <a:prstGeom prst="straightConnector1">
            <a:avLst/>
          </a:prstGeom>
          <a:ln w="57150">
            <a:solidFill>
              <a:srgbClr val="58595B"/>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255640" y="4755703"/>
            <a:ext cx="5024283" cy="1084658"/>
          </a:xfrm>
          <a:prstGeom prst="rect">
            <a:avLst/>
          </a:prstGeom>
          <a:gradFill flip="none" rotWithShape="1">
            <a:gsLst>
              <a:gs pos="0">
                <a:srgbClr val="0070C0">
                  <a:tint val="66000"/>
                  <a:satMod val="160000"/>
                </a:srgbClr>
              </a:gs>
              <a:gs pos="50000">
                <a:srgbClr val="0070C0">
                  <a:tint val="44500"/>
                  <a:satMod val="160000"/>
                </a:srgbClr>
              </a:gs>
              <a:gs pos="100000">
                <a:srgbClr val="0070C0">
                  <a:tint val="23500"/>
                  <a:satMod val="160000"/>
                </a:srgbClr>
              </a:gs>
            </a:gsLst>
            <a:lin ang="5400000" scaled="1"/>
            <a:tileRect/>
          </a:gradFill>
          <a:ln>
            <a:solidFill>
              <a:schemeClr val="tx1"/>
            </a:solidFill>
            <a:prstDash val="solid"/>
          </a:ln>
        </p:spPr>
        <p:txBody>
          <a:bodyPr wrap="square" rtlCol="0">
            <a:spAutoFit/>
          </a:bodyPr>
          <a:lstStyle/>
          <a:p>
            <a:pPr algn="ctr"/>
            <a:r>
              <a:rPr lang="en-US" sz="1600" dirty="0" smtClean="0"/>
              <a:t>By analyzing the decision-making process for energy efficiency measures we can identify the </a:t>
            </a:r>
            <a:r>
              <a:rPr lang="en-US" sz="1600" b="1" dirty="0" smtClean="0"/>
              <a:t>key barriers </a:t>
            </a:r>
            <a:r>
              <a:rPr lang="en-US" sz="1600" dirty="0" smtClean="0"/>
              <a:t>and develop </a:t>
            </a:r>
            <a:r>
              <a:rPr lang="en-US" sz="1600" b="1" dirty="0" smtClean="0"/>
              <a:t>recommendations </a:t>
            </a:r>
            <a:r>
              <a:rPr lang="en-US" sz="1600" dirty="0" smtClean="0"/>
              <a:t>how to overcome them. </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wbcsd pantone coated">
      <a:dk1>
        <a:srgbClr val="000000"/>
      </a:dk1>
      <a:lt1>
        <a:srgbClr val="FFFFFF"/>
      </a:lt1>
      <a:dk2>
        <a:srgbClr val="7D7D7D"/>
      </a:dk2>
      <a:lt2>
        <a:srgbClr val="FFFFFF"/>
      </a:lt2>
      <a:accent1>
        <a:srgbClr val="009933"/>
      </a:accent1>
      <a:accent2>
        <a:srgbClr val="0067B1"/>
      </a:accent2>
      <a:accent3>
        <a:srgbClr val="00B1B1"/>
      </a:accent3>
      <a:accent4>
        <a:srgbClr val="6CB33F"/>
      </a:accent4>
      <a:accent5>
        <a:srgbClr val="C41230"/>
      </a:accent5>
      <a:accent6>
        <a:srgbClr val="F89728"/>
      </a:accent6>
      <a:hlink>
        <a:srgbClr val="0067B1"/>
      </a:hlink>
      <a:folHlink>
        <a:srgbClr val="009933"/>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wbcsd pantone coated">
      <a:dk1>
        <a:srgbClr val="000000"/>
      </a:dk1>
      <a:lt1>
        <a:srgbClr val="FFFFFF"/>
      </a:lt1>
      <a:dk2>
        <a:srgbClr val="7D7D7D"/>
      </a:dk2>
      <a:lt2>
        <a:srgbClr val="FFFFFF"/>
      </a:lt2>
      <a:accent1>
        <a:srgbClr val="009933"/>
      </a:accent1>
      <a:accent2>
        <a:srgbClr val="0067B1"/>
      </a:accent2>
      <a:accent3>
        <a:srgbClr val="00B1B1"/>
      </a:accent3>
      <a:accent4>
        <a:srgbClr val="6CB33F"/>
      </a:accent4>
      <a:accent5>
        <a:srgbClr val="C41230"/>
      </a:accent5>
      <a:accent6>
        <a:srgbClr val="F89728"/>
      </a:accent6>
      <a:hlink>
        <a:srgbClr val="0067B1"/>
      </a:hlink>
      <a:folHlink>
        <a:srgbClr val="009933"/>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wbcsd pantone coated">
      <a:dk1>
        <a:srgbClr val="000000"/>
      </a:dk1>
      <a:lt1>
        <a:srgbClr val="FFFFFF"/>
      </a:lt1>
      <a:dk2>
        <a:srgbClr val="7D7D7D"/>
      </a:dk2>
      <a:lt2>
        <a:srgbClr val="FFFFFF"/>
      </a:lt2>
      <a:accent1>
        <a:srgbClr val="009933"/>
      </a:accent1>
      <a:accent2>
        <a:srgbClr val="0067B1"/>
      </a:accent2>
      <a:accent3>
        <a:srgbClr val="00B1B1"/>
      </a:accent3>
      <a:accent4>
        <a:srgbClr val="6CB33F"/>
      </a:accent4>
      <a:accent5>
        <a:srgbClr val="C41230"/>
      </a:accent5>
      <a:accent6>
        <a:srgbClr val="F89728"/>
      </a:accent6>
      <a:hlink>
        <a:srgbClr val="0067B1"/>
      </a:hlink>
      <a:folHlink>
        <a:srgbClr val="009933"/>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19</TotalTime>
  <Words>2065</Words>
  <Application>Microsoft Office PowerPoint</Application>
  <PresentationFormat>On-screen Show (4:3)</PresentationFormat>
  <Paragraphs>236</Paragraphs>
  <Slides>17</Slides>
  <Notes>14</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Office Theme</vt:lpstr>
      <vt:lpstr>Slide 1</vt:lpstr>
      <vt:lpstr>Why EEB?    Buildings are Largest Consumers   </vt:lpstr>
      <vt:lpstr>Why EEB?    A Large Business Opportunity</vt:lpstr>
      <vt:lpstr>The First EEB Project</vt:lpstr>
      <vt:lpstr>“Transforming the Market” stated:</vt:lpstr>
      <vt:lpstr>Why a new EEB project (EEB 2.0)?</vt:lpstr>
      <vt:lpstr>EEB 2.0:  Objective</vt:lpstr>
      <vt:lpstr>EEB 2 Decision Makers</vt:lpstr>
      <vt:lpstr>Slide 9</vt:lpstr>
      <vt:lpstr>Slide 10</vt:lpstr>
      <vt:lpstr>How to scale up?</vt:lpstr>
      <vt:lpstr>EEB 2.0 Members and Partners</vt:lpstr>
      <vt:lpstr>Project governance</vt:lpstr>
      <vt:lpstr>EEB 2 Timeline: 2012-2016+</vt:lpstr>
      <vt:lpstr>Project Work Plan</vt:lpstr>
      <vt:lpstr>Why should you join EEB 2.0?</vt:lpstr>
      <vt:lpstr>Slide 17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Anouk Pasquier</dc:creator>
  <cp:lastModifiedBy>Delphine Garin</cp:lastModifiedBy>
  <cp:revision>428</cp:revision>
  <dcterms:created xsi:type="dcterms:W3CDTF">2012-06-15T08:53:48Z</dcterms:created>
  <dcterms:modified xsi:type="dcterms:W3CDTF">2013-04-09T14:18:52Z</dcterms:modified>
</cp:coreProperties>
</file>