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2" r:id="rId3"/>
    <p:sldId id="260" r:id="rId4"/>
    <p:sldId id="258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7" r:id="rId14"/>
    <p:sldId id="275" r:id="rId15"/>
    <p:sldId id="273" r:id="rId16"/>
    <p:sldId id="274" r:id="rId17"/>
    <p:sldId id="276" r:id="rId18"/>
    <p:sldId id="271" r:id="rId19"/>
    <p:sldId id="272" r:id="rId20"/>
    <p:sldId id="278" r:id="rId21"/>
    <p:sldId id="279" r:id="rId22"/>
    <p:sldId id="280" r:id="rId23"/>
    <p:sldId id="281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6784D-F414-4461-B406-AB0CFD3148E5}" type="datetimeFigureOut">
              <a:rPr lang="cs-CZ" smtClean="0"/>
              <a:t>30.05.2016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B1718-0AE1-4B88-9D9B-DBAD63A85E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1167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2631D-4CBC-4BEE-88EB-3DC4FAB81BE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2513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F9DFD-7533-481D-BBFD-66CD7C4BD8AB}" type="datetimeFigureOut">
              <a:rPr lang="cs-CZ" smtClean="0"/>
              <a:t>30.05.2016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86A50-0645-4D99-98D6-A39D8055E7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2150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F9DFD-7533-481D-BBFD-66CD7C4BD8AB}" type="datetimeFigureOut">
              <a:rPr lang="cs-CZ" smtClean="0"/>
              <a:t>30.05.2016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86A50-0645-4D99-98D6-A39D8055E7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3395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F9DFD-7533-481D-BBFD-66CD7C4BD8AB}" type="datetimeFigureOut">
              <a:rPr lang="cs-CZ" smtClean="0"/>
              <a:t>30.05.2016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86A50-0645-4D99-98D6-A39D8055E7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5094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F9DFD-7533-481D-BBFD-66CD7C4BD8AB}" type="datetimeFigureOut">
              <a:rPr lang="cs-CZ" smtClean="0"/>
              <a:t>30.05.2016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86A50-0645-4D99-98D6-A39D8055E7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6717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F9DFD-7533-481D-BBFD-66CD7C4BD8AB}" type="datetimeFigureOut">
              <a:rPr lang="cs-CZ" smtClean="0"/>
              <a:t>30.05.2016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86A50-0645-4D99-98D6-A39D8055E7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9957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F9DFD-7533-481D-BBFD-66CD7C4BD8AB}" type="datetimeFigureOut">
              <a:rPr lang="cs-CZ" smtClean="0"/>
              <a:t>30.05.2016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86A50-0645-4D99-98D6-A39D8055E7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4326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F9DFD-7533-481D-BBFD-66CD7C4BD8AB}" type="datetimeFigureOut">
              <a:rPr lang="cs-CZ" smtClean="0"/>
              <a:t>30.05.2016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86A50-0645-4D99-98D6-A39D8055E7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5469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F9DFD-7533-481D-BBFD-66CD7C4BD8AB}" type="datetimeFigureOut">
              <a:rPr lang="cs-CZ" smtClean="0"/>
              <a:t>30.05.2016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86A50-0645-4D99-98D6-A39D8055E7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617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F9DFD-7533-481D-BBFD-66CD7C4BD8AB}" type="datetimeFigureOut">
              <a:rPr lang="cs-CZ" smtClean="0"/>
              <a:t>30.05.2016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86A50-0645-4D99-98D6-A39D8055E7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491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F9DFD-7533-481D-BBFD-66CD7C4BD8AB}" type="datetimeFigureOut">
              <a:rPr lang="cs-CZ" smtClean="0"/>
              <a:t>30.05.2016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86A50-0645-4D99-98D6-A39D8055E7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228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F9DFD-7533-481D-BBFD-66CD7C4BD8AB}" type="datetimeFigureOut">
              <a:rPr lang="cs-CZ" smtClean="0"/>
              <a:t>30.05.2016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86A50-0645-4D99-98D6-A39D8055E7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5378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F9DFD-7533-481D-BBFD-66CD7C4BD8AB}" type="datetimeFigureOut">
              <a:rPr lang="cs-CZ" smtClean="0"/>
              <a:t>30.05.2016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86A50-0645-4D99-98D6-A39D8055E7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4599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pearltrees.com/t/mesenfor-sledovani-horizontu/geoingeneering/id1278466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Slabé a silné signály budoucího vývoje, systém monitoringu pro strategické vládnutí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Miroslav Havránek</a:t>
            </a:r>
          </a:p>
          <a:p>
            <a:r>
              <a:rPr lang="cs-CZ" dirty="0" smtClean="0"/>
              <a:t>Centrum pro otázky životního prostředí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863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Portál sledování horizontu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75" y="1600201"/>
            <a:ext cx="695705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24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143000"/>
          </a:xfrm>
        </p:spPr>
        <p:txBody>
          <a:bodyPr/>
          <a:lstStyle/>
          <a:p>
            <a:r>
              <a:rPr lang="cs-CZ" dirty="0" smtClean="0"/>
              <a:t>Databáze signálů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1268760"/>
            <a:ext cx="4680520" cy="53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99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Slabý signál: </a:t>
            </a:r>
            <a:r>
              <a:rPr lang="cs-CZ" dirty="0" err="1" smtClean="0"/>
              <a:t>Climate</a:t>
            </a:r>
            <a:r>
              <a:rPr lang="cs-CZ" dirty="0" smtClean="0"/>
              <a:t> </a:t>
            </a:r>
            <a:r>
              <a:rPr lang="cs-CZ" dirty="0" err="1" smtClean="0"/>
              <a:t>hacking</a:t>
            </a:r>
            <a:r>
              <a:rPr lang="cs-CZ" dirty="0" smtClean="0"/>
              <a:t>, </a:t>
            </a:r>
            <a:r>
              <a:rPr lang="cs-CZ" dirty="0" err="1" smtClean="0"/>
              <a:t>Geoiženýring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Geoinženýrství</a:t>
            </a:r>
            <a:r>
              <a:rPr lang="cs-CZ" dirty="0" smtClean="0"/>
              <a:t>, klimatické inženýrství, klimatická intervence</a:t>
            </a:r>
          </a:p>
          <a:p>
            <a:endParaRPr lang="cs-CZ" dirty="0"/>
          </a:p>
          <a:p>
            <a:r>
              <a:rPr lang="cs-CZ" i="1" dirty="0" smtClean="0"/>
              <a:t>D</a:t>
            </a:r>
            <a:r>
              <a:rPr lang="en-US" i="1" dirty="0" err="1" smtClean="0"/>
              <a:t>eliberate</a:t>
            </a:r>
            <a:r>
              <a:rPr lang="en-US" i="1" dirty="0" smtClean="0"/>
              <a:t> large-scale manipulation of the planetary environment </a:t>
            </a:r>
            <a:r>
              <a:rPr lang="cs-CZ" i="1" dirty="0" smtClean="0"/>
              <a:t>(</a:t>
            </a:r>
            <a:r>
              <a:rPr lang="cs-CZ" i="1" dirty="0" err="1" smtClean="0"/>
              <a:t>Keith</a:t>
            </a:r>
            <a:r>
              <a:rPr lang="cs-CZ" i="1" dirty="0" smtClean="0"/>
              <a:t>, 2000)</a:t>
            </a:r>
          </a:p>
          <a:p>
            <a:endParaRPr lang="cs-CZ" dirty="0" smtClean="0"/>
          </a:p>
          <a:p>
            <a:r>
              <a:rPr lang="cs-CZ" i="1" dirty="0" smtClean="0"/>
              <a:t>D</a:t>
            </a:r>
            <a:r>
              <a:rPr lang="en-US" i="1" dirty="0" err="1" smtClean="0"/>
              <a:t>eliberate</a:t>
            </a:r>
            <a:r>
              <a:rPr lang="en-US" i="1" dirty="0" smtClean="0"/>
              <a:t> large-scale manipulation of the planetary environment</a:t>
            </a:r>
            <a:r>
              <a:rPr lang="cs-CZ" i="1" dirty="0" smtClean="0"/>
              <a:t> </a:t>
            </a:r>
            <a:r>
              <a:rPr lang="en-US" i="1" dirty="0" smtClean="0"/>
              <a:t>to counteract anthropogenic climate change</a:t>
            </a:r>
            <a:endParaRPr lang="cs-CZ" i="1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852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Velmi často nám chybí jasně definované strategické priority (řídící veličiny strategického plánování)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Současné strategické procesy žijí ve světě pragmatické budoucnosti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Pracuje se stávajícími paradigmaty, snaží se je vylepšovat, ale nikoli je vyzývat a měnit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Myslíme si že zítřek bude hodně jako dnešek a předpokládáme lineární budoucnost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Preferujeme expertní přístupy a máme rádi </a:t>
            </a:r>
            <a:r>
              <a:rPr lang="cs-CZ" dirty="0" err="1" smtClean="0"/>
              <a:t>jednovariantní</a:t>
            </a:r>
            <a:r>
              <a:rPr lang="cs-CZ" dirty="0" smtClean="0"/>
              <a:t> přesně nepřesné předpovědi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Nesledujeme dlouhodobě a systematicky horizont následujících 20-30let abychom identifikovali možné budoucnosti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0" indent="0"/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Strategické plánování v ČR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81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20135" y="1354758"/>
            <a:ext cx="4549479" cy="4527296"/>
          </a:xfrm>
        </p:spPr>
        <p:txBody>
          <a:bodyPr>
            <a:normAutofit/>
          </a:bodyPr>
          <a:lstStyle/>
          <a:p>
            <a:r>
              <a:rPr lang="cs-CZ" dirty="0" smtClean="0"/>
              <a:t>Proč sledovat </a:t>
            </a:r>
            <a:r>
              <a:rPr lang="cs-CZ" dirty="0" smtClean="0"/>
              <a:t>horizont, silné a slabé signály </a:t>
            </a:r>
            <a:r>
              <a:rPr lang="cs-CZ" dirty="0" smtClean="0"/>
              <a:t>a </a:t>
            </a:r>
            <a:r>
              <a:rPr lang="cs-CZ" dirty="0" smtClean="0"/>
              <a:t>co to </a:t>
            </a:r>
            <a:r>
              <a:rPr lang="cs-CZ" dirty="0" smtClean="0"/>
              <a:t>má společného se strategickým plánováním?</a:t>
            </a:r>
            <a:endParaRPr lang="en-US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3969164"/>
              </p:ext>
            </p:extLst>
          </p:nvPr>
        </p:nvGraphicFramePr>
        <p:xfrm>
          <a:off x="1703512" y="-4784"/>
          <a:ext cx="5301208" cy="67585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553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3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Pilíře</a:t>
                      </a:r>
                      <a:endParaRPr lang="en-US" sz="10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27078" marR="27078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Pořadí</a:t>
                      </a:r>
                      <a:endParaRPr lang="en-US" sz="10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27078" marR="27078" marT="0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Podnikatelský sektor</a:t>
                      </a:r>
                      <a:endParaRPr lang="en-US" sz="10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27078" marR="270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27</a:t>
                      </a:r>
                      <a:endParaRPr lang="en-US" sz="10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27078" marR="27078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Vládní sektor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27078" marR="270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31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27078" marR="27078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Společnost a neziskové organizace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27078" marR="270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33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27078" marR="27078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27078" marR="270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27078" marR="27078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3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27078" marR="270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27078" marR="27078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Schopnost podnikatelského sektoru (sub-index)</a:t>
                      </a:r>
                      <a:endParaRPr lang="en-US" sz="10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27078" marR="27078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Pořadí</a:t>
                      </a:r>
                      <a:endParaRPr lang="en-US" sz="10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27078" marR="27078" marT="0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3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Pracovní trh</a:t>
                      </a:r>
                      <a:endParaRPr lang="en-US" sz="10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27078" marR="270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23</a:t>
                      </a:r>
                      <a:endParaRPr lang="en-US" sz="10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27078" marR="27078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3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Ekonomická diverzifikace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27078" marR="270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56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27078" marR="27078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3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Ekonomická otevřenost 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27078" marR="270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25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27078" marR="27078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3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Výzkum, vývoj a inovace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27078" marR="270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26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27078" marR="27078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3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Podnikatelské prostředí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27078" marR="270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64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27078" marR="27078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3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Finanční sektor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27078" marR="270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47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27078" marR="27078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3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Podnikatelské infrastruktura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27078" marR="270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28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27078" marR="27078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3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Technologická infrastruktura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27078" marR="270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21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27078" marR="27078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355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27078" marR="27078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3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Schopnost vládního sektoru (sub-index)</a:t>
                      </a:r>
                      <a:endParaRPr lang="en-US" sz="10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27078" marR="27078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Pořadí</a:t>
                      </a:r>
                      <a:endParaRPr lang="en-US" sz="10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27078" marR="27078" marT="0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3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Makroekonomická rámec</a:t>
                      </a:r>
                      <a:endParaRPr lang="en-US" sz="10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27078" marR="270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35</a:t>
                      </a:r>
                      <a:endParaRPr lang="en-US" sz="10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27078" marR="27078" marT="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3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Veřejná správa a spolupráce veřejného a podnikatelského sektoru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27078" marR="270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27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27078" marR="27078" marT="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3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Regulace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27078" marR="270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73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27078" marR="27078" marT="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3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Fiskální politika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27078" marR="27078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18</a:t>
                      </a:r>
                      <a:endParaRPr lang="en-US" sz="10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27078" marR="27078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3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Vymahatelnost práva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27078" marR="270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28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27078" marR="27078" marT="0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3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Vládní strategické plánování a sledování horizontu</a:t>
                      </a:r>
                      <a:endParaRPr lang="en-US" sz="10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27078" marR="27078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91</a:t>
                      </a:r>
                      <a:endParaRPr lang="en-US" sz="10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27078" marR="27078" marT="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3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Životní prostředí a klimatická změna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27078" marR="27078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17</a:t>
                      </a:r>
                      <a:endParaRPr lang="en-US" sz="10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27078" marR="27078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3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Bezpečnost potravin a energetická bezpečnost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27078" marR="27078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90</a:t>
                      </a:r>
                      <a:endParaRPr lang="en-US" sz="10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27078" marR="27078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3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Bezpečnost (Security)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27078" marR="270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28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27078" marR="27078" marT="0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3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Pozemková práva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27078" marR="270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26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27078" marR="27078" marT="0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3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27078" marR="270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27078" marR="27078" marT="0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73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Schopnost společnosti a neziskového sektoru (sub-index)</a:t>
                      </a:r>
                      <a:endParaRPr lang="en-US" sz="10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27078" marR="27078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Pořadí</a:t>
                      </a:r>
                      <a:endParaRPr lang="en-US" sz="10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27078" marR="27078" marT="0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73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Lidský kapitál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27078" marR="270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33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27078" marR="27078" marT="0" marB="0" anchor="b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73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Podnikání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27078" marR="270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41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27078" marR="27078" marT="0" marB="0" anchor="b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73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Občanská společnost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27078" marR="270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65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27078" marR="27078" marT="0" marB="0" anchor="b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73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Bezpečnostní sítě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27078" marR="270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65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27078" marR="27078" marT="0" marB="0" anchor="b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73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Využití technologií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27078" marR="270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18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27078" marR="27078" marT="0" marB="0" anchor="b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73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Gender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27078" marR="270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66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27078" marR="27078" marT="0" marB="0" anchor="b"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73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Inkluzivní růstu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27078" marR="270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27078" marR="27078" marT="0" marB="0" anchor="b"/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73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Demografie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27078" marR="270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113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27078" marR="27078" marT="0" marB="0" anchor="b"/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73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Zdraví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27078" marR="270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24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27078" marR="27078" marT="0" marB="0" anchor="b"/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088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Přístup k informacím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27078" marR="2707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33</a:t>
                      </a:r>
                      <a:endParaRPr lang="en-US" sz="10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27078" marR="27078" marT="0" marB="0" anchor="b"/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7032104" y="6614981"/>
            <a:ext cx="24192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Zdroj: KPMG, </a:t>
            </a:r>
            <a:r>
              <a:rPr lang="cs-CZ" sz="1000" dirty="0" err="1"/>
              <a:t>Change</a:t>
            </a:r>
            <a:r>
              <a:rPr lang="cs-CZ" sz="1000" dirty="0"/>
              <a:t> </a:t>
            </a:r>
            <a:r>
              <a:rPr lang="cs-CZ" sz="1000" dirty="0" err="1"/>
              <a:t>readiness</a:t>
            </a:r>
            <a:r>
              <a:rPr lang="cs-CZ" sz="1000" dirty="0"/>
              <a:t> index 2015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3820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-27384"/>
            <a:ext cx="8229600" cy="1143000"/>
          </a:xfrm>
        </p:spPr>
        <p:txBody>
          <a:bodyPr/>
          <a:lstStyle/>
          <a:p>
            <a:r>
              <a:rPr lang="cs-CZ" dirty="0" smtClean="0"/>
              <a:t>Připravenost na změnu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124745"/>
            <a:ext cx="8229600" cy="4525963"/>
          </a:xfrm>
        </p:spPr>
        <p:txBody>
          <a:bodyPr>
            <a:noAutofit/>
          </a:bodyPr>
          <a:lstStyle/>
          <a:p>
            <a:pPr fontAlgn="base"/>
            <a:r>
              <a:rPr lang="cs-CZ" sz="2000" dirty="0" err="1"/>
              <a:t>Change</a:t>
            </a:r>
            <a:r>
              <a:rPr lang="cs-CZ" sz="2000" dirty="0"/>
              <a:t> </a:t>
            </a:r>
            <a:r>
              <a:rPr lang="cs-CZ" sz="2000" dirty="0" err="1"/>
              <a:t>readiness</a:t>
            </a:r>
            <a:r>
              <a:rPr lang="cs-CZ" sz="2000" dirty="0"/>
              <a:t> index (CRI) se snaží měřit schopnost země, resp. vlády, podniků, soukromé i veřejné sféry a obecně širší občanské společnosti </a:t>
            </a:r>
          </a:p>
          <a:p>
            <a:pPr fontAlgn="base"/>
            <a:endParaRPr lang="cs-CZ" sz="2000" dirty="0"/>
          </a:p>
          <a:p>
            <a:pPr lvl="1" fontAlgn="base"/>
            <a:r>
              <a:rPr lang="cs-CZ" sz="1600" dirty="0"/>
              <a:t>předvídat</a:t>
            </a:r>
          </a:p>
          <a:p>
            <a:pPr lvl="1" fontAlgn="base"/>
            <a:r>
              <a:rPr lang="cs-CZ" sz="1600" dirty="0"/>
              <a:t>připravit</a:t>
            </a:r>
          </a:p>
          <a:p>
            <a:pPr lvl="1" fontAlgn="base"/>
            <a:r>
              <a:rPr lang="cs-CZ" sz="1600" dirty="0"/>
              <a:t>řídit</a:t>
            </a:r>
          </a:p>
          <a:p>
            <a:pPr lvl="1" fontAlgn="base"/>
            <a:r>
              <a:rPr lang="cs-CZ" sz="1600" dirty="0"/>
              <a:t>reagovat na širokou škálu hnacích sil změn </a:t>
            </a:r>
          </a:p>
          <a:p>
            <a:pPr marL="457200" lvl="1" indent="0" fontAlgn="base">
              <a:buNone/>
            </a:pPr>
            <a:endParaRPr lang="cs-CZ" sz="1600" dirty="0"/>
          </a:p>
          <a:p>
            <a:pPr lvl="1" fontAlgn="base"/>
            <a:r>
              <a:rPr lang="cs-CZ" sz="1600" dirty="0"/>
              <a:t>aktivně vytvářet příležitosti</a:t>
            </a:r>
          </a:p>
          <a:p>
            <a:pPr lvl="1" fontAlgn="base"/>
            <a:r>
              <a:rPr lang="cs-CZ" sz="1600" dirty="0"/>
              <a:t>zmírnit možné negativní dopady</a:t>
            </a:r>
          </a:p>
          <a:p>
            <a:pPr lvl="1" fontAlgn="base"/>
            <a:endParaRPr lang="cs-CZ" sz="1600" dirty="0"/>
          </a:p>
          <a:p>
            <a:pPr fontAlgn="base"/>
            <a:r>
              <a:rPr lang="cs-CZ" sz="2400" dirty="0"/>
              <a:t>Mezi příklady změny patří:</a:t>
            </a:r>
          </a:p>
          <a:p>
            <a:pPr lvl="1" fontAlgn="base"/>
            <a:r>
              <a:rPr lang="cs-CZ" sz="1600" dirty="0"/>
              <a:t>šoky, jako je finanční a sociální nestabilita </a:t>
            </a:r>
          </a:p>
          <a:p>
            <a:pPr lvl="1" fontAlgn="base"/>
            <a:r>
              <a:rPr lang="cs-CZ" sz="1600" dirty="0"/>
              <a:t>přírodních katastrofy</a:t>
            </a:r>
          </a:p>
          <a:p>
            <a:pPr lvl="1" fontAlgn="base"/>
            <a:r>
              <a:rPr lang="cs-CZ" sz="1600" dirty="0"/>
              <a:t>politické a ekonomické příležitosti a rizika,</a:t>
            </a:r>
          </a:p>
          <a:p>
            <a:pPr lvl="1" fontAlgn="base"/>
            <a:r>
              <a:rPr lang="cs-CZ" sz="1600" dirty="0"/>
              <a:t>Technologické změny, </a:t>
            </a:r>
          </a:p>
          <a:p>
            <a:pPr lvl="1" fontAlgn="base"/>
            <a:r>
              <a:rPr lang="cs-CZ" sz="1600" dirty="0"/>
              <a:t>Konkurenceschopnost a </a:t>
            </a:r>
          </a:p>
          <a:p>
            <a:pPr lvl="1" fontAlgn="base"/>
            <a:r>
              <a:rPr lang="cs-CZ" sz="1600" dirty="0"/>
              <a:t>Změny ve vládě. </a:t>
            </a:r>
            <a:endParaRPr lang="cs-CZ" sz="1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8213252" y="6614981"/>
            <a:ext cx="24192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Zdroj: KPMG, </a:t>
            </a:r>
            <a:r>
              <a:rPr lang="cs-CZ" sz="1000" dirty="0" err="1"/>
              <a:t>Change</a:t>
            </a:r>
            <a:r>
              <a:rPr lang="cs-CZ" sz="1000" dirty="0"/>
              <a:t> </a:t>
            </a:r>
            <a:r>
              <a:rPr lang="cs-CZ" sz="1000" dirty="0" err="1"/>
              <a:t>readiness</a:t>
            </a:r>
            <a:r>
              <a:rPr lang="cs-CZ" sz="1000" dirty="0"/>
              <a:t> index 2015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6298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Připravenost na změnu, 2015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1988841"/>
            <a:ext cx="8825141" cy="3511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8256240" y="6611780"/>
            <a:ext cx="24192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Zdroj: KPMG, </a:t>
            </a:r>
            <a:r>
              <a:rPr lang="cs-CZ" sz="1000" dirty="0" err="1"/>
              <a:t>Change</a:t>
            </a:r>
            <a:r>
              <a:rPr lang="cs-CZ" sz="1000" dirty="0"/>
              <a:t> </a:t>
            </a:r>
            <a:r>
              <a:rPr lang="cs-CZ" sz="1000" dirty="0" err="1"/>
              <a:t>readiness</a:t>
            </a:r>
            <a:r>
              <a:rPr lang="cs-CZ" sz="1000" dirty="0"/>
              <a:t> index 2015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003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63750" y="260648"/>
            <a:ext cx="7704138" cy="863600"/>
          </a:xfrm>
        </p:spPr>
        <p:txBody>
          <a:bodyPr>
            <a:noAutofit/>
          </a:bodyPr>
          <a:lstStyle/>
          <a:p>
            <a:pPr algn="ctr"/>
            <a:r>
              <a:rPr lang="cs-CZ" sz="3200" dirty="0"/>
              <a:t>Typický přístup k problémům </a:t>
            </a:r>
            <a:r>
              <a:rPr lang="cs-CZ" sz="3200" dirty="0" smtClean="0"/>
              <a:t>(nejen životního </a:t>
            </a:r>
            <a:r>
              <a:rPr lang="cs-CZ" sz="3200" dirty="0"/>
              <a:t>prostředí) ve strategickém rozhodování </a:t>
            </a:r>
            <a:r>
              <a:rPr lang="cs-CZ" sz="3200" dirty="0" smtClean="0"/>
              <a:t>v ČR</a:t>
            </a:r>
            <a:endParaRPr lang="cs-CZ" sz="3200" dirty="0"/>
          </a:p>
        </p:txBody>
      </p:sp>
      <p:pic>
        <p:nvPicPr>
          <p:cNvPr id="15364" name="Picture 4" descr="http://kikiandtea.com/wp-content/uploads/talk-about-mon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1989" y="4389879"/>
            <a:ext cx="4278040" cy="244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Šipka doprava 6"/>
          <p:cNvSpPr/>
          <p:nvPr/>
        </p:nvSpPr>
        <p:spPr bwMode="auto">
          <a:xfrm>
            <a:off x="5509513" y="2409636"/>
            <a:ext cx="872476" cy="484632"/>
          </a:xfrm>
          <a:prstGeom prst="rightArrow">
            <a:avLst/>
          </a:prstGeom>
          <a:solidFill>
            <a:srgbClr val="D4E2DA"/>
          </a:solidFill>
          <a:ln w="19050" cap="flat" cmpd="sng" algn="ctr">
            <a:solidFill>
              <a:srgbClr val="99B9A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cs-CZ">
              <a:latin typeface="Franklin Gothic Book" pitchFamily="34" charset="0"/>
            </a:endParaRPr>
          </a:p>
        </p:txBody>
      </p:sp>
      <p:sp>
        <p:nvSpPr>
          <p:cNvPr id="10" name="Šipka doprava 9"/>
          <p:cNvSpPr/>
          <p:nvPr/>
        </p:nvSpPr>
        <p:spPr bwMode="auto">
          <a:xfrm rot="5400000">
            <a:off x="8303397" y="3929951"/>
            <a:ext cx="435225" cy="484632"/>
          </a:xfrm>
          <a:prstGeom prst="rightArrow">
            <a:avLst/>
          </a:prstGeom>
          <a:solidFill>
            <a:srgbClr val="D4E2DA"/>
          </a:solidFill>
          <a:ln w="19050" cap="flat" cmpd="sng" algn="ctr">
            <a:solidFill>
              <a:srgbClr val="99B9A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cs-CZ">
              <a:latin typeface="Franklin Gothic Book" pitchFamily="34" charset="0"/>
            </a:endParaRPr>
          </a:p>
        </p:txBody>
      </p:sp>
      <p:pic>
        <p:nvPicPr>
          <p:cNvPr id="1026" name="Picture 2" descr="http://static.hdw.eweb4.com/media/wallpapers_2560x1600/digital-art/1/1/nuclear-explosion-digital-art-hd-wallpaper-2560x1600-321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4032" y="1361316"/>
            <a:ext cx="4130040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jonathanokanlawon.com/wp-content/uploads/2012/08/427422-money-being-sucked-into-a-black-ho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9513" y="4389881"/>
            <a:ext cx="3810000" cy="244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Šipka doprava 10"/>
          <p:cNvSpPr/>
          <p:nvPr/>
        </p:nvSpPr>
        <p:spPr bwMode="auto">
          <a:xfrm rot="10800000">
            <a:off x="5509513" y="5192672"/>
            <a:ext cx="872475" cy="484632"/>
          </a:xfrm>
          <a:prstGeom prst="rightArrow">
            <a:avLst/>
          </a:prstGeom>
          <a:solidFill>
            <a:srgbClr val="D4E2DA"/>
          </a:solidFill>
          <a:ln w="19050" cap="flat" cmpd="sng" algn="ctr">
            <a:solidFill>
              <a:srgbClr val="99B9A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cs-CZ">
              <a:latin typeface="Franklin Gothic Book" pitchFamily="34" charset="0"/>
            </a:endParaRPr>
          </a:p>
        </p:txBody>
      </p:sp>
      <p:pic>
        <p:nvPicPr>
          <p:cNvPr id="2050" name="Picture 2" descr="http://www.taketheredpillandcureglobalwarming.com/wp-content/uploads/2014/11/27362581_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559" y="1667933"/>
            <a:ext cx="3911627" cy="191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5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u="sng" dirty="0" smtClean="0"/>
              <a:t>Globální megatrendy</a:t>
            </a:r>
          </a:p>
          <a:p>
            <a:pPr marL="0" indent="0">
              <a:buNone/>
            </a:pPr>
            <a:r>
              <a:rPr lang="cs-CZ" b="1" dirty="0" smtClean="0"/>
              <a:t>Aktualizovaný strategický rámec Udržitelného rozvoje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u="sng" dirty="0" smtClean="0"/>
              <a:t>Sledování horizontu</a:t>
            </a:r>
          </a:p>
          <a:p>
            <a:pPr marL="0" indent="0">
              <a:buNone/>
            </a:pPr>
            <a:r>
              <a:rPr lang="cs-CZ" b="1" dirty="0" smtClean="0"/>
              <a:t>www.Horizont2050.cz</a:t>
            </a:r>
          </a:p>
          <a:p>
            <a:pPr marL="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65181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b="1" dirty="0">
                <a:hlinkClick r:id="rId2"/>
              </a:rPr>
              <a:t>http://www.pearltrees.com/t/mesenfor-sledovani-horizontu/geoingeneering/id12784665</a:t>
            </a:r>
            <a:r>
              <a:rPr lang="cs-CZ" sz="2400" b="1" dirty="0"/>
              <a:t/>
            </a:r>
            <a:br>
              <a:rPr lang="cs-CZ" sz="2400" b="1" dirty="0"/>
            </a:br>
            <a:endParaRPr lang="cs-CZ" sz="2400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777" y="1600201"/>
            <a:ext cx="811844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37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Co tedy můžeme říci o budoucnosti s jistotou?</a:t>
            </a:r>
            <a:endParaRPr lang="cs-CZ" dirty="0"/>
          </a:p>
        </p:txBody>
      </p:sp>
      <p:pic>
        <p:nvPicPr>
          <p:cNvPr id="1026" name="Picture 2" descr="https://qph.is.quoracdn.net/main-qimg-d7b8837ad64f8108f80b3f7516e05742?convert_to_webp=tru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2060848"/>
            <a:ext cx="468052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bs.twimg.com/media/CKSInmgXAAA8M7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2060848"/>
            <a:ext cx="4680520" cy="285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izquotes.com/quotes-pictures/quote-in-these-matters-the-only-certainty-is-that-nothing-is-certain-pliny-the-elder-1494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1" y="1988840"/>
            <a:ext cx="6832615" cy="321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01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Portál sledování horizontu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75" y="1600201"/>
            <a:ext cx="695705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07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143000"/>
          </a:xfrm>
        </p:spPr>
        <p:txBody>
          <a:bodyPr/>
          <a:lstStyle/>
          <a:p>
            <a:r>
              <a:rPr lang="cs-CZ" dirty="0" smtClean="0"/>
              <a:t>Databáze signálů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1268760"/>
            <a:ext cx="4680520" cy="53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32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64152" y="274638"/>
            <a:ext cx="2746648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Karta signálu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16160"/>
            <a:ext cx="57531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ál 5"/>
          <p:cNvSpPr/>
          <p:nvPr/>
        </p:nvSpPr>
        <p:spPr>
          <a:xfrm>
            <a:off x="1703512" y="3068960"/>
            <a:ext cx="5184576" cy="1872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ál 8"/>
          <p:cNvSpPr/>
          <p:nvPr/>
        </p:nvSpPr>
        <p:spPr>
          <a:xfrm>
            <a:off x="2855640" y="1196752"/>
            <a:ext cx="4176464" cy="1872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ál 9"/>
          <p:cNvSpPr/>
          <p:nvPr/>
        </p:nvSpPr>
        <p:spPr>
          <a:xfrm>
            <a:off x="1919536" y="4941168"/>
            <a:ext cx="4464496" cy="17281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Přímá spojnice 7"/>
          <p:cNvCxnSpPr>
            <a:stCxn id="9" idx="6"/>
          </p:cNvCxnSpPr>
          <p:nvPr/>
        </p:nvCxnSpPr>
        <p:spPr>
          <a:xfrm>
            <a:off x="7032104" y="2132856"/>
            <a:ext cx="1224136" cy="504056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8262003" y="2452246"/>
            <a:ext cx="1492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Krátké shrnutí</a:t>
            </a:r>
            <a:endParaRPr lang="en-US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8328248" y="3933056"/>
            <a:ext cx="2084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Kategorizace signálu</a:t>
            </a:r>
            <a:endParaRPr lang="en-US" dirty="0"/>
          </a:p>
        </p:txBody>
      </p:sp>
      <p:cxnSp>
        <p:nvCxnSpPr>
          <p:cNvPr id="15" name="Přímá spojnice 14"/>
          <p:cNvCxnSpPr>
            <a:endCxn id="14" idx="1"/>
          </p:cNvCxnSpPr>
          <p:nvPr/>
        </p:nvCxnSpPr>
        <p:spPr>
          <a:xfrm>
            <a:off x="6910372" y="4005064"/>
            <a:ext cx="1417877" cy="11265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6400275" y="5819590"/>
            <a:ext cx="1417877" cy="11265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7818152" y="5747583"/>
            <a:ext cx="2382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Propojení na strategické dokumenty</a:t>
            </a:r>
            <a:endParaRPr lang="en-US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2659325" y="116160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Síla signálu</a:t>
            </a:r>
            <a:endParaRPr lang="en-US" dirty="0"/>
          </a:p>
        </p:txBody>
      </p:sp>
      <p:cxnSp>
        <p:nvCxnSpPr>
          <p:cNvPr id="21" name="Přímá spojnice 20"/>
          <p:cNvCxnSpPr/>
          <p:nvPr/>
        </p:nvCxnSpPr>
        <p:spPr>
          <a:xfrm>
            <a:off x="3877928" y="300826"/>
            <a:ext cx="2506105" cy="10383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25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210" b="-15284"/>
          <a:stretch/>
        </p:blipFill>
        <p:spPr bwMode="auto">
          <a:xfrm>
            <a:off x="1524000" y="0"/>
            <a:ext cx="4176000" cy="36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60" y="3523950"/>
            <a:ext cx="3144451" cy="207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910" y="1099088"/>
            <a:ext cx="3260304" cy="456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326" y="1224136"/>
            <a:ext cx="2730675" cy="429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75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ál 7"/>
          <p:cNvSpPr/>
          <p:nvPr/>
        </p:nvSpPr>
        <p:spPr>
          <a:xfrm>
            <a:off x="6960096" y="1268761"/>
            <a:ext cx="3456384" cy="4464495"/>
          </a:xfrm>
          <a:prstGeom prst="ellipse">
            <a:avLst/>
          </a:prstGeom>
          <a:solidFill>
            <a:schemeClr val="accent3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7716180" y="1959288"/>
            <a:ext cx="1944216" cy="3083438"/>
          </a:xfrm>
          <a:prstGeom prst="ellipse">
            <a:avLst/>
          </a:prstGeom>
          <a:solidFill>
            <a:schemeClr val="accent3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cs-CZ"/>
          </a:p>
        </p:txBody>
      </p:sp>
      <p:sp>
        <p:nvSpPr>
          <p:cNvPr id="4" name="Ovál 3"/>
          <p:cNvSpPr/>
          <p:nvPr/>
        </p:nvSpPr>
        <p:spPr>
          <a:xfrm>
            <a:off x="1991544" y="3212976"/>
            <a:ext cx="792088" cy="12473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8220236" y="2586132"/>
            <a:ext cx="936104" cy="18002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cs-CZ"/>
          </a:p>
        </p:txBody>
      </p:sp>
      <p:cxnSp>
        <p:nvCxnSpPr>
          <p:cNvPr id="10" name="Přímá spojnice 9"/>
          <p:cNvCxnSpPr>
            <a:stCxn id="4" idx="4"/>
            <a:endCxn id="6" idx="4"/>
          </p:cNvCxnSpPr>
          <p:nvPr/>
        </p:nvCxnSpPr>
        <p:spPr>
          <a:xfrm flipV="1">
            <a:off x="2387588" y="4386332"/>
            <a:ext cx="6300700" cy="739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>
            <a:stCxn id="4" idx="0"/>
            <a:endCxn id="6" idx="0"/>
          </p:cNvCxnSpPr>
          <p:nvPr/>
        </p:nvCxnSpPr>
        <p:spPr>
          <a:xfrm flipV="1">
            <a:off x="2387588" y="2586132"/>
            <a:ext cx="6300700" cy="626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>
            <a:stCxn id="4" idx="0"/>
            <a:endCxn id="7" idx="0"/>
          </p:cNvCxnSpPr>
          <p:nvPr/>
        </p:nvCxnSpPr>
        <p:spPr>
          <a:xfrm flipV="1">
            <a:off x="2387588" y="1959288"/>
            <a:ext cx="6300700" cy="1253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>
            <a:stCxn id="4" idx="4"/>
            <a:endCxn id="7" idx="4"/>
          </p:cNvCxnSpPr>
          <p:nvPr/>
        </p:nvCxnSpPr>
        <p:spPr>
          <a:xfrm>
            <a:off x="2387588" y="4460330"/>
            <a:ext cx="6300700" cy="5823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>
            <a:stCxn id="4" idx="4"/>
            <a:endCxn id="8" idx="4"/>
          </p:cNvCxnSpPr>
          <p:nvPr/>
        </p:nvCxnSpPr>
        <p:spPr>
          <a:xfrm>
            <a:off x="2387588" y="4460331"/>
            <a:ext cx="6300700" cy="1272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>
            <a:stCxn id="4" idx="0"/>
            <a:endCxn id="8" idx="0"/>
          </p:cNvCxnSpPr>
          <p:nvPr/>
        </p:nvCxnSpPr>
        <p:spPr>
          <a:xfrm flipV="1">
            <a:off x="2387588" y="1268760"/>
            <a:ext cx="630070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 rot="360986">
            <a:off x="5583834" y="4783163"/>
            <a:ext cx="15631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200" i="1">
                <a:solidFill>
                  <a:schemeClr val="tx2"/>
                </a:solidFill>
              </a:defRPr>
            </a:lvl1pPr>
          </a:lstStyle>
          <a:p>
            <a:pPr>
              <a:buNone/>
            </a:pPr>
            <a:r>
              <a:rPr lang="cs-CZ" dirty="0"/>
              <a:t>Uvěřitelné (</a:t>
            </a:r>
            <a:r>
              <a:rPr lang="cs-CZ" dirty="0" err="1"/>
              <a:t>plausible</a:t>
            </a:r>
            <a:r>
              <a:rPr lang="cs-CZ" dirty="0"/>
              <a:t>)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5031022" y="4145305"/>
            <a:ext cx="19069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200" i="1">
                <a:solidFill>
                  <a:schemeClr val="tx2"/>
                </a:solidFill>
              </a:defRPr>
            </a:lvl1pPr>
          </a:lstStyle>
          <a:p>
            <a:pPr>
              <a:buNone/>
            </a:pPr>
            <a:r>
              <a:rPr lang="cs-CZ" dirty="0"/>
              <a:t>Pravděpodobné (</a:t>
            </a:r>
            <a:r>
              <a:rPr lang="cs-CZ" dirty="0" err="1"/>
              <a:t>probable</a:t>
            </a:r>
            <a:r>
              <a:rPr lang="cs-CZ" dirty="0"/>
              <a:t>)</a:t>
            </a:r>
          </a:p>
        </p:txBody>
      </p:sp>
      <p:sp>
        <p:nvSpPr>
          <p:cNvPr id="26" name="TextovéPole 25"/>
          <p:cNvSpPr txBox="1"/>
          <p:nvPr/>
        </p:nvSpPr>
        <p:spPr>
          <a:xfrm rot="901957">
            <a:off x="5238856" y="5289806"/>
            <a:ext cx="12795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cs-CZ" sz="1200" i="1" dirty="0">
                <a:solidFill>
                  <a:schemeClr val="tx2"/>
                </a:solidFill>
              </a:rPr>
              <a:t>Možné (</a:t>
            </a:r>
            <a:r>
              <a:rPr lang="cs-CZ" sz="1200" i="1" dirty="0" err="1">
                <a:solidFill>
                  <a:schemeClr val="tx2"/>
                </a:solidFill>
              </a:rPr>
              <a:t>possible</a:t>
            </a:r>
            <a:r>
              <a:rPr lang="cs-CZ" sz="1200" i="1" dirty="0">
                <a:solidFill>
                  <a:schemeClr val="tx2"/>
                </a:solidFill>
              </a:rPr>
              <a:t>)</a:t>
            </a:r>
            <a:endParaRPr lang="cs-CZ" sz="1200" i="1" dirty="0">
              <a:solidFill>
                <a:schemeClr val="tx2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8244040" y="836712"/>
            <a:ext cx="912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200" i="1">
                <a:solidFill>
                  <a:schemeClr val="tx2"/>
                </a:solidFill>
              </a:defRPr>
            </a:lvl1pPr>
          </a:lstStyle>
          <a:p>
            <a:pPr>
              <a:buNone/>
            </a:pPr>
            <a:r>
              <a:rPr lang="cs-CZ" dirty="0"/>
              <a:t>Budoucnost</a:t>
            </a:r>
            <a:endParaRPr lang="cs-CZ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1948750" y="3698154"/>
            <a:ext cx="8776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200" i="1">
                <a:solidFill>
                  <a:schemeClr val="tx2"/>
                </a:solidFill>
              </a:defRPr>
            </a:lvl1pPr>
          </a:lstStyle>
          <a:p>
            <a:pPr>
              <a:buNone/>
            </a:pPr>
            <a:r>
              <a:rPr lang="cs-CZ" dirty="0">
                <a:solidFill>
                  <a:schemeClr val="tx1"/>
                </a:solidFill>
              </a:rPr>
              <a:t>Současnost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6" name="Ovál 35"/>
          <p:cNvSpPr/>
          <p:nvPr/>
        </p:nvSpPr>
        <p:spPr>
          <a:xfrm>
            <a:off x="8688288" y="3674307"/>
            <a:ext cx="864096" cy="1247354"/>
          </a:xfrm>
          <a:prstGeom prst="ellipse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cs-CZ"/>
          </a:p>
        </p:txBody>
      </p:sp>
      <p:cxnSp>
        <p:nvCxnSpPr>
          <p:cNvPr id="37" name="Přímá spojnice 36"/>
          <p:cNvCxnSpPr>
            <a:stCxn id="4" idx="0"/>
            <a:endCxn id="36" idx="0"/>
          </p:cNvCxnSpPr>
          <p:nvPr/>
        </p:nvCxnSpPr>
        <p:spPr>
          <a:xfrm>
            <a:off x="2387588" y="3212977"/>
            <a:ext cx="6732748" cy="46133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/>
          <p:cNvCxnSpPr>
            <a:stCxn id="4" idx="4"/>
            <a:endCxn id="36" idx="4"/>
          </p:cNvCxnSpPr>
          <p:nvPr/>
        </p:nvCxnSpPr>
        <p:spPr>
          <a:xfrm>
            <a:off x="2387588" y="4460331"/>
            <a:ext cx="6732748" cy="46133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Nadpis 41"/>
          <p:cNvSpPr>
            <a:spLocks noGrp="1"/>
          </p:cNvSpPr>
          <p:nvPr>
            <p:ph type="title"/>
          </p:nvPr>
        </p:nvSpPr>
        <p:spPr>
          <a:xfrm>
            <a:off x="397592" y="345291"/>
            <a:ext cx="5176030" cy="1143000"/>
          </a:xfrm>
        </p:spPr>
        <p:txBody>
          <a:bodyPr/>
          <a:lstStyle/>
          <a:p>
            <a:r>
              <a:rPr lang="cs-CZ" dirty="0" smtClean="0"/>
              <a:t>O budoucnosti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722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6" grpId="0" animBg="1"/>
      <p:bldP spid="23" grpId="0"/>
      <p:bldP spid="25" grpId="0"/>
      <p:bldP spid="26" grpId="0"/>
      <p:bldP spid="33" grpId="0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Jaké máme druhy signálů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83" y="1761870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3200" dirty="0" smtClean="0"/>
              <a:t>O budoucnosti neexistují data</a:t>
            </a:r>
          </a:p>
          <a:p>
            <a:endParaRPr lang="cs-CZ" sz="3200" dirty="0"/>
          </a:p>
          <a:p>
            <a:r>
              <a:rPr lang="cs-CZ" sz="3200" dirty="0" smtClean="0"/>
              <a:t>Globální </a:t>
            </a:r>
            <a:r>
              <a:rPr lang="cs-CZ" sz="3200" dirty="0" err="1" smtClean="0"/>
              <a:t>megatrendy</a:t>
            </a:r>
            <a:endParaRPr lang="cs-CZ" sz="3200" dirty="0" smtClean="0"/>
          </a:p>
          <a:p>
            <a:r>
              <a:rPr lang="cs-CZ" sz="3200" dirty="0" err="1" smtClean="0"/>
              <a:t>Megatrendy</a:t>
            </a:r>
            <a:endParaRPr lang="cs-CZ" sz="3200" dirty="0" smtClean="0"/>
          </a:p>
          <a:p>
            <a:r>
              <a:rPr lang="cs-CZ" sz="3200" dirty="0" smtClean="0"/>
              <a:t>Trendy</a:t>
            </a:r>
          </a:p>
          <a:p>
            <a:endParaRPr lang="cs-CZ" sz="3200" dirty="0" smtClean="0"/>
          </a:p>
          <a:p>
            <a:r>
              <a:rPr lang="cs-CZ" sz="3200" dirty="0" smtClean="0"/>
              <a:t>Slabé signály </a:t>
            </a:r>
          </a:p>
          <a:p>
            <a:r>
              <a:rPr lang="cs-CZ" sz="3200" dirty="0" smtClean="0"/>
              <a:t>Divoké karty </a:t>
            </a:r>
          </a:p>
          <a:p>
            <a:r>
              <a:rPr lang="cs-CZ" sz="3200" dirty="0" smtClean="0"/>
              <a:t>Nejistoty</a:t>
            </a:r>
            <a:endParaRPr lang="cs-CZ" sz="3200" dirty="0"/>
          </a:p>
        </p:txBody>
      </p:sp>
      <p:grpSp>
        <p:nvGrpSpPr>
          <p:cNvPr id="18" name="Skupina 17"/>
          <p:cNvGrpSpPr/>
          <p:nvPr/>
        </p:nvGrpSpPr>
        <p:grpSpPr>
          <a:xfrm>
            <a:off x="4273062" y="2584938"/>
            <a:ext cx="606669" cy="943708"/>
            <a:chOff x="4273062" y="2584938"/>
            <a:chExt cx="606669" cy="943708"/>
          </a:xfrm>
        </p:grpSpPr>
        <p:cxnSp>
          <p:nvCxnSpPr>
            <p:cNvPr id="5" name="Přímá spojnice 4"/>
            <p:cNvCxnSpPr/>
            <p:nvPr/>
          </p:nvCxnSpPr>
          <p:spPr>
            <a:xfrm>
              <a:off x="4273062" y="2593731"/>
              <a:ext cx="3165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Přímá spojnice 6"/>
            <p:cNvCxnSpPr/>
            <p:nvPr/>
          </p:nvCxnSpPr>
          <p:spPr>
            <a:xfrm>
              <a:off x="4598377" y="2584938"/>
              <a:ext cx="17585" cy="9407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/>
            <p:cNvCxnSpPr/>
            <p:nvPr/>
          </p:nvCxnSpPr>
          <p:spPr>
            <a:xfrm>
              <a:off x="4299439" y="3528646"/>
              <a:ext cx="3165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/>
            <p:nvPr/>
          </p:nvCxnSpPr>
          <p:spPr>
            <a:xfrm>
              <a:off x="4598377" y="3068515"/>
              <a:ext cx="28135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Skupina 18"/>
          <p:cNvGrpSpPr/>
          <p:nvPr/>
        </p:nvGrpSpPr>
        <p:grpSpPr>
          <a:xfrm>
            <a:off x="4312627" y="4680438"/>
            <a:ext cx="606669" cy="1192824"/>
            <a:chOff x="4273062" y="2584938"/>
            <a:chExt cx="606669" cy="943708"/>
          </a:xfrm>
        </p:grpSpPr>
        <p:cxnSp>
          <p:nvCxnSpPr>
            <p:cNvPr id="20" name="Přímá spojnice 19"/>
            <p:cNvCxnSpPr/>
            <p:nvPr/>
          </p:nvCxnSpPr>
          <p:spPr>
            <a:xfrm>
              <a:off x="4273062" y="2593731"/>
              <a:ext cx="3165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/>
            <p:cNvCxnSpPr/>
            <p:nvPr/>
          </p:nvCxnSpPr>
          <p:spPr>
            <a:xfrm>
              <a:off x="4598377" y="2584938"/>
              <a:ext cx="17585" cy="9407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/>
            <p:cNvCxnSpPr/>
            <p:nvPr/>
          </p:nvCxnSpPr>
          <p:spPr>
            <a:xfrm>
              <a:off x="4299439" y="3528646"/>
              <a:ext cx="3165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/>
            <p:cNvCxnSpPr/>
            <p:nvPr/>
          </p:nvCxnSpPr>
          <p:spPr>
            <a:xfrm>
              <a:off x="4598377" y="3068515"/>
              <a:ext cx="28135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ovéPole 23"/>
          <p:cNvSpPr txBox="1"/>
          <p:nvPr/>
        </p:nvSpPr>
        <p:spPr>
          <a:xfrm>
            <a:off x="4934242" y="2806905"/>
            <a:ext cx="1957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Silné signály</a:t>
            </a:r>
            <a:endParaRPr lang="cs-CZ" sz="2800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4934242" y="5030058"/>
            <a:ext cx="2047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Slabé signály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492146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28138" y="-15745"/>
            <a:ext cx="6863862" cy="1143000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Silné a slabé signály vývoje</a:t>
            </a:r>
            <a:endParaRPr lang="cs-CZ" dirty="0"/>
          </a:p>
        </p:txBody>
      </p:sp>
      <p:sp>
        <p:nvSpPr>
          <p:cNvPr id="15" name="Volný tvar 14"/>
          <p:cNvSpPr/>
          <p:nvPr/>
        </p:nvSpPr>
        <p:spPr>
          <a:xfrm>
            <a:off x="2979938" y="2780929"/>
            <a:ext cx="5564334" cy="3224815"/>
          </a:xfrm>
          <a:custGeom>
            <a:avLst/>
            <a:gdLst>
              <a:gd name="connsiteX0" fmla="*/ 0 w 6232124"/>
              <a:gd name="connsiteY0" fmla="*/ 3311371 h 3325004"/>
              <a:gd name="connsiteX1" fmla="*/ 1873188 w 6232124"/>
              <a:gd name="connsiteY1" fmla="*/ 3142695 h 3325004"/>
              <a:gd name="connsiteX2" fmla="*/ 3071674 w 6232124"/>
              <a:gd name="connsiteY2" fmla="*/ 2032986 h 3325004"/>
              <a:gd name="connsiteX3" fmla="*/ 3799643 w 6232124"/>
              <a:gd name="connsiteY3" fmla="*/ 577049 h 3325004"/>
              <a:gd name="connsiteX4" fmla="*/ 5584054 w 6232124"/>
              <a:gd name="connsiteY4" fmla="*/ 124287 h 3325004"/>
              <a:gd name="connsiteX5" fmla="*/ 6232124 w 6232124"/>
              <a:gd name="connsiteY5" fmla="*/ 0 h 3325004"/>
              <a:gd name="connsiteX0" fmla="*/ 0 w 6232124"/>
              <a:gd name="connsiteY0" fmla="*/ 3311371 h 3325004"/>
              <a:gd name="connsiteX1" fmla="*/ 1873188 w 6232124"/>
              <a:gd name="connsiteY1" fmla="*/ 3142695 h 3325004"/>
              <a:gd name="connsiteX2" fmla="*/ 3071674 w 6232124"/>
              <a:gd name="connsiteY2" fmla="*/ 2032986 h 3325004"/>
              <a:gd name="connsiteX3" fmla="*/ 3950563 w 6232124"/>
              <a:gd name="connsiteY3" fmla="*/ 710214 h 3325004"/>
              <a:gd name="connsiteX4" fmla="*/ 5584054 w 6232124"/>
              <a:gd name="connsiteY4" fmla="*/ 124287 h 3325004"/>
              <a:gd name="connsiteX5" fmla="*/ 6232124 w 6232124"/>
              <a:gd name="connsiteY5" fmla="*/ 0 h 3325004"/>
              <a:gd name="connsiteX0" fmla="*/ 0 w 6232124"/>
              <a:gd name="connsiteY0" fmla="*/ 3338004 h 3351637"/>
              <a:gd name="connsiteX1" fmla="*/ 1873188 w 6232124"/>
              <a:gd name="connsiteY1" fmla="*/ 3169328 h 3351637"/>
              <a:gd name="connsiteX2" fmla="*/ 3071674 w 6232124"/>
              <a:gd name="connsiteY2" fmla="*/ 2059619 h 3351637"/>
              <a:gd name="connsiteX3" fmla="*/ 3950563 w 6232124"/>
              <a:gd name="connsiteY3" fmla="*/ 736847 h 3351637"/>
              <a:gd name="connsiteX4" fmla="*/ 5584054 w 6232124"/>
              <a:gd name="connsiteY4" fmla="*/ 150920 h 3351637"/>
              <a:gd name="connsiteX5" fmla="*/ 6232124 w 6232124"/>
              <a:gd name="connsiteY5" fmla="*/ 0 h 3351637"/>
              <a:gd name="connsiteX0" fmla="*/ 0 w 6232124"/>
              <a:gd name="connsiteY0" fmla="*/ 3338004 h 3342443"/>
              <a:gd name="connsiteX1" fmla="*/ 1908698 w 6232124"/>
              <a:gd name="connsiteY1" fmla="*/ 3089429 h 3342443"/>
              <a:gd name="connsiteX2" fmla="*/ 3071674 w 6232124"/>
              <a:gd name="connsiteY2" fmla="*/ 2059619 h 3342443"/>
              <a:gd name="connsiteX3" fmla="*/ 3950563 w 6232124"/>
              <a:gd name="connsiteY3" fmla="*/ 736847 h 3342443"/>
              <a:gd name="connsiteX4" fmla="*/ 5584054 w 6232124"/>
              <a:gd name="connsiteY4" fmla="*/ 150920 h 3342443"/>
              <a:gd name="connsiteX5" fmla="*/ 6232124 w 6232124"/>
              <a:gd name="connsiteY5" fmla="*/ 0 h 334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32124" h="3342443">
                <a:moveTo>
                  <a:pt x="0" y="3338004"/>
                </a:moveTo>
                <a:cubicBezTo>
                  <a:pt x="680621" y="3360198"/>
                  <a:pt x="1396752" y="3302493"/>
                  <a:pt x="1908698" y="3089429"/>
                </a:cubicBezTo>
                <a:cubicBezTo>
                  <a:pt x="2420644" y="2876365"/>
                  <a:pt x="2731363" y="2451716"/>
                  <a:pt x="3071674" y="2059619"/>
                </a:cubicBezTo>
                <a:cubicBezTo>
                  <a:pt x="3411985" y="1667522"/>
                  <a:pt x="3531833" y="1054963"/>
                  <a:pt x="3950563" y="736847"/>
                </a:cubicBezTo>
                <a:cubicBezTo>
                  <a:pt x="4369293" y="418730"/>
                  <a:pt x="5203794" y="273728"/>
                  <a:pt x="5584054" y="150920"/>
                </a:cubicBezTo>
                <a:cubicBezTo>
                  <a:pt x="5964314" y="28112"/>
                  <a:pt x="6110795" y="14056"/>
                  <a:pt x="6232124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5" name="Skupina 34"/>
          <p:cNvGrpSpPr/>
          <p:nvPr/>
        </p:nvGrpSpPr>
        <p:grpSpPr>
          <a:xfrm>
            <a:off x="1558514" y="367496"/>
            <a:ext cx="7239994" cy="6342514"/>
            <a:chOff x="34514" y="367496"/>
            <a:chExt cx="7239994" cy="6342514"/>
          </a:xfrm>
        </p:grpSpPr>
        <p:sp>
          <p:nvSpPr>
            <p:cNvPr id="12" name="TextovéPole 11"/>
            <p:cNvSpPr txBox="1"/>
            <p:nvPr/>
          </p:nvSpPr>
          <p:spPr>
            <a:xfrm>
              <a:off x="6766035" y="6340678"/>
              <a:ext cx="508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Čas</a:t>
              </a:r>
              <a:endParaRPr lang="cs-CZ" dirty="0"/>
            </a:p>
          </p:txBody>
        </p:sp>
        <p:grpSp>
          <p:nvGrpSpPr>
            <p:cNvPr id="30" name="Skupina 29"/>
            <p:cNvGrpSpPr/>
            <p:nvPr/>
          </p:nvGrpSpPr>
          <p:grpSpPr>
            <a:xfrm>
              <a:off x="899592" y="1844824"/>
              <a:ext cx="6120680" cy="4680520"/>
              <a:chOff x="899592" y="1844824"/>
              <a:chExt cx="6120680" cy="4680520"/>
            </a:xfrm>
          </p:grpSpPr>
          <p:cxnSp>
            <p:nvCxnSpPr>
              <p:cNvPr id="5" name="Přímá spojnice 4"/>
              <p:cNvCxnSpPr/>
              <p:nvPr/>
            </p:nvCxnSpPr>
            <p:spPr>
              <a:xfrm>
                <a:off x="1331640" y="1844824"/>
                <a:ext cx="0" cy="43204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Přímá spojnice 8"/>
              <p:cNvCxnSpPr/>
              <p:nvPr/>
            </p:nvCxnSpPr>
            <p:spPr>
              <a:xfrm>
                <a:off x="1331640" y="6165304"/>
                <a:ext cx="56886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Přímá spojnice se šipkou 10"/>
              <p:cNvCxnSpPr/>
              <p:nvPr/>
            </p:nvCxnSpPr>
            <p:spPr>
              <a:xfrm>
                <a:off x="1331640" y="6525344"/>
                <a:ext cx="525658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Přímá spojnice se šipkou 12"/>
              <p:cNvCxnSpPr/>
              <p:nvPr/>
            </p:nvCxnSpPr>
            <p:spPr>
              <a:xfrm flipV="1">
                <a:off x="899592" y="1988840"/>
                <a:ext cx="0" cy="435183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ovéPole 15"/>
            <p:cNvSpPr txBox="1"/>
            <p:nvPr/>
          </p:nvSpPr>
          <p:spPr>
            <a:xfrm>
              <a:off x="34514" y="367496"/>
              <a:ext cx="151216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Síla signálu (znalost, povědomí veřejnosti a rozhodovací sféry)</a:t>
              </a:r>
              <a:endParaRPr lang="cs-CZ" dirty="0"/>
            </a:p>
          </p:txBody>
        </p:sp>
      </p:grpSp>
      <p:grpSp>
        <p:nvGrpSpPr>
          <p:cNvPr id="31" name="Skupina 30"/>
          <p:cNvGrpSpPr/>
          <p:nvPr/>
        </p:nvGrpSpPr>
        <p:grpSpPr>
          <a:xfrm>
            <a:off x="2855640" y="2596262"/>
            <a:ext cx="5688632" cy="3467696"/>
            <a:chOff x="1331640" y="2596262"/>
            <a:chExt cx="5688632" cy="3467696"/>
          </a:xfrm>
        </p:grpSpPr>
        <p:cxnSp>
          <p:nvCxnSpPr>
            <p:cNvPr id="18" name="Přímá spojnice 17"/>
            <p:cNvCxnSpPr/>
            <p:nvPr/>
          </p:nvCxnSpPr>
          <p:spPr>
            <a:xfrm>
              <a:off x="1331640" y="5589240"/>
              <a:ext cx="568863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/>
            <p:cNvCxnSpPr/>
            <p:nvPr/>
          </p:nvCxnSpPr>
          <p:spPr>
            <a:xfrm>
              <a:off x="1331640" y="3356992"/>
              <a:ext cx="568863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ovéPole 20"/>
            <p:cNvSpPr txBox="1"/>
            <p:nvPr/>
          </p:nvSpPr>
          <p:spPr>
            <a:xfrm>
              <a:off x="5751527" y="5694626"/>
              <a:ext cx="12687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Slabý signál</a:t>
              </a:r>
              <a:endParaRPr lang="cs-CZ" dirty="0"/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6026505" y="4392601"/>
              <a:ext cx="7187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Trend</a:t>
              </a:r>
              <a:endParaRPr lang="cs-CZ" dirty="0"/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4499992" y="2596262"/>
              <a:ext cx="1223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Megatrend</a:t>
              </a:r>
              <a:endParaRPr lang="cs-CZ" dirty="0"/>
            </a:p>
          </p:txBody>
        </p:sp>
      </p:grpSp>
      <p:grpSp>
        <p:nvGrpSpPr>
          <p:cNvPr id="29" name="Skupina 28"/>
          <p:cNvGrpSpPr/>
          <p:nvPr/>
        </p:nvGrpSpPr>
        <p:grpSpPr>
          <a:xfrm>
            <a:off x="2988817" y="1440636"/>
            <a:ext cx="5990599" cy="4534037"/>
            <a:chOff x="1464816" y="1440635"/>
            <a:chExt cx="5990599" cy="4534037"/>
          </a:xfrm>
        </p:grpSpPr>
        <p:sp>
          <p:nvSpPr>
            <p:cNvPr id="27" name="Volný tvar 26"/>
            <p:cNvSpPr/>
            <p:nvPr/>
          </p:nvSpPr>
          <p:spPr>
            <a:xfrm>
              <a:off x="1464816" y="1837471"/>
              <a:ext cx="5555455" cy="4137201"/>
            </a:xfrm>
            <a:custGeom>
              <a:avLst/>
              <a:gdLst>
                <a:gd name="connsiteX0" fmla="*/ 0 w 5459767"/>
                <a:gd name="connsiteY0" fmla="*/ 4137201 h 4137201"/>
                <a:gd name="connsiteX1" fmla="*/ 976543 w 5459767"/>
                <a:gd name="connsiteY1" fmla="*/ 207 h 4137201"/>
                <a:gd name="connsiteX2" fmla="*/ 1766656 w 5459767"/>
                <a:gd name="connsiteY2" fmla="*/ 3941892 h 4137201"/>
                <a:gd name="connsiteX3" fmla="*/ 5459767 w 5459767"/>
                <a:gd name="connsiteY3" fmla="*/ 1003383 h 4137201"/>
                <a:gd name="connsiteX4" fmla="*/ 5459767 w 5459767"/>
                <a:gd name="connsiteY4" fmla="*/ 1003383 h 413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9767" h="4137201">
                  <a:moveTo>
                    <a:pt x="0" y="4137201"/>
                  </a:moveTo>
                  <a:cubicBezTo>
                    <a:pt x="341050" y="2084979"/>
                    <a:pt x="682100" y="32758"/>
                    <a:pt x="976543" y="207"/>
                  </a:cubicBezTo>
                  <a:cubicBezTo>
                    <a:pt x="1270986" y="-32345"/>
                    <a:pt x="1019452" y="3774696"/>
                    <a:pt x="1766656" y="3941892"/>
                  </a:cubicBezTo>
                  <a:cubicBezTo>
                    <a:pt x="2513860" y="4109088"/>
                    <a:pt x="5459767" y="1003383"/>
                    <a:pt x="5459767" y="1003383"/>
                  </a:cubicBezTo>
                  <a:lnTo>
                    <a:pt x="5459767" y="1003383"/>
                  </a:ln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1546682" y="1440635"/>
              <a:ext cx="59087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Mediální </a:t>
              </a:r>
              <a:r>
                <a:rPr lang="cs-CZ" dirty="0" smtClean="0"/>
                <a:t>bublina (</a:t>
              </a:r>
              <a:r>
                <a:rPr lang="cs-CZ" dirty="0" err="1" smtClean="0"/>
                <a:t>Gartnerův</a:t>
              </a:r>
              <a:r>
                <a:rPr lang="cs-CZ" dirty="0" smtClean="0"/>
                <a:t> </a:t>
              </a:r>
              <a:r>
                <a:rPr lang="cs-CZ" dirty="0" err="1" smtClean="0"/>
                <a:t>Hype-cycle</a:t>
              </a:r>
              <a:r>
                <a:rPr lang="cs-CZ" dirty="0" smtClean="0"/>
                <a:t> technologií a inovací)</a:t>
              </a:r>
              <a:endParaRPr lang="cs-CZ" dirty="0"/>
            </a:p>
          </p:txBody>
        </p:sp>
      </p:grpSp>
      <p:grpSp>
        <p:nvGrpSpPr>
          <p:cNvPr id="50" name="Skupina 49"/>
          <p:cNvGrpSpPr/>
          <p:nvPr/>
        </p:nvGrpSpPr>
        <p:grpSpPr>
          <a:xfrm>
            <a:off x="9024824" y="1916724"/>
            <a:ext cx="1597006" cy="4839732"/>
            <a:chOff x="7500824" y="2319263"/>
            <a:chExt cx="1597006" cy="4437191"/>
          </a:xfrm>
        </p:grpSpPr>
        <p:sp>
          <p:nvSpPr>
            <p:cNvPr id="32" name="TextovéPole 31"/>
            <p:cNvSpPr txBox="1"/>
            <p:nvPr/>
          </p:nvSpPr>
          <p:spPr>
            <a:xfrm>
              <a:off x="7500824" y="5002128"/>
              <a:ext cx="144016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Noviny, média, vědecké články, blogy</a:t>
              </a:r>
              <a:r>
                <a:rPr lang="cs-CZ" dirty="0" smtClean="0"/>
                <a:t>, šedá literatura </a:t>
              </a:r>
              <a:endParaRPr lang="cs-CZ" dirty="0"/>
            </a:p>
          </p:txBody>
        </p:sp>
        <p:sp>
          <p:nvSpPr>
            <p:cNvPr id="33" name="TextovéPole 32"/>
            <p:cNvSpPr txBox="1"/>
            <p:nvPr/>
          </p:nvSpPr>
          <p:spPr>
            <a:xfrm>
              <a:off x="7500824" y="3930935"/>
              <a:ext cx="14401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+Strategické </a:t>
              </a:r>
              <a:r>
                <a:rPr lang="cs-CZ" dirty="0" smtClean="0"/>
                <a:t>dokumenty, výuka </a:t>
              </a:r>
              <a:endParaRPr lang="cs-CZ" dirty="0"/>
            </a:p>
          </p:txBody>
        </p:sp>
        <p:sp>
          <p:nvSpPr>
            <p:cNvPr id="34" name="TextovéPole 33"/>
            <p:cNvSpPr txBox="1"/>
            <p:nvPr/>
          </p:nvSpPr>
          <p:spPr>
            <a:xfrm>
              <a:off x="7524328" y="2319263"/>
              <a:ext cx="157350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+Mezinárodní </a:t>
              </a:r>
              <a:r>
                <a:rPr lang="cs-CZ" dirty="0" smtClean="0"/>
                <a:t>úmluvy, součást obecného povědomí</a:t>
              </a:r>
              <a:endParaRPr lang="cs-CZ" dirty="0"/>
            </a:p>
          </p:txBody>
        </p:sp>
      </p:grpSp>
      <p:cxnSp>
        <p:nvCxnSpPr>
          <p:cNvPr id="38" name="Přímá spojnice 37"/>
          <p:cNvCxnSpPr>
            <a:stCxn id="27" idx="0"/>
            <a:endCxn id="15" idx="0"/>
          </p:cNvCxnSpPr>
          <p:nvPr/>
        </p:nvCxnSpPr>
        <p:spPr>
          <a:xfrm flipH="1">
            <a:off x="2979938" y="5974672"/>
            <a:ext cx="8878" cy="26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Skupina 46"/>
          <p:cNvGrpSpPr/>
          <p:nvPr/>
        </p:nvGrpSpPr>
        <p:grpSpPr>
          <a:xfrm>
            <a:off x="2979938" y="1726336"/>
            <a:ext cx="6068390" cy="4275125"/>
            <a:chOff x="1455938" y="1726335"/>
            <a:chExt cx="6068390" cy="4275125"/>
          </a:xfrm>
        </p:grpSpPr>
        <p:cxnSp>
          <p:nvCxnSpPr>
            <p:cNvPr id="40" name="Přímá spojnice 39"/>
            <p:cNvCxnSpPr>
              <a:stCxn id="15" idx="0"/>
            </p:cNvCxnSpPr>
            <p:nvPr/>
          </p:nvCxnSpPr>
          <p:spPr>
            <a:xfrm flipV="1">
              <a:off x="1455938" y="2121822"/>
              <a:ext cx="235742" cy="387963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46" name="Skupina 45"/>
            <p:cNvGrpSpPr/>
            <p:nvPr/>
          </p:nvGrpSpPr>
          <p:grpSpPr>
            <a:xfrm>
              <a:off x="1573809" y="1726335"/>
              <a:ext cx="5950519" cy="2179736"/>
              <a:chOff x="1573809" y="1726335"/>
              <a:chExt cx="5950519" cy="2179736"/>
            </a:xfrm>
          </p:grpSpPr>
          <p:grpSp>
            <p:nvGrpSpPr>
              <p:cNvPr id="44" name="Skupina 43"/>
              <p:cNvGrpSpPr/>
              <p:nvPr/>
            </p:nvGrpSpPr>
            <p:grpSpPr>
              <a:xfrm>
                <a:off x="1573809" y="2121822"/>
                <a:ext cx="3537985" cy="1784249"/>
                <a:chOff x="1573809" y="2121822"/>
                <a:chExt cx="3537985" cy="1784249"/>
              </a:xfrm>
            </p:grpSpPr>
            <p:cxnSp>
              <p:nvCxnSpPr>
                <p:cNvPr id="42" name="Přímá spojnice 41"/>
                <p:cNvCxnSpPr/>
                <p:nvPr/>
              </p:nvCxnSpPr>
              <p:spPr>
                <a:xfrm>
                  <a:off x="1691680" y="2121822"/>
                  <a:ext cx="3420114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Přímá spojnice 42"/>
                <p:cNvCxnSpPr/>
                <p:nvPr/>
              </p:nvCxnSpPr>
              <p:spPr>
                <a:xfrm>
                  <a:off x="1573809" y="3906071"/>
                  <a:ext cx="3420114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" name="TextovéPole 44"/>
              <p:cNvSpPr txBox="1"/>
              <p:nvPr/>
            </p:nvSpPr>
            <p:spPr>
              <a:xfrm>
                <a:off x="3549842" y="1726335"/>
                <a:ext cx="39744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/>
                  <a:t>Divoká karta (Černá labuť, nelinearita</a:t>
                </a:r>
                <a:r>
                  <a:rPr lang="cs-CZ" dirty="0" smtClean="0"/>
                  <a:t>…)</a:t>
                </a:r>
                <a:endParaRPr lang="cs-CZ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5229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to </a:t>
            </a:r>
            <a:r>
              <a:rPr lang="cs-CZ" dirty="0" err="1" smtClean="0"/>
              <a:t>Megatrend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smtClean="0"/>
              <a:t>Termín</a:t>
            </a:r>
            <a:r>
              <a:rPr lang="cs-CZ" dirty="0" smtClean="0"/>
              <a:t>, popularizovaný Johnem </a:t>
            </a:r>
            <a:r>
              <a:rPr lang="cs-CZ" dirty="0" err="1" smtClean="0"/>
              <a:t>Naisbittem</a:t>
            </a:r>
            <a:r>
              <a:rPr lang="cs-CZ" dirty="0" smtClean="0"/>
              <a:t> v roce 1982 s odkazem na změny ve společnosti s odkazem na začínající společenské a ekonomické posuny, jako  byla začínající globalizace, vzestupu informační společnosti nebo přechod k síťové organizační hierarchii. (</a:t>
            </a:r>
            <a:r>
              <a:rPr lang="cs-CZ" dirty="0" err="1" smtClean="0"/>
              <a:t>Megatrends</a:t>
            </a:r>
            <a:r>
              <a:rPr lang="cs-CZ" dirty="0" smtClean="0"/>
              <a:t>: Ten New </a:t>
            </a:r>
            <a:r>
              <a:rPr lang="cs-CZ" dirty="0" err="1" smtClean="0"/>
              <a:t>Directions</a:t>
            </a:r>
            <a:r>
              <a:rPr lang="cs-CZ" dirty="0" smtClean="0"/>
              <a:t> </a:t>
            </a:r>
            <a:r>
              <a:rPr lang="cs-CZ" dirty="0" err="1" smtClean="0"/>
              <a:t>Transforming</a:t>
            </a:r>
            <a:r>
              <a:rPr lang="cs-CZ" dirty="0" smtClean="0"/>
              <a:t> </a:t>
            </a:r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Lives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err="1" smtClean="0"/>
              <a:t>Megatrends</a:t>
            </a:r>
            <a:r>
              <a:rPr lang="cs-CZ" dirty="0" smtClean="0"/>
              <a:t> are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probable</a:t>
            </a:r>
            <a:r>
              <a:rPr lang="cs-CZ" dirty="0" smtClean="0"/>
              <a:t> </a:t>
            </a:r>
            <a:r>
              <a:rPr lang="cs-CZ" dirty="0" err="1" smtClean="0"/>
              <a:t>future</a:t>
            </a:r>
            <a:r>
              <a:rPr lang="cs-CZ" dirty="0" smtClean="0"/>
              <a:t> – </a:t>
            </a:r>
            <a:r>
              <a:rPr lang="cs-CZ" dirty="0" err="1" smtClean="0"/>
              <a:t>or</a:t>
            </a:r>
            <a:r>
              <a:rPr lang="cs-CZ" dirty="0" smtClean="0"/>
              <a:t> express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know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great</a:t>
            </a:r>
            <a:r>
              <a:rPr lang="cs-CZ" dirty="0" smtClean="0"/>
              <a:t> </a:t>
            </a:r>
            <a:r>
              <a:rPr lang="cs-CZ" dirty="0" err="1" smtClean="0"/>
              <a:t>confidence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future</a:t>
            </a:r>
            <a:r>
              <a:rPr lang="cs-CZ" dirty="0" smtClean="0"/>
              <a:t>. </a:t>
            </a:r>
            <a:r>
              <a:rPr lang="cs-CZ" dirty="0" err="1" smtClean="0"/>
              <a:t>Megatrends</a:t>
            </a:r>
            <a:r>
              <a:rPr lang="cs-CZ" dirty="0" smtClean="0"/>
              <a:t> are </a:t>
            </a:r>
            <a:r>
              <a:rPr lang="cs-CZ" dirty="0" err="1" smtClean="0"/>
              <a:t>certainties</a:t>
            </a:r>
            <a:r>
              <a:rPr lang="cs-CZ" dirty="0" smtClean="0"/>
              <a:t> (</a:t>
            </a:r>
            <a:r>
              <a:rPr lang="cs-CZ" dirty="0" err="1" smtClean="0"/>
              <a:t>Copenhagen</a:t>
            </a:r>
            <a:r>
              <a:rPr lang="cs-CZ" dirty="0" smtClean="0"/>
              <a:t> Institute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Future</a:t>
            </a:r>
            <a:r>
              <a:rPr lang="cs-CZ" dirty="0" smtClean="0"/>
              <a:t> </a:t>
            </a:r>
            <a:r>
              <a:rPr lang="cs-CZ" dirty="0" err="1" smtClean="0"/>
              <a:t>Studies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err="1" smtClean="0"/>
              <a:t>Mega</a:t>
            </a:r>
            <a:r>
              <a:rPr lang="cs-CZ" dirty="0" smtClean="0"/>
              <a:t> </a:t>
            </a:r>
            <a:r>
              <a:rPr lang="cs-CZ" dirty="0" err="1" smtClean="0"/>
              <a:t>trends</a:t>
            </a:r>
            <a:r>
              <a:rPr lang="cs-CZ" dirty="0" smtClean="0"/>
              <a:t> are </a:t>
            </a:r>
            <a:r>
              <a:rPr lang="cs-CZ" dirty="0" err="1" smtClean="0"/>
              <a:t>global</a:t>
            </a:r>
            <a:r>
              <a:rPr lang="cs-CZ" dirty="0" smtClean="0"/>
              <a:t>, </a:t>
            </a:r>
            <a:r>
              <a:rPr lang="cs-CZ" dirty="0" err="1" smtClean="0"/>
              <a:t>sustained</a:t>
            </a:r>
            <a:r>
              <a:rPr lang="cs-CZ" dirty="0" smtClean="0"/>
              <a:t> and </a:t>
            </a:r>
            <a:r>
              <a:rPr lang="cs-CZ" dirty="0" err="1" smtClean="0"/>
              <a:t>macro</a:t>
            </a:r>
            <a:r>
              <a:rPr lang="cs-CZ" dirty="0" smtClean="0"/>
              <a:t> </a:t>
            </a:r>
            <a:r>
              <a:rPr lang="cs-CZ" dirty="0" err="1" smtClean="0"/>
              <a:t>economic</a:t>
            </a:r>
            <a:r>
              <a:rPr lang="cs-CZ" dirty="0" smtClean="0"/>
              <a:t> </a:t>
            </a:r>
            <a:r>
              <a:rPr lang="cs-CZ" dirty="0" err="1" smtClean="0"/>
              <a:t>forces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development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impacts</a:t>
            </a:r>
            <a:r>
              <a:rPr lang="cs-CZ" dirty="0" smtClean="0"/>
              <a:t> business, </a:t>
            </a:r>
            <a:r>
              <a:rPr lang="cs-CZ" dirty="0" err="1" smtClean="0"/>
              <a:t>economy</a:t>
            </a:r>
            <a:r>
              <a:rPr lang="cs-CZ" dirty="0" smtClean="0"/>
              <a:t>, society, </a:t>
            </a:r>
            <a:r>
              <a:rPr lang="cs-CZ" dirty="0" err="1" smtClean="0"/>
              <a:t>cultures</a:t>
            </a:r>
            <a:r>
              <a:rPr lang="cs-CZ" dirty="0" smtClean="0"/>
              <a:t> and </a:t>
            </a:r>
            <a:r>
              <a:rPr lang="cs-CZ" dirty="0" err="1" smtClean="0"/>
              <a:t>personal</a:t>
            </a:r>
            <a:r>
              <a:rPr lang="cs-CZ" dirty="0" smtClean="0"/>
              <a:t> </a:t>
            </a:r>
            <a:r>
              <a:rPr lang="cs-CZ" dirty="0" err="1" smtClean="0"/>
              <a:t>lives</a:t>
            </a:r>
            <a:r>
              <a:rPr lang="cs-CZ" dirty="0" smtClean="0"/>
              <a:t> </a:t>
            </a:r>
            <a:r>
              <a:rPr lang="cs-CZ" dirty="0" err="1" smtClean="0"/>
              <a:t>thereby</a:t>
            </a:r>
            <a:r>
              <a:rPr lang="cs-CZ" dirty="0" smtClean="0"/>
              <a:t> </a:t>
            </a:r>
            <a:r>
              <a:rPr lang="cs-CZ" dirty="0" err="1" smtClean="0"/>
              <a:t>defining</a:t>
            </a:r>
            <a:r>
              <a:rPr lang="cs-CZ" dirty="0" smtClean="0"/>
              <a:t> </a:t>
            </a:r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future</a:t>
            </a:r>
            <a:r>
              <a:rPr lang="cs-CZ" dirty="0" smtClean="0"/>
              <a:t> </a:t>
            </a:r>
            <a:r>
              <a:rPr lang="cs-CZ" dirty="0" err="1" smtClean="0"/>
              <a:t>world</a:t>
            </a:r>
            <a:r>
              <a:rPr lang="cs-CZ" dirty="0" smtClean="0"/>
              <a:t> and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increasing</a:t>
            </a:r>
            <a:r>
              <a:rPr lang="cs-CZ" dirty="0" smtClean="0"/>
              <a:t> pace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r>
              <a:rPr lang="cs-CZ" dirty="0" smtClean="0"/>
              <a:t> (</a:t>
            </a:r>
            <a:r>
              <a:rPr lang="cs-CZ" dirty="0" err="1" smtClean="0"/>
              <a:t>Frost&amp;Sulivan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err="1" smtClean="0"/>
              <a:t>Megatrends</a:t>
            </a:r>
            <a:r>
              <a:rPr lang="cs-CZ" dirty="0" smtClean="0"/>
              <a:t> are </a:t>
            </a:r>
            <a:r>
              <a:rPr lang="cs-CZ" dirty="0" err="1" smtClean="0"/>
              <a:t>certainties</a:t>
            </a:r>
            <a:r>
              <a:rPr lang="cs-CZ" dirty="0" smtClean="0"/>
              <a:t> (</a:t>
            </a:r>
            <a:r>
              <a:rPr lang="cs-CZ" dirty="0" err="1" smtClean="0"/>
              <a:t>coloquial</a:t>
            </a:r>
            <a:r>
              <a:rPr lang="cs-CZ" dirty="0" smtClean="0"/>
              <a:t>) 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228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Kolik je na světě </a:t>
            </a:r>
            <a:r>
              <a:rPr lang="cs-CZ" dirty="0" err="1" smtClean="0"/>
              <a:t>megatrendů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600201"/>
            <a:ext cx="3178696" cy="4525963"/>
          </a:xfrm>
        </p:spPr>
        <p:txBody>
          <a:bodyPr>
            <a:normAutofit/>
          </a:bodyPr>
          <a:lstStyle/>
          <a:p>
            <a:r>
              <a:rPr lang="cs-CZ" dirty="0" smtClean="0"/>
              <a:t>Různí se dle autora a definice</a:t>
            </a:r>
          </a:p>
          <a:p>
            <a:r>
              <a:rPr lang="cs-CZ" dirty="0" smtClean="0"/>
              <a:t>Jsou pojmenovány různě</a:t>
            </a:r>
          </a:p>
          <a:p>
            <a:r>
              <a:rPr lang="cs-CZ" dirty="0" smtClean="0"/>
              <a:t>Identifikují různé </a:t>
            </a:r>
            <a:r>
              <a:rPr lang="cs-CZ" dirty="0" err="1" smtClean="0"/>
              <a:t>podtrendy</a:t>
            </a:r>
            <a:endParaRPr lang="cs-CZ" dirty="0" smtClean="0"/>
          </a:p>
          <a:p>
            <a:r>
              <a:rPr lang="cs-CZ" dirty="0" smtClean="0"/>
              <a:t>Autoři většinou analyzují něco mezi 10 – 25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2" descr="Figure 2.2 Global megatren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794" y="1628801"/>
            <a:ext cx="4096520" cy="445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8160055" y="6525344"/>
            <a:ext cx="2261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Zdroj: SOER 2015, EEA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730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Proč nás zajímají globální </a:t>
            </a:r>
            <a:r>
              <a:rPr lang="cs-CZ" dirty="0" err="1" smtClean="0"/>
              <a:t>megatrendy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ČR je ke zbytku světa provázána řadou systémů, které umožňují obousměrné toky materiálů, energie, financí, idejí a inovací</a:t>
            </a:r>
          </a:p>
          <a:p>
            <a:r>
              <a:rPr lang="cs-CZ" dirty="0" smtClean="0"/>
              <a:t>Na řadu těchto systémů má ČR malý nebo téměř žádný vliv</a:t>
            </a:r>
          </a:p>
          <a:p>
            <a:r>
              <a:rPr lang="cs-CZ" dirty="0" smtClean="0"/>
              <a:t>Dlouhodobý socioekonomický a environmentální vývoj ČR je a bude ovlivňován silnými dlouhodobými trendy v těchto systémech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092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to slabý signál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Nese potenciál pro změnu</a:t>
            </a:r>
          </a:p>
          <a:p>
            <a:endParaRPr lang="cs-CZ" dirty="0" smtClean="0"/>
          </a:p>
          <a:p>
            <a:r>
              <a:rPr lang="cs-CZ" dirty="0" smtClean="0"/>
              <a:t>Sledování </a:t>
            </a:r>
            <a:r>
              <a:rPr lang="cs-CZ" dirty="0" smtClean="0"/>
              <a:t>horizontu</a:t>
            </a:r>
          </a:p>
          <a:p>
            <a:r>
              <a:rPr lang="cs-CZ" dirty="0" smtClean="0"/>
              <a:t>Technologické niky</a:t>
            </a:r>
          </a:p>
          <a:p>
            <a:r>
              <a:rPr lang="cs-CZ" dirty="0" smtClean="0"/>
              <a:t>Inovační niky</a:t>
            </a:r>
          </a:p>
          <a:p>
            <a:r>
              <a:rPr lang="cs-CZ" dirty="0" err="1" smtClean="0"/>
              <a:t>Emerging</a:t>
            </a:r>
            <a:r>
              <a:rPr lang="cs-CZ" dirty="0" smtClean="0"/>
              <a:t> </a:t>
            </a:r>
            <a:r>
              <a:rPr lang="cs-CZ" dirty="0" err="1" smtClean="0"/>
              <a:t>issues</a:t>
            </a:r>
            <a:endParaRPr lang="cs-CZ" dirty="0" smtClean="0"/>
          </a:p>
          <a:p>
            <a:r>
              <a:rPr lang="cs-CZ" dirty="0" err="1" smtClean="0"/>
              <a:t>Upcomming</a:t>
            </a:r>
            <a:r>
              <a:rPr lang="cs-CZ" dirty="0" smtClean="0"/>
              <a:t> </a:t>
            </a:r>
            <a:r>
              <a:rPr lang="cs-CZ" dirty="0" err="1" smtClean="0"/>
              <a:t>challenges</a:t>
            </a:r>
            <a:endParaRPr lang="cs-CZ" dirty="0" smtClean="0"/>
          </a:p>
          <a:p>
            <a:r>
              <a:rPr lang="cs-CZ" dirty="0" smtClean="0"/>
              <a:t>….</a:t>
            </a:r>
          </a:p>
          <a:p>
            <a:endParaRPr lang="cs-CZ" dirty="0"/>
          </a:p>
        </p:txBody>
      </p:sp>
      <p:pic>
        <p:nvPicPr>
          <p:cNvPr id="5" name="Picture 2" descr="http://www.horizont2050.cz/assets/user/ID-1001916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6763" y="1825625"/>
            <a:ext cx="4404152" cy="439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9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785</Words>
  <Application>Microsoft Office PowerPoint</Application>
  <PresentationFormat>Širokoúhlá obrazovka</PresentationFormat>
  <Paragraphs>193</Paragraphs>
  <Slides>23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Franklin Gothic Book</vt:lpstr>
      <vt:lpstr>Tahoma</vt:lpstr>
      <vt:lpstr>Times New Roman</vt:lpstr>
      <vt:lpstr>Motiv Office</vt:lpstr>
      <vt:lpstr>Slabé a silné signály budoucího vývoje, systém monitoringu pro strategické vládnutí</vt:lpstr>
      <vt:lpstr>Co tedy můžeme říci o budoucnosti s jistotou?</vt:lpstr>
      <vt:lpstr>O budoucnosti</vt:lpstr>
      <vt:lpstr>Jaké máme druhy signálů</vt:lpstr>
      <vt:lpstr>Silné a slabé signály vývoje</vt:lpstr>
      <vt:lpstr>Co je to Megatrend?</vt:lpstr>
      <vt:lpstr>Kolik je na světě megatrendů</vt:lpstr>
      <vt:lpstr>Proč nás zajímají globální megatrendy?</vt:lpstr>
      <vt:lpstr>Co je to slabý signál</vt:lpstr>
      <vt:lpstr>Portál sledování horizontu</vt:lpstr>
      <vt:lpstr>Databáze signálů</vt:lpstr>
      <vt:lpstr>Slabý signál: Climate hacking, Geoiženýring</vt:lpstr>
      <vt:lpstr>Strategické plánování v ČR</vt:lpstr>
      <vt:lpstr>Proč sledovat horizont, silné a slabé signály a co to má společného se strategickým plánováním?</vt:lpstr>
      <vt:lpstr>Připravenost na změnu</vt:lpstr>
      <vt:lpstr>Připravenost na změnu, 2015 </vt:lpstr>
      <vt:lpstr>Typický přístup k problémům (nejen životního prostředí) ve strategickém rozhodování v ČR</vt:lpstr>
      <vt:lpstr>Děkuji za pozornost</vt:lpstr>
      <vt:lpstr>http://www.pearltrees.com/t/mesenfor-sledovani-horizontu/geoingeneering/id12784665 </vt:lpstr>
      <vt:lpstr>Portál sledování horizontu</vt:lpstr>
      <vt:lpstr>Databáze signálů</vt:lpstr>
      <vt:lpstr>Karta signálu</vt:lpstr>
      <vt:lpstr>Prezentace aplikace PowerPoint</vt:lpstr>
    </vt:vector>
  </TitlesOfParts>
  <Company>Univerzita Karlova v Praze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Miroslav Havranek</dc:creator>
  <cp:lastModifiedBy>Miroslav Havranek</cp:lastModifiedBy>
  <cp:revision>9</cp:revision>
  <dcterms:created xsi:type="dcterms:W3CDTF">2016-05-30T06:50:19Z</dcterms:created>
  <dcterms:modified xsi:type="dcterms:W3CDTF">2016-05-30T09:51:54Z</dcterms:modified>
</cp:coreProperties>
</file>