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6"/>
    <p:sldMasterId id="2147483678" r:id="rId7"/>
    <p:sldMasterId id="2147483725" r:id="rId8"/>
  </p:sldMasterIdLst>
  <p:notesMasterIdLst>
    <p:notesMasterId r:id="rId24"/>
  </p:notesMasterIdLst>
  <p:handoutMasterIdLst>
    <p:handoutMasterId r:id="rId25"/>
  </p:handoutMasterIdLst>
  <p:sldIdLst>
    <p:sldId id="430" r:id="rId9"/>
    <p:sldId id="443" r:id="rId10"/>
    <p:sldId id="459" r:id="rId11"/>
    <p:sldId id="460" r:id="rId12"/>
    <p:sldId id="463" r:id="rId13"/>
    <p:sldId id="469" r:id="rId14"/>
    <p:sldId id="465" r:id="rId15"/>
    <p:sldId id="453" r:id="rId16"/>
    <p:sldId id="471" r:id="rId17"/>
    <p:sldId id="449" r:id="rId18"/>
    <p:sldId id="470" r:id="rId19"/>
    <p:sldId id="454" r:id="rId20"/>
    <p:sldId id="467" r:id="rId21"/>
    <p:sldId id="468" r:id="rId22"/>
    <p:sldId id="462" r:id="rId23"/>
  </p:sldIdLst>
  <p:sldSz cx="9144000" cy="6858000" type="screen4x3"/>
  <p:notesSz cx="7099300" cy="10234613"/>
  <p:defaultTextStyle>
    <a:defPPr>
      <a:defRPr lang="sv-S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4773" autoAdjust="0"/>
  </p:normalViewPr>
  <p:slideViewPr>
    <p:cSldViewPr>
      <p:cViewPr>
        <p:scale>
          <a:sx n="75" d="100"/>
          <a:sy n="75" d="100"/>
        </p:scale>
        <p:origin x="-2664"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defTabSz="947738">
              <a:defRPr sz="1200"/>
            </a:lvl1pPr>
          </a:lstStyle>
          <a:p>
            <a:endParaRPr lang="fi-FI"/>
          </a:p>
        </p:txBody>
      </p:sp>
      <p:sp>
        <p:nvSpPr>
          <p:cNvPr id="27136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defTabSz="947738">
              <a:defRPr sz="1200"/>
            </a:lvl1pPr>
          </a:lstStyle>
          <a:p>
            <a:fld id="{0E70F15F-8FA0-4CF7-A068-FC9E54E2349D}" type="datetimeFigureOut">
              <a:rPr lang="fi-FI"/>
              <a:pPr/>
              <a:t>1.6.2017</a:t>
            </a:fld>
            <a:endParaRPr lang="fi-FI"/>
          </a:p>
        </p:txBody>
      </p:sp>
      <p:sp>
        <p:nvSpPr>
          <p:cNvPr id="27136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defTabSz="947738">
              <a:defRPr sz="1200"/>
            </a:lvl1pPr>
          </a:lstStyle>
          <a:p>
            <a:endParaRPr lang="fi-FI"/>
          </a:p>
        </p:txBody>
      </p:sp>
      <p:sp>
        <p:nvSpPr>
          <p:cNvPr id="27136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defTabSz="947738">
              <a:defRPr sz="1200"/>
            </a:lvl1pPr>
          </a:lstStyle>
          <a:p>
            <a:fld id="{EE1A64ED-5CCE-437A-A0A9-646FB8CD4B7D}" type="slidenum">
              <a:rPr lang="fi-FI"/>
              <a:pPr/>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2763"/>
          </a:xfrm>
          <a:prstGeom prst="rect">
            <a:avLst/>
          </a:prstGeom>
          <a:noFill/>
          <a:ln w="9525">
            <a:noFill/>
            <a:miter lim="800000"/>
            <a:headEnd/>
            <a:tailEnd/>
          </a:ln>
        </p:spPr>
        <p:txBody>
          <a:bodyPr vert="horz" wrap="square" lIns="94759" tIns="47380" rIns="94759" bIns="47380" numCol="1" anchor="t" anchorCtr="0" compatLnSpc="1">
            <a:prstTxWarp prst="textNoShape">
              <a:avLst/>
            </a:prstTxWarp>
          </a:bodyPr>
          <a:lstStyle>
            <a:lvl1pPr defTabSz="947738">
              <a:defRPr sz="1200">
                <a:latin typeface="Calibri" pitchFamily="34" charset="0"/>
              </a:defRPr>
            </a:lvl1pPr>
          </a:lstStyle>
          <a:p>
            <a:endParaRPr lang="en-US"/>
          </a:p>
        </p:txBody>
      </p:sp>
      <p:sp>
        <p:nvSpPr>
          <p:cNvPr id="3" name="Date Placeholder 2"/>
          <p:cNvSpPr>
            <a:spLocks noGrp="1"/>
          </p:cNvSpPr>
          <p:nvPr>
            <p:ph type="dt" idx="1"/>
          </p:nvPr>
        </p:nvSpPr>
        <p:spPr bwMode="auto">
          <a:xfrm>
            <a:off x="4021138" y="0"/>
            <a:ext cx="3076575" cy="512763"/>
          </a:xfrm>
          <a:prstGeom prst="rect">
            <a:avLst/>
          </a:prstGeom>
          <a:noFill/>
          <a:ln w="9525">
            <a:noFill/>
            <a:miter lim="800000"/>
            <a:headEnd/>
            <a:tailEnd/>
          </a:ln>
        </p:spPr>
        <p:txBody>
          <a:bodyPr vert="horz" wrap="square" lIns="94759" tIns="47380" rIns="94759" bIns="47380" numCol="1" anchor="t" anchorCtr="0" compatLnSpc="1">
            <a:prstTxWarp prst="textNoShape">
              <a:avLst/>
            </a:prstTxWarp>
          </a:bodyPr>
          <a:lstStyle>
            <a:lvl1pPr algn="r" defTabSz="947738">
              <a:defRPr sz="1200">
                <a:latin typeface="Calibri" pitchFamily="34" charset="0"/>
              </a:defRPr>
            </a:lvl1pPr>
          </a:lstStyle>
          <a:p>
            <a:fld id="{669B711E-4290-4973-BC5D-DE5AD500F041}" type="datetimeFigureOut">
              <a:rPr lang="en-US"/>
              <a:pPr/>
              <a:t>6/1/2017</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9613" y="4862513"/>
            <a:ext cx="5680075" cy="4605337"/>
          </a:xfrm>
          <a:prstGeom prst="rect">
            <a:avLst/>
          </a:prstGeom>
          <a:noFill/>
          <a:ln w="9525">
            <a:noFill/>
            <a:miter lim="800000"/>
            <a:headEnd/>
            <a:tailEnd/>
          </a:ln>
        </p:spPr>
        <p:txBody>
          <a:bodyPr vert="horz" wrap="square" lIns="94759" tIns="47380" rIns="94759" bIns="473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720263"/>
            <a:ext cx="3076575" cy="512762"/>
          </a:xfrm>
          <a:prstGeom prst="rect">
            <a:avLst/>
          </a:prstGeom>
          <a:noFill/>
          <a:ln w="9525">
            <a:noFill/>
            <a:miter lim="800000"/>
            <a:headEnd/>
            <a:tailEnd/>
          </a:ln>
        </p:spPr>
        <p:txBody>
          <a:bodyPr vert="horz" wrap="square" lIns="94759" tIns="47380" rIns="94759" bIns="47380" numCol="1" anchor="b" anchorCtr="0" compatLnSpc="1">
            <a:prstTxWarp prst="textNoShape">
              <a:avLst/>
            </a:prstTxWarp>
          </a:bodyPr>
          <a:lstStyle>
            <a:lvl1pPr defTabSz="947738">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4021138" y="9720263"/>
            <a:ext cx="3076575" cy="512762"/>
          </a:xfrm>
          <a:prstGeom prst="rect">
            <a:avLst/>
          </a:prstGeom>
          <a:noFill/>
          <a:ln w="9525">
            <a:noFill/>
            <a:miter lim="800000"/>
            <a:headEnd/>
            <a:tailEnd/>
          </a:ln>
        </p:spPr>
        <p:txBody>
          <a:bodyPr vert="horz" wrap="square" lIns="94759" tIns="47380" rIns="94759" bIns="47380" numCol="1" anchor="b" anchorCtr="0" compatLnSpc="1">
            <a:prstTxWarp prst="textNoShape">
              <a:avLst/>
            </a:prstTxWarp>
          </a:bodyPr>
          <a:lstStyle>
            <a:lvl1pPr algn="r" defTabSz="947738">
              <a:defRPr sz="1200">
                <a:latin typeface="Calibri" pitchFamily="34" charset="0"/>
              </a:defRPr>
            </a:lvl1pPr>
          </a:lstStyle>
          <a:p>
            <a:fld id="{9EABA75E-C7A5-40FB-9344-2000170F862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TextEdit="1"/>
          </p:cNvSpPr>
          <p:nvPr>
            <p:ph type="sldImg"/>
          </p:nvPr>
        </p:nvSpPr>
        <p:spPr bwMode="auto">
          <a:xfrm>
            <a:off x="993775" y="766763"/>
            <a:ext cx="5118100" cy="3838575"/>
          </a:xfrm>
          <a:noFill/>
          <a:ln>
            <a:solidFill>
              <a:srgbClr val="000000"/>
            </a:solidFill>
            <a:miter lim="800000"/>
            <a:headEnd/>
            <a:tailEnd/>
          </a:ln>
        </p:spPr>
      </p:sp>
      <p:sp>
        <p:nvSpPr>
          <p:cNvPr id="378883" name="Rectangle 3"/>
          <p:cNvSpPr>
            <a:spLocks noGrp="1"/>
          </p:cNvSpPr>
          <p:nvPr>
            <p:ph type="body" idx="1"/>
          </p:nvPr>
        </p:nvSpPr>
        <p:spPr>
          <a:xfrm>
            <a:off x="947738" y="4864100"/>
            <a:ext cx="5203825" cy="4603750"/>
          </a:xfrm>
        </p:spPr>
        <p:txBody>
          <a:bodyPr/>
          <a:lstStyle/>
          <a:p>
            <a:pPr eaLnBrk="1" hangingPunct="1"/>
            <a:r>
              <a:rPr lang="cs-CZ" dirty="0" smtClean="0"/>
              <a:t>Představení</a:t>
            </a:r>
            <a:r>
              <a:rPr lang="cs-CZ" baseline="0" dirty="0" smtClean="0"/>
              <a:t> sebe a projektů – poděkování pořadatelům za pozvání</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700" dirty="0" smtClean="0"/>
          </a:p>
          <a:p>
            <a:pPr eaLnBrk="1" hangingPunct="1">
              <a:spcBef>
                <a:spcPct val="0"/>
              </a:spcBef>
            </a:pPr>
            <a:endParaRPr lang="en-US" dirty="0" smtClean="0"/>
          </a:p>
        </p:txBody>
      </p:sp>
      <p:sp>
        <p:nvSpPr>
          <p:cNvPr id="1249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5134A0-5982-4197-A39D-7642453EA3EB}"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xmlns="" val="2489161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5F7CCB-4EEF-4306-8DF9-DA9EAA41F21F}" type="slidenum">
              <a:rPr lang="en-US"/>
              <a:pPr fontAlgn="base">
                <a:spcBef>
                  <a:spcPct val="0"/>
                </a:spcBef>
                <a:spcAft>
                  <a:spcPct val="0"/>
                </a:spcAft>
                <a:defRPr/>
              </a:pPr>
              <a:t>14</a:t>
            </a:fld>
            <a:endParaRPr lang="en-US"/>
          </a:p>
        </p:txBody>
      </p:sp>
      <p:sp>
        <p:nvSpPr>
          <p:cNvPr id="103426" name="Rectangle 2"/>
          <p:cNvSpPr>
            <a:spLocks noGrp="1" noRot="1" noChangeAspect="1" noChangeArrowheads="1" noTextEdit="1"/>
          </p:cNvSpPr>
          <p:nvPr>
            <p:ph type="sldImg"/>
          </p:nvPr>
        </p:nvSpPr>
        <p:spPr bwMode="auto">
          <a:xfrm>
            <a:off x="1671204" y="662886"/>
            <a:ext cx="3945898" cy="2921602"/>
          </a:xfrm>
          <a:noFill/>
          <a:ln>
            <a:solidFill>
              <a:srgbClr val="000000"/>
            </a:solidFill>
            <a:miter lim="800000"/>
            <a:headEnd/>
            <a:tailEnd/>
          </a:ln>
        </p:spPr>
      </p:sp>
      <p:sp>
        <p:nvSpPr>
          <p:cNvPr id="187395" name="Rectangle 3"/>
          <p:cNvSpPr>
            <a:spLocks noGrp="1" noChangeArrowheads="1"/>
          </p:cNvSpPr>
          <p:nvPr>
            <p:ph type="body" idx="1"/>
          </p:nvPr>
        </p:nvSpPr>
        <p:spPr>
          <a:xfrm>
            <a:off x="634992" y="3854553"/>
            <a:ext cx="5753053" cy="5612423"/>
          </a:xfrm>
        </p:spPr>
        <p:txBody>
          <a:bodyPr>
            <a:normAutofit/>
          </a:bodyPr>
          <a:lstStyle/>
          <a:p>
            <a:pPr marL="236921" indent="-236921" eaLnBrk="1" fontAlgn="auto" hangingPunct="1">
              <a:spcBef>
                <a:spcPct val="0"/>
              </a:spcBef>
              <a:spcAft>
                <a:spcPts val="0"/>
              </a:spcAft>
              <a:defRPr/>
            </a:pPr>
            <a:r>
              <a:rPr lang="en-US" dirty="0" smtClean="0"/>
              <a:t>Carbon footprinting is not just a case of gathering some data and inputting into a tool, for CF to be established in a BU there are a number of considerations to be made. This is broken down into three categories;</a:t>
            </a:r>
          </a:p>
          <a:p>
            <a:pPr marL="236921" indent="-236921" eaLnBrk="1" fontAlgn="auto" hangingPunct="1">
              <a:spcBef>
                <a:spcPct val="0"/>
              </a:spcBef>
              <a:spcAft>
                <a:spcPts val="0"/>
              </a:spcAft>
              <a:buFontTx/>
              <a:buAutoNum type="arabicPeriod"/>
              <a:defRPr/>
            </a:pPr>
            <a:r>
              <a:rPr lang="en-US" dirty="0" smtClean="0"/>
              <a:t>Strategic interaction, depending on the project commitment from external parties is essential. Firstly the client’s buy in and understanding of the benefits of CF will be required. Secondly engaging the supply chain, can they provide you data, alternative solutions to high impact materials, ongoing development of bespoke products and last but not least sub-contractors, do you need to put </a:t>
            </a:r>
            <a:r>
              <a:rPr lang="en-US" dirty="0" err="1" smtClean="0"/>
              <a:t>Cf</a:t>
            </a:r>
            <a:r>
              <a:rPr lang="en-US" dirty="0" smtClean="0"/>
              <a:t> in their contracts, will they need support and training on using CF tools?</a:t>
            </a:r>
          </a:p>
          <a:p>
            <a:pPr marL="236921" indent="-236921" eaLnBrk="1" fontAlgn="auto" hangingPunct="1">
              <a:spcBef>
                <a:spcPct val="0"/>
              </a:spcBef>
              <a:spcAft>
                <a:spcPts val="0"/>
              </a:spcAft>
              <a:defRPr/>
            </a:pPr>
            <a:r>
              <a:rPr lang="en-US" dirty="0" smtClean="0"/>
              <a:t>2. Develop long term internal capabilities; the starting point to this is getting top management commitment, this is already in place from AB but what about your BU directors and project managers? Next tool development, the AB tools are in place but this is just the starting point the ongoing commitment to </a:t>
            </a:r>
            <a:r>
              <a:rPr lang="en-US" dirty="0" err="1" smtClean="0"/>
              <a:t>Cf</a:t>
            </a:r>
            <a:r>
              <a:rPr lang="en-US" dirty="0" smtClean="0"/>
              <a:t> is an iterative process and the tools will evolve with feedback from the BU’s. Thirdly CF needs to be built into the BU’s processes with milestones and gateways to ensure CF is carried out correctly and timely. The final two points lie around identifying and training the relevant personnel on CF and communicating CF to the BU and project so staff understand why we are doing this and their role to play in CF.</a:t>
            </a:r>
          </a:p>
          <a:p>
            <a:pPr marL="236921" indent="-236921" eaLnBrk="1" fontAlgn="auto" hangingPunct="1">
              <a:spcBef>
                <a:spcPct val="0"/>
              </a:spcBef>
              <a:spcAft>
                <a:spcPts val="0"/>
              </a:spcAft>
              <a:defRPr/>
            </a:pPr>
            <a:r>
              <a:rPr lang="en-US" dirty="0" smtClean="0"/>
              <a:t>3. Once all these measures are in place then the BU/Project is ready to carry out the CF, the center column gives a step by step process for CF.</a:t>
            </a:r>
          </a:p>
          <a:p>
            <a:pPr eaLnBrk="1" fontAlgn="auto" hangingPunct="1">
              <a:spcBef>
                <a:spcPct val="0"/>
              </a:spcBef>
              <a:spcAft>
                <a:spcPts val="0"/>
              </a:spcAft>
              <a:defRPr/>
            </a:pPr>
            <a:endParaRPr lang="en-US" dirty="0"/>
          </a:p>
        </p:txBody>
      </p:sp>
    </p:spTree>
    <p:extLst>
      <p:ext uri="{BB962C8B-B14F-4D97-AF65-F5344CB8AC3E}">
        <p14:creationId xmlns:p14="http://schemas.microsoft.com/office/powerpoint/2010/main" xmlns="" val="419834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TextEdit="1"/>
          </p:cNvSpPr>
          <p:nvPr>
            <p:ph type="sldImg"/>
          </p:nvPr>
        </p:nvSpPr>
        <p:spPr bwMode="auto">
          <a:xfrm>
            <a:off x="993775" y="766763"/>
            <a:ext cx="5118100" cy="3838575"/>
          </a:xfrm>
          <a:noFill/>
          <a:ln>
            <a:solidFill>
              <a:srgbClr val="000000"/>
            </a:solidFill>
            <a:miter lim="800000"/>
            <a:headEnd/>
            <a:tailEnd/>
          </a:ln>
        </p:spPr>
      </p:sp>
      <p:sp>
        <p:nvSpPr>
          <p:cNvPr id="378883" name="Rectangle 3"/>
          <p:cNvSpPr>
            <a:spLocks noGrp="1"/>
          </p:cNvSpPr>
          <p:nvPr>
            <p:ph type="body" idx="1"/>
          </p:nvPr>
        </p:nvSpPr>
        <p:spPr>
          <a:xfrm>
            <a:off x="947738" y="4864100"/>
            <a:ext cx="5203825" cy="4603750"/>
          </a:xfrm>
        </p:spPr>
        <p:txBody>
          <a:bodyPr/>
          <a:lstStyle/>
          <a:p>
            <a:pPr eaLnBrk="1" hangingPunct="1"/>
            <a:r>
              <a:rPr lang="cs-CZ" dirty="0" smtClean="0"/>
              <a:t>Stavebnictví</a:t>
            </a:r>
            <a:r>
              <a:rPr lang="cs-CZ" baseline="0" dirty="0" smtClean="0"/>
              <a:t> se podílí na uhlíkové stopě více než 40% emisí uhlíku. Věříme že znalost naší uhlíkové stopy povede v budoucnu k jejímu aktivnímu snížení a tím i ke snížení našeho negativního dopadu na ŽP. Co obzvláště důležité…co je cílem nikoli čísla ale snižování…</a:t>
            </a:r>
          </a:p>
          <a:p>
            <a:pPr eaLnBrk="1" hangingPunct="1"/>
            <a:endParaRPr lang="cs-CZ"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Header Placeholder 3"/>
          <p:cNvSpPr>
            <a:spLocks noGrp="1"/>
          </p:cNvSpPr>
          <p:nvPr>
            <p:ph type="hdr" sz="quarter" idx="10"/>
          </p:nvPr>
        </p:nvSpPr>
        <p:spPr/>
        <p:txBody>
          <a:bodyPr/>
          <a:lstStyle/>
          <a:p>
            <a:r>
              <a:rPr lang="en-US" smtClean="0"/>
              <a:t>Management Meeting 2015</a:t>
            </a:r>
            <a:endParaRPr lang="en-US"/>
          </a:p>
        </p:txBody>
      </p:sp>
      <p:sp>
        <p:nvSpPr>
          <p:cNvPr id="5" name="Date Placeholder 4"/>
          <p:cNvSpPr>
            <a:spLocks noGrp="1"/>
          </p:cNvSpPr>
          <p:nvPr>
            <p:ph type="dt" idx="11"/>
          </p:nvPr>
        </p:nvSpPr>
        <p:spPr/>
        <p:txBody>
          <a:bodyPr/>
          <a:lstStyle/>
          <a:p>
            <a:fld id="{883266BD-E6F3-4141-BF83-362DF5067DB3}" type="datetime1">
              <a:rPr lang="en-US" smtClean="0"/>
              <a:pPr/>
              <a:t>6/1/2017</a:t>
            </a:fld>
            <a:endParaRPr lang="en-US"/>
          </a:p>
        </p:txBody>
      </p:sp>
      <p:sp>
        <p:nvSpPr>
          <p:cNvPr id="6" name="Slide Number Placeholder 5"/>
          <p:cNvSpPr>
            <a:spLocks noGrp="1"/>
          </p:cNvSpPr>
          <p:nvPr>
            <p:ph type="sldNum" sz="quarter" idx="12"/>
          </p:nvPr>
        </p:nvSpPr>
        <p:spPr/>
        <p:txBody>
          <a:bodyPr/>
          <a:lstStyle/>
          <a:p>
            <a:fld id="{60D165A6-FA9F-493F-9885-37E4A5844C9D}" type="slidenum">
              <a:rPr lang="en-US" smtClean="0"/>
              <a:pPr/>
              <a:t>4</a:t>
            </a:fld>
            <a:endParaRPr lang="en-US"/>
          </a:p>
        </p:txBody>
      </p:sp>
    </p:spTree>
    <p:extLst>
      <p:ext uri="{BB962C8B-B14F-4D97-AF65-F5344CB8AC3E}">
        <p14:creationId xmlns:p14="http://schemas.microsoft.com/office/powerpoint/2010/main" xmlns="" val="409061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endParaRPr lang="cs-CZ" dirty="0"/>
          </a:p>
        </p:txBody>
      </p:sp>
      <p:sp>
        <p:nvSpPr>
          <p:cNvPr id="4" name="Zástupný symbol pro datum 3"/>
          <p:cNvSpPr>
            <a:spLocks noGrp="1"/>
          </p:cNvSpPr>
          <p:nvPr>
            <p:ph type="dt" idx="10"/>
          </p:nvPr>
        </p:nvSpPr>
        <p:spPr/>
        <p:txBody>
          <a:bodyPr/>
          <a:lstStyle/>
          <a:p>
            <a:fld id="{4CC7A2B9-1BB2-4056-A5B9-21C6B59A966F}" type="datetime1">
              <a:rPr lang="sv-SE" smtClean="0"/>
              <a:pPr/>
              <a:t>2017-06-01</a:t>
            </a:fld>
            <a:endParaRPr lang="sv-SE"/>
          </a:p>
        </p:txBody>
      </p:sp>
      <p:sp>
        <p:nvSpPr>
          <p:cNvPr id="5" name="Zástupný symbol pro číslo snímku 4"/>
          <p:cNvSpPr>
            <a:spLocks noGrp="1"/>
          </p:cNvSpPr>
          <p:nvPr>
            <p:ph type="sldNum" sz="quarter" idx="11"/>
          </p:nvPr>
        </p:nvSpPr>
        <p:spPr/>
        <p:txBody>
          <a:bodyPr/>
          <a:lstStyle/>
          <a:p>
            <a:fld id="{C608C079-3072-4E34-BFD8-55363D5A4E0A}" type="slidenum">
              <a:rPr lang="sv-SE" smtClean="0"/>
              <a:pPr/>
              <a:t>6</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TextEdit="1"/>
          </p:cNvSpPr>
          <p:nvPr>
            <p:ph type="sldImg"/>
          </p:nvPr>
        </p:nvSpPr>
        <p:spPr bwMode="auto">
          <a:xfrm>
            <a:off x="993775" y="766763"/>
            <a:ext cx="5118100" cy="3838575"/>
          </a:xfrm>
          <a:noFill/>
          <a:ln>
            <a:solidFill>
              <a:srgbClr val="000000"/>
            </a:solidFill>
            <a:miter lim="800000"/>
            <a:headEnd/>
            <a:tailEnd/>
          </a:ln>
        </p:spPr>
      </p:sp>
      <p:sp>
        <p:nvSpPr>
          <p:cNvPr id="378883" name="Rectangle 3"/>
          <p:cNvSpPr>
            <a:spLocks noGrp="1"/>
          </p:cNvSpPr>
          <p:nvPr>
            <p:ph type="body" idx="1"/>
          </p:nvPr>
        </p:nvSpPr>
        <p:spPr>
          <a:xfrm>
            <a:off x="947738" y="4864100"/>
            <a:ext cx="5203825" cy="4603750"/>
          </a:xfrm>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AEDD08D8-A633-4F2D-82E8-29DB07176E03}" type="slidenum">
              <a:rPr lang="nb-NO" altLang="en-US" smtClean="0"/>
              <a:pPr/>
              <a:t>9</a:t>
            </a:fld>
            <a:endParaRPr lang="nb-NO"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EABA75E-C7A5-40FB-9344-2000170F862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EABA75E-C7A5-40FB-9344-2000170F8626}"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TextEdit="1"/>
          </p:cNvSpPr>
          <p:nvPr>
            <p:ph type="sldImg"/>
          </p:nvPr>
        </p:nvSpPr>
        <p:spPr bwMode="auto">
          <a:xfrm>
            <a:off x="993775" y="766763"/>
            <a:ext cx="5118100" cy="3838575"/>
          </a:xfrm>
          <a:noFill/>
          <a:ln>
            <a:solidFill>
              <a:srgbClr val="000000"/>
            </a:solidFill>
            <a:miter lim="800000"/>
            <a:headEnd/>
            <a:tailEnd/>
          </a:ln>
        </p:spPr>
      </p:sp>
      <p:sp>
        <p:nvSpPr>
          <p:cNvPr id="378883" name="Rectangle 3"/>
          <p:cNvSpPr>
            <a:spLocks noGrp="1"/>
          </p:cNvSpPr>
          <p:nvPr>
            <p:ph type="body" idx="1"/>
          </p:nvPr>
        </p:nvSpPr>
        <p:spPr>
          <a:xfrm>
            <a:off x="947738" y="4864100"/>
            <a:ext cx="5203825" cy="4603750"/>
          </a:xfrm>
        </p:spPr>
        <p:txBody>
          <a:bodyPr/>
          <a:lstStyle/>
          <a:p>
            <a:pPr eaLnBrk="1" hangingPunct="1"/>
            <a:r>
              <a:rPr lang="cs-CZ" dirty="0" smtClean="0"/>
              <a:t>As</a:t>
            </a:r>
            <a:r>
              <a:rPr lang="cs-CZ" baseline="0" dirty="0" smtClean="0"/>
              <a:t> a </a:t>
            </a:r>
            <a:r>
              <a:rPr lang="cs-CZ" baseline="0" dirty="0" err="1" smtClean="0"/>
              <a:t>construction</a:t>
            </a:r>
            <a:r>
              <a:rPr lang="cs-CZ" baseline="0" dirty="0" smtClean="0"/>
              <a:t> </a:t>
            </a:r>
            <a:r>
              <a:rPr lang="cs-CZ" baseline="0" dirty="0" err="1" smtClean="0"/>
              <a:t>company</a:t>
            </a:r>
            <a:r>
              <a:rPr lang="cs-CZ" baseline="0" dirty="0" smtClean="0"/>
              <a:t> </a:t>
            </a:r>
            <a:r>
              <a:rPr lang="cs-CZ" baseline="0" dirty="0" err="1" smtClean="0"/>
              <a:t>we</a:t>
            </a:r>
            <a:r>
              <a:rPr lang="cs-CZ" baseline="0" dirty="0" smtClean="0"/>
              <a:t> </a:t>
            </a:r>
            <a:r>
              <a:rPr lang="cs-CZ" baseline="0" dirty="0" err="1" smtClean="0"/>
              <a:t>believe</a:t>
            </a:r>
            <a:r>
              <a:rPr lang="cs-CZ" baseline="0" dirty="0" smtClean="0"/>
              <a:t> </a:t>
            </a:r>
            <a:r>
              <a:rPr lang="cs-CZ" baseline="0" dirty="0" err="1" smtClean="0"/>
              <a:t>that</a:t>
            </a:r>
            <a:r>
              <a:rPr lang="cs-CZ" baseline="0" dirty="0" smtClean="0"/>
              <a:t> </a:t>
            </a:r>
            <a:r>
              <a:rPr lang="cs-CZ" baseline="0" dirty="0" err="1" smtClean="0"/>
              <a:t>carbon</a:t>
            </a:r>
            <a:r>
              <a:rPr lang="cs-CZ" baseline="0" dirty="0" smtClean="0"/>
              <a:t> </a:t>
            </a:r>
            <a:r>
              <a:rPr lang="cs-CZ" baseline="0" dirty="0" err="1" smtClean="0"/>
              <a:t>footpring</a:t>
            </a:r>
            <a:r>
              <a:rPr lang="cs-CZ" baseline="0" dirty="0" smtClean="0"/>
              <a:t> </a:t>
            </a:r>
            <a:r>
              <a:rPr lang="cs-CZ" baseline="0" dirty="0" err="1" smtClean="0"/>
              <a:t>will</a:t>
            </a:r>
            <a:r>
              <a:rPr lang="cs-CZ" baseline="0" dirty="0" smtClean="0"/>
              <a:t> help </a:t>
            </a:r>
            <a:r>
              <a:rPr lang="cs-CZ" baseline="0" dirty="0" err="1" smtClean="0"/>
              <a:t>us</a:t>
            </a:r>
            <a:r>
              <a:rPr lang="cs-CZ" baseline="0" dirty="0" smtClean="0"/>
              <a:t> to </a:t>
            </a:r>
            <a:r>
              <a:rPr lang="cs-CZ" baseline="0" dirty="0" err="1" smtClean="0"/>
              <a:t>uderstand</a:t>
            </a:r>
            <a:r>
              <a:rPr lang="cs-CZ" baseline="0" dirty="0" smtClean="0"/>
              <a:t>, </a:t>
            </a:r>
            <a:r>
              <a:rPr lang="cs-CZ" baseline="0" dirty="0" err="1" smtClean="0"/>
              <a:t>evaluate</a:t>
            </a:r>
            <a:r>
              <a:rPr lang="cs-CZ" baseline="0" dirty="0" smtClean="0"/>
              <a:t>  </a:t>
            </a:r>
            <a:r>
              <a:rPr lang="cs-CZ" baseline="0" dirty="0" err="1" smtClean="0"/>
              <a:t>and</a:t>
            </a:r>
            <a:r>
              <a:rPr lang="cs-CZ" baseline="0" dirty="0" smtClean="0"/>
              <a:t> </a:t>
            </a:r>
            <a:r>
              <a:rPr lang="cs-CZ" baseline="0" dirty="0" err="1" smtClean="0"/>
              <a:t>mitigate</a:t>
            </a:r>
            <a:r>
              <a:rPr lang="cs-CZ" baseline="0" dirty="0" smtClean="0"/>
              <a:t> </a:t>
            </a:r>
            <a:r>
              <a:rPr lang="cs-CZ" baseline="0" dirty="0" err="1" smtClean="0"/>
              <a:t>our</a:t>
            </a:r>
            <a:r>
              <a:rPr lang="cs-CZ" baseline="0" dirty="0" smtClean="0"/>
              <a:t> negative </a:t>
            </a:r>
            <a:r>
              <a:rPr lang="cs-CZ" baseline="0" dirty="0" err="1" smtClean="0"/>
              <a:t>impact</a:t>
            </a:r>
            <a:r>
              <a:rPr lang="cs-CZ" baseline="0" dirty="0" smtClean="0"/>
              <a:t> </a:t>
            </a:r>
            <a:r>
              <a:rPr lang="cs-CZ" baseline="0" dirty="0" err="1" smtClean="0"/>
              <a:t>and</a:t>
            </a:r>
            <a:r>
              <a:rPr lang="cs-CZ" baseline="0" dirty="0" smtClean="0"/>
              <a:t> </a:t>
            </a:r>
            <a:r>
              <a:rPr lang="cs-CZ" baseline="0" dirty="0" err="1" smtClean="0"/>
              <a:t>also</a:t>
            </a:r>
            <a:r>
              <a:rPr lang="cs-CZ" baseline="0" dirty="0" smtClean="0"/>
              <a:t> </a:t>
            </a:r>
            <a:r>
              <a:rPr lang="cs-CZ" baseline="0" dirty="0" err="1" smtClean="0"/>
              <a:t>using</a:t>
            </a:r>
            <a:r>
              <a:rPr lang="cs-CZ" baseline="0" dirty="0" smtClean="0"/>
              <a:t> </a:t>
            </a:r>
            <a:r>
              <a:rPr lang="cs-CZ" baseline="0" dirty="0" err="1" smtClean="0"/>
              <a:t>this</a:t>
            </a:r>
            <a:r>
              <a:rPr lang="cs-CZ" baseline="0" dirty="0" smtClean="0"/>
              <a:t> </a:t>
            </a:r>
            <a:r>
              <a:rPr lang="cs-CZ" baseline="0" dirty="0" err="1" smtClean="0"/>
              <a:t>tool</a:t>
            </a:r>
            <a:r>
              <a:rPr lang="cs-CZ" baseline="0" dirty="0" smtClean="0"/>
              <a:t> in </a:t>
            </a:r>
            <a:r>
              <a:rPr lang="cs-CZ" baseline="0" dirty="0" err="1" smtClean="0"/>
              <a:t>very</a:t>
            </a:r>
            <a:r>
              <a:rPr lang="cs-CZ" baseline="0" dirty="0" smtClean="0"/>
              <a:t> </a:t>
            </a:r>
            <a:r>
              <a:rPr lang="cs-CZ" baseline="0" dirty="0" err="1" smtClean="0"/>
              <a:t>early</a:t>
            </a:r>
            <a:r>
              <a:rPr lang="cs-CZ" baseline="0" dirty="0" smtClean="0"/>
              <a:t> </a:t>
            </a:r>
            <a:r>
              <a:rPr lang="cs-CZ" baseline="0" dirty="0" err="1" smtClean="0"/>
              <a:t>planning</a:t>
            </a:r>
            <a:r>
              <a:rPr lang="cs-CZ" baseline="0" dirty="0" smtClean="0"/>
              <a:t> </a:t>
            </a:r>
            <a:r>
              <a:rPr lang="cs-CZ" baseline="0" dirty="0" err="1" smtClean="0"/>
              <a:t>stage</a:t>
            </a:r>
            <a:r>
              <a:rPr lang="cs-CZ" baseline="0" dirty="0" smtClean="0"/>
              <a:t> </a:t>
            </a:r>
            <a:r>
              <a:rPr lang="cs-CZ" baseline="0" dirty="0" err="1" smtClean="0"/>
              <a:t>of</a:t>
            </a:r>
            <a:r>
              <a:rPr lang="cs-CZ" baseline="0" dirty="0" smtClean="0"/>
              <a:t> a </a:t>
            </a:r>
            <a:r>
              <a:rPr lang="cs-CZ" baseline="0" dirty="0" err="1" smtClean="0"/>
              <a:t>project</a:t>
            </a:r>
            <a:r>
              <a:rPr lang="cs-CZ" baseline="0" dirty="0" smtClean="0"/>
              <a:t> </a:t>
            </a:r>
            <a:r>
              <a:rPr lang="cs-CZ" baseline="0" dirty="0" err="1" smtClean="0"/>
              <a:t>can</a:t>
            </a:r>
            <a:r>
              <a:rPr lang="cs-CZ" baseline="0" dirty="0" smtClean="0"/>
              <a:t> help as </a:t>
            </a:r>
            <a:r>
              <a:rPr lang="cs-CZ" baseline="0" dirty="0" err="1" smtClean="0"/>
              <a:t>identify</a:t>
            </a:r>
            <a:r>
              <a:rPr lang="cs-CZ" baseline="0" dirty="0" smtClean="0"/>
              <a:t> </a:t>
            </a:r>
            <a:r>
              <a:rPr lang="cs-CZ" baseline="0" dirty="0" err="1" smtClean="0"/>
              <a:t>opportunities</a:t>
            </a:r>
            <a:r>
              <a:rPr lang="cs-CZ" baseline="0" dirty="0" smtClean="0"/>
              <a:t> </a:t>
            </a:r>
            <a:r>
              <a:rPr lang="cs-CZ" baseline="0" dirty="0" err="1" smtClean="0"/>
              <a:t>of</a:t>
            </a:r>
            <a:r>
              <a:rPr lang="cs-CZ" baseline="0" dirty="0" smtClean="0"/>
              <a:t> </a:t>
            </a:r>
            <a:r>
              <a:rPr lang="cs-CZ" baseline="0" dirty="0" err="1" smtClean="0"/>
              <a:t>potential</a:t>
            </a:r>
            <a:r>
              <a:rPr lang="cs-CZ" baseline="0" dirty="0" smtClean="0"/>
              <a:t> </a:t>
            </a:r>
            <a:r>
              <a:rPr lang="cs-CZ" baseline="0" dirty="0" err="1" smtClean="0"/>
              <a:t>caron</a:t>
            </a:r>
            <a:r>
              <a:rPr lang="cs-CZ" baseline="0" dirty="0" smtClean="0"/>
              <a:t>/</a:t>
            </a:r>
            <a:r>
              <a:rPr lang="cs-CZ" baseline="0" dirty="0" err="1" smtClean="0"/>
              <a:t>energy</a:t>
            </a:r>
            <a:r>
              <a:rPr lang="cs-CZ" baseline="0" dirty="0" smtClean="0"/>
              <a:t> </a:t>
            </a:r>
            <a:r>
              <a:rPr lang="cs-CZ" baseline="0" dirty="0" err="1" smtClean="0"/>
              <a:t>savings</a:t>
            </a:r>
            <a:r>
              <a:rPr lang="cs-CZ" baseline="0" dirty="0" smtClean="0"/>
              <a:t> </a:t>
            </a:r>
            <a:r>
              <a:rPr lang="cs-CZ" baseline="0" dirty="0" err="1" smtClean="0"/>
              <a:t>and</a:t>
            </a:r>
            <a:r>
              <a:rPr lang="cs-CZ" baseline="0" dirty="0" smtClean="0"/>
              <a:t> </a:t>
            </a:r>
            <a:r>
              <a:rPr lang="cs-CZ" baseline="0" dirty="0" err="1" smtClean="0"/>
              <a:t>also</a:t>
            </a:r>
            <a:r>
              <a:rPr lang="cs-CZ" baseline="0" dirty="0" smtClean="0"/>
              <a:t> </a:t>
            </a:r>
            <a:r>
              <a:rPr lang="cs-CZ" baseline="0" dirty="0" err="1" smtClean="0"/>
              <a:t>or</a:t>
            </a:r>
            <a:r>
              <a:rPr lang="cs-CZ" baseline="0" dirty="0" smtClean="0"/>
              <a:t> </a:t>
            </a:r>
            <a:r>
              <a:rPr lang="cs-CZ" baseline="0" dirty="0" err="1" smtClean="0"/>
              <a:t>maybe</a:t>
            </a:r>
            <a:r>
              <a:rPr lang="cs-CZ" baseline="0" dirty="0" smtClean="0"/>
              <a:t>  </a:t>
            </a:r>
            <a:r>
              <a:rPr lang="cs-CZ" baseline="0" dirty="0" err="1" smtClean="0"/>
              <a:t>financial</a:t>
            </a:r>
            <a:r>
              <a:rPr lang="cs-CZ" baseline="0" dirty="0" smtClean="0"/>
              <a:t> </a:t>
            </a:r>
            <a:r>
              <a:rPr lang="cs-CZ" baseline="0" dirty="0" err="1" smtClean="0"/>
              <a:t>savings</a:t>
            </a:r>
            <a:r>
              <a:rPr lang="cs-CZ" baseline="0" dirty="0" smtClean="0"/>
              <a:t> </a:t>
            </a:r>
            <a:r>
              <a:rPr lang="cs-CZ" baseline="0" dirty="0" err="1" smtClean="0"/>
              <a:t>if</a:t>
            </a:r>
            <a:r>
              <a:rPr lang="cs-CZ" baseline="0" dirty="0" smtClean="0"/>
              <a:t> </a:t>
            </a:r>
            <a:r>
              <a:rPr lang="cs-CZ" baseline="0" dirty="0" err="1" smtClean="0"/>
              <a:t>used</a:t>
            </a:r>
            <a:r>
              <a:rPr lang="cs-CZ" baseline="0" dirty="0" smtClean="0"/>
              <a:t> in design </a:t>
            </a:r>
            <a:r>
              <a:rPr lang="cs-CZ" baseline="0" dirty="0" err="1" smtClean="0"/>
              <a:t>phase</a:t>
            </a:r>
            <a:r>
              <a:rPr lang="cs-CZ" baseline="0" dirty="0" smtClean="0"/>
              <a:t> </a:t>
            </a:r>
            <a:r>
              <a:rPr lang="cs-CZ" baseline="0" dirty="0" err="1" smtClean="0"/>
              <a:t>of</a:t>
            </a:r>
            <a:r>
              <a:rPr lang="cs-CZ" baseline="0" dirty="0" smtClean="0"/>
              <a:t> a </a:t>
            </a:r>
            <a:r>
              <a:rPr lang="cs-CZ" baseline="0" dirty="0" err="1" smtClean="0"/>
              <a:t>projects</a:t>
            </a:r>
            <a:r>
              <a:rPr lang="cs-CZ" baseline="0" dirty="0" smtClean="0"/>
              <a:t>…</a:t>
            </a:r>
          </a:p>
          <a:p>
            <a:pPr eaLnBrk="1" hangingPunct="1"/>
            <a:r>
              <a:rPr lang="cs-CZ" baseline="0" dirty="0" smtClean="0"/>
              <a:t>A </a:t>
            </a:r>
            <a:r>
              <a:rPr lang="cs-CZ" baseline="0" dirty="0" err="1" smtClean="0"/>
              <a:t>buildings</a:t>
            </a:r>
            <a:r>
              <a:rPr lang="cs-CZ" baseline="0" dirty="0" smtClean="0"/>
              <a:t> </a:t>
            </a:r>
            <a:r>
              <a:rPr lang="cs-CZ" baseline="0" dirty="0" err="1" smtClean="0"/>
              <a:t>carbon</a:t>
            </a:r>
            <a:r>
              <a:rPr lang="cs-CZ" baseline="0" dirty="0" smtClean="0"/>
              <a:t> </a:t>
            </a:r>
            <a:r>
              <a:rPr lang="cs-CZ" baseline="0" dirty="0" err="1" smtClean="0"/>
              <a:t>footprint</a:t>
            </a:r>
            <a:r>
              <a:rPr lang="cs-CZ" baseline="0" dirty="0" smtClean="0"/>
              <a:t> </a:t>
            </a:r>
            <a:r>
              <a:rPr lang="cs-CZ" baseline="0" dirty="0" err="1" smtClean="0"/>
              <a:t>typically</a:t>
            </a:r>
            <a:r>
              <a:rPr lang="cs-CZ" baseline="0" dirty="0" smtClean="0"/>
              <a:t> </a:t>
            </a:r>
            <a:r>
              <a:rPr lang="cs-CZ" baseline="0" dirty="0" err="1" smtClean="0"/>
              <a:t>comperised</a:t>
            </a:r>
            <a:r>
              <a:rPr lang="cs-CZ" baseline="0" dirty="0" smtClean="0"/>
              <a:t> </a:t>
            </a:r>
            <a:r>
              <a:rPr lang="cs-CZ" baseline="0" dirty="0" err="1" smtClean="0"/>
              <a:t>of</a:t>
            </a:r>
            <a:r>
              <a:rPr lang="cs-CZ" baseline="0" dirty="0" smtClean="0"/>
              <a:t> </a:t>
            </a:r>
            <a:r>
              <a:rPr lang="cs-CZ" baseline="0" dirty="0" err="1" smtClean="0"/>
              <a:t>around</a:t>
            </a:r>
            <a:r>
              <a:rPr lang="cs-CZ" baseline="0" dirty="0" smtClean="0"/>
              <a:t> 80% </a:t>
            </a:r>
            <a:r>
              <a:rPr lang="cs-CZ" baseline="0" dirty="0" err="1" smtClean="0"/>
              <a:t>of</a:t>
            </a:r>
            <a:r>
              <a:rPr lang="cs-CZ" baseline="0" dirty="0" smtClean="0"/>
              <a:t> </a:t>
            </a:r>
            <a:r>
              <a:rPr lang="cs-CZ" baseline="0" dirty="0" err="1" smtClean="0"/>
              <a:t>operational</a:t>
            </a:r>
            <a:r>
              <a:rPr lang="cs-CZ" baseline="0" dirty="0" smtClean="0"/>
              <a:t> </a:t>
            </a:r>
            <a:r>
              <a:rPr lang="cs-CZ" baseline="0" dirty="0" err="1" smtClean="0"/>
              <a:t>and</a:t>
            </a:r>
            <a:r>
              <a:rPr lang="cs-CZ" baseline="0" dirty="0" smtClean="0"/>
              <a:t> 20 % </a:t>
            </a:r>
            <a:r>
              <a:rPr lang="cs-CZ" baseline="0" dirty="0" err="1" smtClean="0"/>
              <a:t>of</a:t>
            </a:r>
            <a:r>
              <a:rPr lang="cs-CZ" baseline="0" dirty="0" smtClean="0"/>
              <a:t> </a:t>
            </a:r>
            <a:r>
              <a:rPr lang="cs-CZ" baseline="0" dirty="0" err="1" smtClean="0"/>
              <a:t>embodied</a:t>
            </a:r>
            <a:r>
              <a:rPr lang="cs-CZ" baseline="0" dirty="0" smtClean="0"/>
              <a:t> </a:t>
            </a:r>
            <a:r>
              <a:rPr lang="cs-CZ" baseline="0" dirty="0" err="1" smtClean="0"/>
              <a:t>carbon</a:t>
            </a:r>
            <a:r>
              <a:rPr lang="cs-CZ" baseline="0" dirty="0" smtClean="0"/>
              <a:t>.</a:t>
            </a:r>
          </a:p>
          <a:p>
            <a:pPr eaLnBrk="1" hangingPunct="1"/>
            <a:r>
              <a:rPr lang="cs-CZ" baseline="0" dirty="0" err="1" smtClean="0"/>
              <a:t>However</a:t>
            </a:r>
            <a:r>
              <a:rPr lang="cs-CZ" baseline="0" dirty="0" smtClean="0"/>
              <a:t> as </a:t>
            </a:r>
            <a:r>
              <a:rPr lang="cs-CZ" baseline="0" dirty="0" err="1" smtClean="0"/>
              <a:t>buildings</a:t>
            </a:r>
            <a:r>
              <a:rPr lang="cs-CZ" baseline="0" dirty="0" smtClean="0"/>
              <a:t> </a:t>
            </a:r>
            <a:r>
              <a:rPr lang="cs-CZ" baseline="0" dirty="0" err="1" smtClean="0"/>
              <a:t>become</a:t>
            </a:r>
            <a:r>
              <a:rPr lang="cs-CZ" baseline="0" dirty="0" smtClean="0"/>
              <a:t> more </a:t>
            </a:r>
            <a:r>
              <a:rPr lang="cs-CZ" baseline="0" dirty="0" err="1" smtClean="0"/>
              <a:t>and</a:t>
            </a:r>
            <a:r>
              <a:rPr lang="cs-CZ" baseline="0" dirty="0" smtClean="0"/>
              <a:t> more </a:t>
            </a:r>
            <a:r>
              <a:rPr lang="cs-CZ" baseline="0" dirty="0" err="1" smtClean="0"/>
              <a:t>energy</a:t>
            </a:r>
            <a:r>
              <a:rPr lang="cs-CZ" baseline="0" dirty="0" smtClean="0"/>
              <a:t> </a:t>
            </a:r>
            <a:r>
              <a:rPr lang="cs-CZ" baseline="0" dirty="0" err="1" smtClean="0"/>
              <a:t>efficient</a:t>
            </a:r>
            <a:r>
              <a:rPr lang="cs-CZ" baseline="0" dirty="0" smtClean="0"/>
              <a:t>, </a:t>
            </a:r>
            <a:r>
              <a:rPr lang="cs-CZ" baseline="0" dirty="0" err="1" smtClean="0"/>
              <a:t>embodied</a:t>
            </a:r>
            <a:r>
              <a:rPr lang="cs-CZ" baseline="0" dirty="0" smtClean="0"/>
              <a:t> </a:t>
            </a:r>
            <a:r>
              <a:rPr lang="cs-CZ" baseline="0" dirty="0" err="1" smtClean="0"/>
              <a:t>carbon</a:t>
            </a:r>
            <a:r>
              <a:rPr lang="cs-CZ" baseline="0" dirty="0" smtClean="0"/>
              <a:t> </a:t>
            </a:r>
            <a:r>
              <a:rPr lang="cs-CZ" baseline="0" dirty="0" err="1" smtClean="0"/>
              <a:t>is</a:t>
            </a:r>
            <a:r>
              <a:rPr lang="cs-CZ" baseline="0" dirty="0" smtClean="0"/>
              <a:t> </a:t>
            </a:r>
            <a:r>
              <a:rPr lang="cs-CZ" baseline="0" dirty="0" err="1" smtClean="0"/>
              <a:t>becoming</a:t>
            </a:r>
            <a:r>
              <a:rPr lang="cs-CZ" baseline="0" dirty="0" smtClean="0"/>
              <a:t> </a:t>
            </a:r>
            <a:r>
              <a:rPr lang="cs-CZ" baseline="0" dirty="0" err="1" smtClean="0"/>
              <a:t>increasingly</a:t>
            </a:r>
            <a:r>
              <a:rPr lang="cs-CZ" baseline="0" dirty="0" smtClean="0"/>
              <a:t> </a:t>
            </a:r>
            <a:r>
              <a:rPr lang="cs-CZ" baseline="0" dirty="0" err="1" smtClean="0"/>
              <a:t>important</a:t>
            </a:r>
            <a:r>
              <a:rPr lang="cs-CZ" baseline="0" dirty="0" smtClean="0"/>
              <a:t> part </a:t>
            </a:r>
            <a:r>
              <a:rPr lang="cs-CZ" baseline="0" dirty="0" err="1" smtClean="0"/>
              <a:t>of</a:t>
            </a:r>
            <a:r>
              <a:rPr lang="cs-CZ" baseline="0" dirty="0" smtClean="0"/>
              <a:t> a </a:t>
            </a:r>
            <a:r>
              <a:rPr lang="cs-CZ" baseline="0" dirty="0" err="1" smtClean="0"/>
              <a:t>building</a:t>
            </a:r>
            <a:r>
              <a:rPr lang="cs-CZ" baseline="0" dirty="0" smtClean="0"/>
              <a:t> </a:t>
            </a:r>
            <a:r>
              <a:rPr lang="cs-CZ" baseline="0" dirty="0" err="1" smtClean="0"/>
              <a:t>total</a:t>
            </a:r>
            <a:r>
              <a:rPr lang="cs-CZ" baseline="0" dirty="0" smtClean="0"/>
              <a:t> </a:t>
            </a:r>
            <a:r>
              <a:rPr lang="cs-CZ" baseline="0" dirty="0" err="1" smtClean="0"/>
              <a:t>lifecycle</a:t>
            </a:r>
            <a:r>
              <a:rPr lang="cs-CZ" baseline="0" dirty="0" smtClean="0"/>
              <a:t> </a:t>
            </a:r>
            <a:r>
              <a:rPr lang="cs-CZ" baseline="0" dirty="0" err="1" smtClean="0"/>
              <a:t>carbon</a:t>
            </a:r>
            <a:r>
              <a:rPr lang="cs-CZ" baseline="0" dirty="0" smtClean="0"/>
              <a:t> </a:t>
            </a:r>
            <a:r>
              <a:rPr lang="cs-CZ" baseline="0" dirty="0" err="1" smtClean="0"/>
              <a:t>footprint</a:t>
            </a:r>
            <a:r>
              <a:rPr lang="cs-CZ" baseline="0" dirty="0" smtClean="0"/>
              <a:t>.  In Skanska </a:t>
            </a:r>
            <a:r>
              <a:rPr lang="cs-CZ" baseline="0" dirty="0" err="1" smtClean="0"/>
              <a:t>we</a:t>
            </a:r>
            <a:r>
              <a:rPr lang="cs-CZ" baseline="0" dirty="0" smtClean="0"/>
              <a:t> </a:t>
            </a:r>
            <a:r>
              <a:rPr lang="cs-CZ" baseline="0" dirty="0" err="1" smtClean="0"/>
              <a:t>have</a:t>
            </a:r>
            <a:r>
              <a:rPr lang="cs-CZ" baseline="0" dirty="0" smtClean="0"/>
              <a:t> </a:t>
            </a:r>
            <a:r>
              <a:rPr lang="cs-CZ" baseline="0" dirty="0" err="1" smtClean="0"/>
              <a:t>examples</a:t>
            </a:r>
            <a:r>
              <a:rPr lang="cs-CZ" baseline="0" dirty="0" smtClean="0"/>
              <a:t> </a:t>
            </a:r>
            <a:r>
              <a:rPr lang="cs-CZ" baseline="0" dirty="0" err="1" smtClean="0"/>
              <a:t>of</a:t>
            </a:r>
            <a:r>
              <a:rPr lang="cs-CZ" baseline="0" dirty="0" smtClean="0"/>
              <a:t> </a:t>
            </a:r>
            <a:r>
              <a:rPr lang="cs-CZ" baseline="0" dirty="0" err="1" smtClean="0"/>
              <a:t>energy</a:t>
            </a:r>
            <a:r>
              <a:rPr lang="cs-CZ" baseline="0" dirty="0" smtClean="0"/>
              <a:t> </a:t>
            </a:r>
            <a:r>
              <a:rPr lang="cs-CZ" baseline="0" dirty="0" err="1" smtClean="0"/>
              <a:t>efficient</a:t>
            </a:r>
            <a:r>
              <a:rPr lang="cs-CZ" baseline="0" dirty="0" smtClean="0"/>
              <a:t> office/ rezident </a:t>
            </a:r>
            <a:r>
              <a:rPr lang="cs-CZ" baseline="0" dirty="0" err="1" smtClean="0"/>
              <a:t>buildings</a:t>
            </a:r>
            <a:r>
              <a:rPr lang="cs-CZ" baseline="0" dirty="0" smtClean="0"/>
              <a:t> </a:t>
            </a:r>
            <a:r>
              <a:rPr lang="cs-CZ" baseline="0" dirty="0" err="1" smtClean="0"/>
              <a:t>where</a:t>
            </a:r>
            <a:r>
              <a:rPr lang="cs-CZ" baseline="0" dirty="0" smtClean="0"/>
              <a:t> </a:t>
            </a:r>
            <a:r>
              <a:rPr lang="cs-CZ" baseline="0" dirty="0" err="1" smtClean="0"/>
              <a:t>embodied</a:t>
            </a:r>
            <a:r>
              <a:rPr lang="cs-CZ" baseline="0" dirty="0" smtClean="0"/>
              <a:t> </a:t>
            </a:r>
            <a:r>
              <a:rPr lang="cs-CZ" baseline="0" dirty="0" err="1" smtClean="0"/>
              <a:t>carbon</a:t>
            </a:r>
            <a:r>
              <a:rPr lang="cs-CZ" baseline="0" dirty="0" smtClean="0"/>
              <a:t> </a:t>
            </a:r>
            <a:r>
              <a:rPr lang="cs-CZ" baseline="0" dirty="0" err="1" smtClean="0"/>
              <a:t>is</a:t>
            </a:r>
            <a:r>
              <a:rPr lang="cs-CZ" baseline="0" dirty="0" smtClean="0"/>
              <a:t> </a:t>
            </a:r>
            <a:r>
              <a:rPr lang="cs-CZ" baseline="0" dirty="0" err="1" smtClean="0"/>
              <a:t>responsible</a:t>
            </a:r>
            <a:r>
              <a:rPr lang="cs-CZ" baseline="0" dirty="0" smtClean="0"/>
              <a:t> </a:t>
            </a:r>
            <a:r>
              <a:rPr lang="cs-CZ" baseline="0" dirty="0" err="1" smtClean="0"/>
              <a:t>for</a:t>
            </a:r>
            <a:r>
              <a:rPr lang="cs-CZ" baseline="0" dirty="0" smtClean="0"/>
              <a:t> 40 – 50 % </a:t>
            </a:r>
            <a:r>
              <a:rPr lang="cs-CZ" baseline="0" dirty="0" err="1" smtClean="0"/>
              <a:t>of</a:t>
            </a:r>
            <a:r>
              <a:rPr lang="cs-CZ" baseline="0" dirty="0" smtClean="0"/>
              <a:t> </a:t>
            </a:r>
            <a:r>
              <a:rPr lang="cs-CZ" baseline="0" dirty="0" err="1" smtClean="0"/>
              <a:t>total</a:t>
            </a:r>
            <a:r>
              <a:rPr lang="cs-CZ" baseline="0" dirty="0" smtClean="0"/>
              <a:t> LCA </a:t>
            </a:r>
            <a:r>
              <a:rPr lang="cs-CZ" baseline="0" dirty="0" err="1" smtClean="0"/>
              <a:t>carbon</a:t>
            </a:r>
            <a:r>
              <a:rPr lang="cs-CZ" baseline="0" dirty="0" smtClean="0"/>
              <a:t> </a:t>
            </a:r>
            <a:r>
              <a:rPr lang="cs-CZ" baseline="0" dirty="0" err="1" smtClean="0"/>
              <a:t>footprint</a:t>
            </a:r>
            <a:r>
              <a:rPr lang="cs-CZ" baseline="0" dirty="0" smtClean="0"/>
              <a:t>. </a:t>
            </a:r>
          </a:p>
          <a:p>
            <a:pPr eaLnBrk="1" hangingPunct="1"/>
            <a:endParaRPr lang="cs-CZ" baseline="0" dirty="0" smtClean="0"/>
          </a:p>
          <a:p>
            <a:pPr eaLnBrk="1" hangingPunct="1"/>
            <a:endParaRPr lang="cs-CZ" baseline="0" dirty="0" smtClean="0"/>
          </a:p>
          <a:p>
            <a:pPr eaLnBrk="1" hangingPunct="1"/>
            <a:r>
              <a:rPr lang="cs-CZ" baseline="0" dirty="0" smtClean="0"/>
              <a:t>In </a:t>
            </a:r>
          </a:p>
          <a:p>
            <a:pPr eaLnBrk="1" hangingPunct="1"/>
            <a:r>
              <a:rPr lang="cs-CZ" baseline="0" dirty="0" smtClean="0"/>
              <a:t>On </a:t>
            </a:r>
            <a:r>
              <a:rPr lang="cs-CZ" baseline="0" dirty="0" err="1" smtClean="0"/>
              <a:t>infrastructure</a:t>
            </a:r>
            <a:r>
              <a:rPr lang="cs-CZ" baseline="0" dirty="0" smtClean="0"/>
              <a:t> </a:t>
            </a:r>
            <a:r>
              <a:rPr lang="cs-CZ" baseline="0" dirty="0" err="1" smtClean="0"/>
              <a:t>project</a:t>
            </a:r>
            <a:r>
              <a:rPr lang="cs-CZ" baseline="0" dirty="0" smtClean="0"/>
              <a:t> the </a:t>
            </a:r>
            <a:r>
              <a:rPr lang="cs-CZ" baseline="0" dirty="0" err="1" smtClean="0"/>
              <a:t>level</a:t>
            </a:r>
            <a:r>
              <a:rPr lang="cs-CZ" baseline="0" dirty="0" smtClean="0"/>
              <a:t> </a:t>
            </a:r>
            <a:r>
              <a:rPr lang="cs-CZ" baseline="0" dirty="0" err="1" smtClean="0"/>
              <a:t>of</a:t>
            </a:r>
            <a:r>
              <a:rPr lang="cs-CZ" baseline="0" dirty="0" smtClean="0"/>
              <a:t> </a:t>
            </a:r>
            <a:r>
              <a:rPr lang="cs-CZ" baseline="0" dirty="0" err="1" smtClean="0"/>
              <a:t>embodied</a:t>
            </a:r>
            <a:r>
              <a:rPr lang="cs-CZ" baseline="0" dirty="0" smtClean="0"/>
              <a:t> </a:t>
            </a:r>
            <a:r>
              <a:rPr lang="cs-CZ" baseline="0" dirty="0" err="1" smtClean="0"/>
              <a:t>carbon</a:t>
            </a:r>
            <a:r>
              <a:rPr lang="cs-CZ" baseline="0" dirty="0" smtClean="0"/>
              <a:t> </a:t>
            </a:r>
            <a:r>
              <a:rPr lang="cs-CZ" baseline="0" dirty="0" err="1" smtClean="0"/>
              <a:t>is</a:t>
            </a:r>
            <a:r>
              <a:rPr lang="cs-CZ" baseline="0" dirty="0" smtClean="0"/>
              <a:t> much </a:t>
            </a:r>
            <a:r>
              <a:rPr lang="cs-CZ" baseline="0" dirty="0" err="1" smtClean="0"/>
              <a:t>higher</a:t>
            </a:r>
            <a:r>
              <a:rPr lang="cs-CZ" baseline="0" dirty="0" smtClean="0"/>
              <a:t>, </a:t>
            </a:r>
            <a:r>
              <a:rPr lang="cs-CZ" baseline="0" dirty="0" err="1" smtClean="0"/>
              <a:t>so</a:t>
            </a:r>
            <a:r>
              <a:rPr lang="cs-CZ" baseline="0" dirty="0" smtClean="0"/>
              <a:t> </a:t>
            </a:r>
            <a:r>
              <a:rPr lang="cs-CZ" baseline="0" dirty="0" err="1" smtClean="0"/>
              <a:t>material</a:t>
            </a:r>
            <a:r>
              <a:rPr lang="cs-CZ" baseline="0" dirty="0" smtClean="0"/>
              <a:t> </a:t>
            </a:r>
            <a:r>
              <a:rPr lang="cs-CZ" baseline="0" dirty="0" err="1" smtClean="0"/>
              <a:t>and</a:t>
            </a:r>
            <a:r>
              <a:rPr lang="cs-CZ" baseline="0" dirty="0" smtClean="0"/>
              <a:t> </a:t>
            </a:r>
            <a:r>
              <a:rPr lang="cs-CZ" baseline="0" dirty="0" err="1" smtClean="0"/>
              <a:t>operational</a:t>
            </a:r>
            <a:r>
              <a:rPr lang="cs-CZ" baseline="0" dirty="0" smtClean="0"/>
              <a:t> </a:t>
            </a:r>
            <a:r>
              <a:rPr lang="cs-CZ" baseline="0" dirty="0" err="1" smtClean="0"/>
              <a:t>efficiency</a:t>
            </a:r>
            <a:r>
              <a:rPr lang="cs-CZ" baseline="0" dirty="0" smtClean="0"/>
              <a:t> </a:t>
            </a:r>
            <a:r>
              <a:rPr lang="cs-CZ" baseline="0" dirty="0" err="1" smtClean="0"/>
              <a:t>is</a:t>
            </a:r>
            <a:r>
              <a:rPr lang="cs-CZ" baseline="0" dirty="0" smtClean="0"/>
              <a:t> the most </a:t>
            </a:r>
            <a:r>
              <a:rPr lang="cs-CZ" baseline="0" dirty="0" err="1" smtClean="0"/>
              <a:t>important</a:t>
            </a:r>
            <a:r>
              <a:rPr lang="cs-CZ" baseline="0" dirty="0" smtClean="0"/>
              <a:t> part </a:t>
            </a:r>
            <a:r>
              <a:rPr lang="cs-CZ" baseline="0" dirty="0" err="1" smtClean="0"/>
              <a:t>of</a:t>
            </a:r>
            <a:r>
              <a:rPr lang="cs-CZ" baseline="0" dirty="0" smtClean="0"/>
              <a:t> </a:t>
            </a:r>
            <a:r>
              <a:rPr lang="cs-CZ" baseline="0" dirty="0" err="1" smtClean="0"/>
              <a:t>it</a:t>
            </a:r>
            <a:r>
              <a:rPr lang="cs-CZ" baseline="0" dirty="0" smtClean="0"/>
              <a:t>.</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63BBC820-F393-453F-93FE-17019835E58F}"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a:xfrm>
            <a:off x="457200" y="1600200"/>
            <a:ext cx="8229600" cy="452596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71846C8-3EC2-487A-97AE-355EE895D3F6}"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05600" y="696913"/>
            <a:ext cx="2082800" cy="542925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696913"/>
            <a:ext cx="6096000" cy="5429250"/>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DA7A7E8-ADED-4AC6-B51E-ABA359823866}" type="slidenum">
              <a:rPr lang="sv-SE"/>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Line 4"/>
          <p:cNvSpPr>
            <a:spLocks noChangeShapeType="1"/>
          </p:cNvSpPr>
          <p:nvPr/>
        </p:nvSpPr>
        <p:spPr bwMode="auto">
          <a:xfrm>
            <a:off x="0" y="644525"/>
            <a:ext cx="9144000" cy="0"/>
          </a:xfrm>
          <a:prstGeom prst="line">
            <a:avLst/>
          </a:prstGeom>
          <a:noFill/>
          <a:ln w="12700">
            <a:solidFill>
              <a:schemeClr val="tx1"/>
            </a:solidFill>
            <a:round/>
            <a:headEnd/>
            <a:tailEnd/>
          </a:ln>
          <a:effectLst/>
        </p:spPr>
        <p:txBody>
          <a:bodyPr/>
          <a:lstStyle/>
          <a:p>
            <a:pPr>
              <a:defRPr/>
            </a:pPr>
            <a:endParaRPr lang="fi-FI">
              <a:latin typeface="Arial" charset="0"/>
            </a:endParaRPr>
          </a:p>
        </p:txBody>
      </p:sp>
      <p:sp>
        <p:nvSpPr>
          <p:cNvPr id="5" name="Rectangle 5"/>
          <p:cNvSpPr>
            <a:spLocks noChangeArrowheads="1"/>
          </p:cNvSpPr>
          <p:nvPr/>
        </p:nvSpPr>
        <p:spPr bwMode="auto">
          <a:xfrm>
            <a:off x="0" y="6419850"/>
            <a:ext cx="9144000" cy="438150"/>
          </a:xfrm>
          <a:prstGeom prst="rect">
            <a:avLst/>
          </a:prstGeom>
          <a:solidFill>
            <a:schemeClr val="accent1"/>
          </a:solidFill>
          <a:ln w="9525">
            <a:noFill/>
            <a:miter lim="800000"/>
            <a:headEnd/>
            <a:tailEnd/>
          </a:ln>
          <a:effectLst/>
        </p:spPr>
        <p:txBody>
          <a:bodyPr wrap="none" anchor="ctr"/>
          <a:lstStyle/>
          <a:p>
            <a:pPr>
              <a:defRPr/>
            </a:pPr>
            <a:endParaRPr lang="fi-FI">
              <a:latin typeface="Arial" charset="0"/>
            </a:endParaRPr>
          </a:p>
        </p:txBody>
      </p:sp>
      <p:pic>
        <p:nvPicPr>
          <p:cNvPr id="6" name="Picture 6" descr="SKANSKA-orig-CS1-logo-RGB-534"/>
          <p:cNvPicPr>
            <a:picLocks noChangeAspect="1" noChangeArrowheads="1"/>
          </p:cNvPicPr>
          <p:nvPr/>
        </p:nvPicPr>
        <p:blipFill>
          <a:blip r:embed="rId2" cstate="print"/>
          <a:srcRect/>
          <a:stretch>
            <a:fillRect/>
          </a:stretch>
        </p:blipFill>
        <p:spPr bwMode="auto">
          <a:xfrm>
            <a:off x="1150938" y="336550"/>
            <a:ext cx="950912" cy="141288"/>
          </a:xfrm>
          <a:prstGeom prst="rect">
            <a:avLst/>
          </a:prstGeom>
          <a:noFill/>
          <a:ln w="9525">
            <a:noFill/>
            <a:miter lim="800000"/>
            <a:headEnd/>
            <a:tailEnd/>
          </a:ln>
        </p:spPr>
      </p:pic>
      <p:sp>
        <p:nvSpPr>
          <p:cNvPr id="40962" name="Rectangle 2"/>
          <p:cNvSpPr>
            <a:spLocks noGrp="1" noChangeArrowheads="1"/>
          </p:cNvSpPr>
          <p:nvPr>
            <p:ph type="ctrTitle"/>
          </p:nvPr>
        </p:nvSpPr>
        <p:spPr>
          <a:xfrm>
            <a:off x="1074738" y="2693988"/>
            <a:ext cx="7729537" cy="530225"/>
          </a:xfrm>
        </p:spPr>
        <p:txBody>
          <a:bodyPr rIns="0"/>
          <a:lstStyle>
            <a:lvl1pPr>
              <a:defRPr/>
            </a:lvl1pPr>
          </a:lstStyle>
          <a:p>
            <a:r>
              <a:rPr lang="sv-SE"/>
              <a:t>Klicka här för att ändra format</a:t>
            </a:r>
          </a:p>
        </p:txBody>
      </p:sp>
      <p:sp>
        <p:nvSpPr>
          <p:cNvPr id="40963" name="Rectangle 3"/>
          <p:cNvSpPr>
            <a:spLocks noGrp="1" noChangeArrowheads="1"/>
          </p:cNvSpPr>
          <p:nvPr>
            <p:ph type="subTitle" idx="1"/>
          </p:nvPr>
        </p:nvSpPr>
        <p:spPr>
          <a:xfrm>
            <a:off x="1074738" y="4987925"/>
            <a:ext cx="7732712" cy="1152525"/>
          </a:xfrm>
        </p:spPr>
        <p:txBody>
          <a:bodyPr rIns="0"/>
          <a:lstStyle>
            <a:lvl1pPr marL="0" indent="0">
              <a:buFont typeface="Arial" charset="0"/>
              <a:buNone/>
              <a:defRPr/>
            </a:lvl1pPr>
          </a:lstStyle>
          <a:p>
            <a:r>
              <a:rPr lang="sv-SE"/>
              <a:t>Klicka här för att ändra format på underrubrik i bakgrunden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074738" y="1706563"/>
            <a:ext cx="3775075"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002213" y="1706563"/>
            <a:ext cx="3776662"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CAB2DBB8-6DDC-44DE-B865-8BC84E857C7A}" type="slidenum">
              <a:rPr lang="sv-SE"/>
              <a:pPr>
                <a:defRPr/>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61175" y="696913"/>
            <a:ext cx="1927225" cy="546417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074738" y="696913"/>
            <a:ext cx="5634037" cy="546417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sldNum" sz="quarter" idx="10"/>
          </p:nvPr>
        </p:nvSpPr>
        <p:spPr>
          <a:ln/>
        </p:spPr>
        <p:txBody>
          <a:bodyPr/>
          <a:lstStyle>
            <a:lvl1pPr>
              <a:defRPr/>
            </a:lvl1pPr>
          </a:lstStyle>
          <a:p>
            <a:pPr>
              <a:defRPr/>
            </a:pPr>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číslo snímku 3"/>
          <p:cNvSpPr>
            <a:spLocks noGrp="1"/>
          </p:cNvSpPr>
          <p:nvPr>
            <p:ph type="sldNum" sz="quarter" idx="10"/>
          </p:nvPr>
        </p:nvSpPr>
        <p:spPr>
          <a:xfrm>
            <a:off x="1101725" y="6419850"/>
            <a:ext cx="465138" cy="319088"/>
          </a:xfrm>
        </p:spPr>
        <p:txBody>
          <a:bodyPr/>
          <a:lstStyle>
            <a:lvl1pPr>
              <a:defRPr/>
            </a:lvl1pPr>
          </a:lstStyle>
          <a:p>
            <a:pPr>
              <a:defRPr/>
            </a:pPr>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42"/>
          <p:cNvSpPr>
            <a:spLocks noChangeShapeType="1"/>
          </p:cNvSpPr>
          <p:nvPr/>
        </p:nvSpPr>
        <p:spPr bwMode="auto">
          <a:xfrm>
            <a:off x="0" y="644525"/>
            <a:ext cx="9144000" cy="0"/>
          </a:xfrm>
          <a:prstGeom prst="line">
            <a:avLst/>
          </a:prstGeom>
          <a:noFill/>
          <a:ln w="12700">
            <a:solidFill>
              <a:schemeClr val="tx1"/>
            </a:solidFill>
            <a:round/>
            <a:headEnd/>
            <a:tailEnd/>
          </a:ln>
          <a:effectLst/>
        </p:spPr>
        <p:txBody>
          <a:bodyPr/>
          <a:lstStyle/>
          <a:p>
            <a:pPr fontAlgn="auto">
              <a:spcBef>
                <a:spcPts val="0"/>
              </a:spcBef>
              <a:spcAft>
                <a:spcPts val="0"/>
              </a:spcAft>
              <a:defRPr/>
            </a:pPr>
            <a:endParaRPr lang="sv-SE">
              <a:latin typeface="+mn-lt"/>
            </a:endParaRPr>
          </a:p>
        </p:txBody>
      </p:sp>
      <p:sp>
        <p:nvSpPr>
          <p:cNvPr id="5" name="Rectangle 43"/>
          <p:cNvSpPr>
            <a:spLocks noChangeArrowheads="1"/>
          </p:cNvSpPr>
          <p:nvPr/>
        </p:nvSpPr>
        <p:spPr bwMode="auto">
          <a:xfrm>
            <a:off x="0" y="6419850"/>
            <a:ext cx="9144000" cy="438150"/>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sv-SE">
              <a:latin typeface="+mn-lt"/>
            </a:endParaRPr>
          </a:p>
        </p:txBody>
      </p:sp>
      <p:sp>
        <p:nvSpPr>
          <p:cNvPr id="6" name="ConfidentialFirstTextBox"/>
          <p:cNvSpPr txBox="1">
            <a:spLocks noChangeArrowheads="1"/>
          </p:cNvSpPr>
          <p:nvPr/>
        </p:nvSpPr>
        <p:spPr bwMode="auto">
          <a:xfrm>
            <a:off x="2206625" y="6419850"/>
            <a:ext cx="5603875" cy="2444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sv-SE" sz="1000" dirty="0">
                <a:solidFill>
                  <a:schemeClr val="bg1"/>
                </a:solidFill>
                <a:latin typeface="+mn-lt"/>
              </a:rPr>
              <a:t>Confidential</a:t>
            </a:r>
          </a:p>
        </p:txBody>
      </p:sp>
      <p:pic>
        <p:nvPicPr>
          <p:cNvPr id="7" name="Picture 48" descr="SKANSKA-orig-CS1-logo-RGB-534"/>
          <p:cNvPicPr>
            <a:picLocks noChangeAspect="1" noChangeArrowheads="1"/>
          </p:cNvPicPr>
          <p:nvPr/>
        </p:nvPicPr>
        <p:blipFill>
          <a:blip r:embed="rId2" cstate="print"/>
          <a:srcRect/>
          <a:stretch>
            <a:fillRect/>
          </a:stretch>
        </p:blipFill>
        <p:spPr bwMode="auto">
          <a:xfrm>
            <a:off x="1150938" y="336550"/>
            <a:ext cx="950912" cy="141288"/>
          </a:xfrm>
          <a:prstGeom prst="rect">
            <a:avLst/>
          </a:prstGeom>
          <a:noFill/>
          <a:ln w="9525">
            <a:noFill/>
            <a:miter lim="800000"/>
            <a:headEnd/>
            <a:tailEnd/>
          </a:ln>
        </p:spPr>
      </p:pic>
      <p:sp>
        <p:nvSpPr>
          <p:cNvPr id="97306" name="Rectangle 26"/>
          <p:cNvSpPr>
            <a:spLocks noGrp="1" noChangeArrowheads="1"/>
          </p:cNvSpPr>
          <p:nvPr>
            <p:ph type="ctrTitle"/>
          </p:nvPr>
        </p:nvSpPr>
        <p:spPr>
          <a:xfrm>
            <a:off x="1074738" y="2693988"/>
            <a:ext cx="7729537" cy="530225"/>
          </a:xfrm>
        </p:spPr>
        <p:txBody>
          <a:bodyPr rIns="0"/>
          <a:lstStyle>
            <a:lvl1pPr>
              <a:defRPr/>
            </a:lvl1pPr>
          </a:lstStyle>
          <a:p>
            <a:r>
              <a:rPr lang="en-US" smtClean="0"/>
              <a:t>Click to edit Master title style</a:t>
            </a:r>
            <a:endParaRPr lang="sv-SE"/>
          </a:p>
        </p:txBody>
      </p:sp>
      <p:sp>
        <p:nvSpPr>
          <p:cNvPr id="97307" name="Rectangle 27"/>
          <p:cNvSpPr>
            <a:spLocks noGrp="1" noChangeArrowheads="1"/>
          </p:cNvSpPr>
          <p:nvPr>
            <p:ph type="subTitle" idx="1"/>
          </p:nvPr>
        </p:nvSpPr>
        <p:spPr>
          <a:xfrm>
            <a:off x="1074738" y="4987925"/>
            <a:ext cx="7732712" cy="1152525"/>
          </a:xfrm>
        </p:spPr>
        <p:txBody>
          <a:bodyPr rIns="0"/>
          <a:lstStyle>
            <a:lvl1pPr marL="0" indent="0">
              <a:buFont typeface="Arial" charset="0"/>
              <a:buNone/>
              <a:defRPr/>
            </a:lvl1pPr>
          </a:lstStyle>
          <a:p>
            <a:r>
              <a:rPr lang="en-US" smtClean="0"/>
              <a:t>Click to edit Master subtitle style</a:t>
            </a:r>
            <a:endParaRPr lang="sv-SE"/>
          </a:p>
        </p:txBody>
      </p:sp>
      <p:sp>
        <p:nvSpPr>
          <p:cNvPr id="8" name="Rectangle 44"/>
          <p:cNvSpPr>
            <a:spLocks noGrp="1" noChangeArrowheads="1"/>
          </p:cNvSpPr>
          <p:nvPr>
            <p:ph type="dt" sz="half" idx="10"/>
          </p:nvPr>
        </p:nvSpPr>
        <p:spPr/>
        <p:txBody>
          <a:bodyPr/>
          <a:lstStyle>
            <a:lvl1pPr>
              <a:defRPr/>
            </a:lvl1pPr>
          </a:lstStyle>
          <a:p>
            <a:pPr>
              <a:defRPr/>
            </a:pPr>
            <a:endParaRPr lang="en-US"/>
          </a:p>
        </p:txBody>
      </p:sp>
      <p:sp>
        <p:nvSpPr>
          <p:cNvPr id="9" name="Rectangle 45"/>
          <p:cNvSpPr>
            <a:spLocks noGrp="1" noChangeArrowheads="1"/>
          </p:cNvSpPr>
          <p:nvPr>
            <p:ph type="ftr" sz="quarter" idx="11"/>
          </p:nvPr>
        </p:nvSpPr>
        <p:spPr/>
        <p:txBody>
          <a:bodyPr/>
          <a:lstStyle>
            <a:lvl1pPr>
              <a:defRPr/>
            </a:lvl1pPr>
          </a:lstStyle>
          <a:p>
            <a:pPr>
              <a:defRPr/>
            </a:pPr>
            <a:r>
              <a:rPr lang="en-US" smtClean="0"/>
              <a:t>Uhlíková stopa společnosti Skanska a.s., Konference TIMUR 2012</a:t>
            </a:r>
            <a:endParaRPr lang="en-US"/>
          </a:p>
        </p:txBody>
      </p:sp>
      <p:sp>
        <p:nvSpPr>
          <p:cNvPr id="10" name="Rectangle 46"/>
          <p:cNvSpPr>
            <a:spLocks noGrp="1" noChangeArrowheads="1"/>
          </p:cNvSpPr>
          <p:nvPr>
            <p:ph type="sldNum" sz="quarter" idx="12"/>
          </p:nvPr>
        </p:nvSpPr>
        <p:spPr/>
        <p:txBody>
          <a:bodyPr/>
          <a:lstStyle>
            <a:lvl1pPr>
              <a:defRPr/>
            </a:lvl1pPr>
          </a:lstStyle>
          <a:p>
            <a:pPr>
              <a:defRPr/>
            </a:pPr>
            <a:fld id="{80DFAE30-27EC-4A93-BB12-0B39DC7216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CE7EB163-00A0-4CF1-B0CC-E1684348DBEB}"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935D48BC-243F-4205-ABC5-DA9007B1ECE5}"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335F8BDA-75F8-47B6-A605-AA25CFC26858}"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A5A13742-8BA8-4293-B058-4F2397574B4D}"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55F0231A-3420-44D0-B934-B2D64EDBF830}"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E89421AF-137E-48EF-A2D8-FAA48DA7E0FD}"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Uhlíková stopa společnosti Skanska a.s., Konference TIMUR 2012</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91C768B9-8AE7-4DDF-BECF-41FF033D2E58}"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2" descr="SKANSKA-orig-CS1-logo-RGB-534"/>
          <p:cNvPicPr>
            <a:picLocks noChangeAspect="1" noChangeArrowheads="1"/>
          </p:cNvPicPr>
          <p:nvPr/>
        </p:nvPicPr>
        <p:blipFill>
          <a:blip r:embed="rId13" cstate="print"/>
          <a:srcRect/>
          <a:stretch>
            <a:fillRect/>
          </a:stretch>
        </p:blipFill>
        <p:spPr bwMode="auto">
          <a:xfrm>
            <a:off x="1150938" y="336550"/>
            <a:ext cx="950912" cy="141288"/>
          </a:xfrm>
          <a:prstGeom prst="rect">
            <a:avLst/>
          </a:prstGeom>
          <a:noFill/>
          <a:ln w="9525">
            <a:noFill/>
            <a:miter lim="800000"/>
            <a:headEnd/>
            <a:tailEnd/>
          </a:ln>
        </p:spPr>
      </p:pic>
      <p:sp>
        <p:nvSpPr>
          <p:cNvPr id="179203" name="Rectangle 3"/>
          <p:cNvSpPr>
            <a:spLocks noChangeArrowheads="1"/>
          </p:cNvSpPr>
          <p:nvPr/>
        </p:nvSpPr>
        <p:spPr bwMode="auto">
          <a:xfrm>
            <a:off x="0" y="6419850"/>
            <a:ext cx="9144000" cy="438150"/>
          </a:xfrm>
          <a:prstGeom prst="rect">
            <a:avLst/>
          </a:prstGeom>
          <a:solidFill>
            <a:schemeClr val="accent1"/>
          </a:solidFill>
          <a:ln w="9525">
            <a:noFill/>
            <a:miter lim="800000"/>
            <a:headEnd/>
            <a:tailEnd/>
          </a:ln>
          <a:effectLst/>
        </p:spPr>
        <p:txBody>
          <a:bodyPr wrap="none" anchor="ctr"/>
          <a:lstStyle/>
          <a:p>
            <a:pPr algn="ctr">
              <a:defRPr/>
            </a:pPr>
            <a:endParaRPr lang="en-US">
              <a:latin typeface="Arial" charset="0"/>
            </a:endParaRPr>
          </a:p>
        </p:txBody>
      </p:sp>
      <p:sp>
        <p:nvSpPr>
          <p:cNvPr id="179204" name="Rectangle 4"/>
          <p:cNvSpPr>
            <a:spLocks noGrp="1" noChangeArrowheads="1"/>
          </p:cNvSpPr>
          <p:nvPr>
            <p:ph type="dt" sz="half" idx="2"/>
          </p:nvPr>
        </p:nvSpPr>
        <p:spPr bwMode="auto">
          <a:xfrm>
            <a:off x="1101725" y="6578600"/>
            <a:ext cx="1712913" cy="268288"/>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lvl1pPr>
              <a:defRPr sz="1000">
                <a:solidFill>
                  <a:schemeClr val="bg1"/>
                </a:solidFill>
                <a:latin typeface="Arial" charset="0"/>
              </a:defRPr>
            </a:lvl1pPr>
          </a:lstStyle>
          <a:p>
            <a:pPr>
              <a:defRPr/>
            </a:pPr>
            <a:endParaRPr lang="sv-SE"/>
          </a:p>
        </p:txBody>
      </p:sp>
      <p:sp>
        <p:nvSpPr>
          <p:cNvPr id="179205" name="Rectangle 5"/>
          <p:cNvSpPr>
            <a:spLocks noGrp="1" noChangeArrowheads="1"/>
          </p:cNvSpPr>
          <p:nvPr>
            <p:ph type="ftr" sz="quarter" idx="3"/>
          </p:nvPr>
        </p:nvSpPr>
        <p:spPr bwMode="auto">
          <a:xfrm>
            <a:off x="2206625" y="6578600"/>
            <a:ext cx="5616575" cy="185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Arial" charset="0"/>
              </a:defRPr>
            </a:lvl1pPr>
          </a:lstStyle>
          <a:p>
            <a:pPr>
              <a:defRPr/>
            </a:pPr>
            <a:r>
              <a:rPr lang="sv-SE" smtClean="0"/>
              <a:t>Uhlíková stopa společnosti Skanska a.s., Konference TIMUR 2012</a:t>
            </a:r>
            <a:endParaRPr lang="sv-SE"/>
          </a:p>
        </p:txBody>
      </p:sp>
      <p:sp>
        <p:nvSpPr>
          <p:cNvPr id="179206" name="Rectangle 6"/>
          <p:cNvSpPr>
            <a:spLocks noGrp="1" noChangeArrowheads="1"/>
          </p:cNvSpPr>
          <p:nvPr>
            <p:ph type="sldNum" sz="quarter" idx="4"/>
          </p:nvPr>
        </p:nvSpPr>
        <p:spPr bwMode="auto">
          <a:xfrm>
            <a:off x="1101725" y="6419850"/>
            <a:ext cx="465138" cy="319088"/>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lvl1pPr>
              <a:defRPr sz="1000">
                <a:solidFill>
                  <a:schemeClr val="bg1"/>
                </a:solidFill>
                <a:latin typeface="Arial" charset="0"/>
              </a:defRPr>
            </a:lvl1pPr>
          </a:lstStyle>
          <a:p>
            <a:pPr>
              <a:defRPr/>
            </a:pPr>
            <a:fld id="{B430D898-7B50-4592-8B8F-992A3CFD4976}" type="slidenum">
              <a:rPr lang="sv-SE"/>
              <a:pPr>
                <a:defRPr/>
              </a:pPr>
              <a:t>‹#›</a:t>
            </a:fld>
            <a:endParaRPr lang="sv-SE"/>
          </a:p>
        </p:txBody>
      </p:sp>
      <p:sp>
        <p:nvSpPr>
          <p:cNvPr id="179207" name="Line 7"/>
          <p:cNvSpPr>
            <a:spLocks noChangeShapeType="1"/>
          </p:cNvSpPr>
          <p:nvPr/>
        </p:nvSpPr>
        <p:spPr bwMode="auto">
          <a:xfrm>
            <a:off x="0" y="644525"/>
            <a:ext cx="9144000" cy="0"/>
          </a:xfrm>
          <a:prstGeom prst="line">
            <a:avLst/>
          </a:prstGeom>
          <a:noFill/>
          <a:ln w="12700">
            <a:solidFill>
              <a:schemeClr val="tx1"/>
            </a:solidFill>
            <a:round/>
            <a:headEnd/>
            <a:tailEnd/>
          </a:ln>
          <a:effectLst/>
        </p:spPr>
        <p:txBody>
          <a:bodyPr/>
          <a:lstStyle/>
          <a:p>
            <a:pPr>
              <a:defRPr/>
            </a:pPr>
            <a:endParaRPr lang="en-US">
              <a:latin typeface="Arial" charset="0"/>
            </a:endParaRPr>
          </a:p>
        </p:txBody>
      </p:sp>
      <p:sp>
        <p:nvSpPr>
          <p:cNvPr id="37896" name="Rectangle 8"/>
          <p:cNvSpPr>
            <a:spLocks noGrp="1" noChangeArrowheads="1"/>
          </p:cNvSpPr>
          <p:nvPr>
            <p:ph type="title"/>
          </p:nvPr>
        </p:nvSpPr>
        <p:spPr bwMode="auto">
          <a:xfrm>
            <a:off x="1074738" y="696913"/>
            <a:ext cx="7713662" cy="5302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sv-SE" smtClean="0"/>
              <a:t>Click to edit Master title style</a:t>
            </a:r>
          </a:p>
        </p:txBody>
      </p:sp>
    </p:spTree>
  </p:cSld>
  <p:clrMap bg1="lt1" tx1="dk1" bg2="lt2" tx2="dk2" accent1="accent1" accent2="accent2" accent3="accent3" accent4="accent4" accent5="accent5" accent6="accent6" hlink="hlink" folHlink="folHlink"/>
  <p:sldLayoutIdLst>
    <p:sldLayoutId id="2147483712" r:id="rId1"/>
    <p:sldLayoutId id="2147483711" r:id="rId2"/>
    <p:sldLayoutId id="2147483710" r:id="rId3"/>
    <p:sldLayoutId id="2147483709" r:id="rId4"/>
    <p:sldLayoutId id="2147483708" r:id="rId5"/>
    <p:sldLayoutId id="2147483707" r:id="rId6"/>
    <p:sldLayoutId id="2147483706" r:id="rId7"/>
    <p:sldLayoutId id="2147483705" r:id="rId8"/>
    <p:sldLayoutId id="2147483704" r:id="rId9"/>
    <p:sldLayoutId id="2147483703" r:id="rId10"/>
    <p:sldLayoutId id="2147483702" r:id="rId11"/>
  </p:sldLayoutIdLst>
  <p:hf sldNum="0" hdr="0" dt="0"/>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charset="0"/>
        </a:defRPr>
      </a:lvl2pPr>
      <a:lvl3pPr algn="l" rtl="0" eaLnBrk="0" fontAlgn="base" hangingPunct="0">
        <a:lnSpc>
          <a:spcPct val="90000"/>
        </a:lnSpc>
        <a:spcBef>
          <a:spcPct val="0"/>
        </a:spcBef>
        <a:spcAft>
          <a:spcPct val="0"/>
        </a:spcAft>
        <a:defRPr sz="3200">
          <a:solidFill>
            <a:schemeClr val="tx1"/>
          </a:solidFill>
          <a:latin typeface="Arial" charset="0"/>
        </a:defRPr>
      </a:lvl3pPr>
      <a:lvl4pPr algn="l" rtl="0" eaLnBrk="0" fontAlgn="base" hangingPunct="0">
        <a:lnSpc>
          <a:spcPct val="90000"/>
        </a:lnSpc>
        <a:spcBef>
          <a:spcPct val="0"/>
        </a:spcBef>
        <a:spcAft>
          <a:spcPct val="0"/>
        </a:spcAft>
        <a:defRPr sz="3200">
          <a:solidFill>
            <a:schemeClr val="tx1"/>
          </a:solidFill>
          <a:latin typeface="Arial" charset="0"/>
        </a:defRPr>
      </a:lvl4pPr>
      <a:lvl5pPr algn="l" rtl="0" eaLnBrk="0" fontAlgn="base" hangingPunct="0">
        <a:lnSpc>
          <a:spcPct val="90000"/>
        </a:lnSpc>
        <a:spcBef>
          <a:spcPct val="0"/>
        </a:spcBef>
        <a:spcAft>
          <a:spcPct val="0"/>
        </a:spcAft>
        <a:defRPr sz="3200">
          <a:solidFill>
            <a:schemeClr val="tx1"/>
          </a:solidFill>
          <a:latin typeface="Arial" charset="0"/>
        </a:defRPr>
      </a:lvl5pPr>
      <a:lvl6pPr marL="457200" algn="l" rtl="0" eaLnBrk="0" fontAlgn="base" hangingPunct="0">
        <a:lnSpc>
          <a:spcPct val="90000"/>
        </a:lnSpc>
        <a:spcBef>
          <a:spcPct val="0"/>
        </a:spcBef>
        <a:spcAft>
          <a:spcPct val="0"/>
        </a:spcAft>
        <a:defRPr sz="3200">
          <a:solidFill>
            <a:schemeClr val="tx1"/>
          </a:solidFill>
          <a:latin typeface="Arial" charset="0"/>
        </a:defRPr>
      </a:lvl6pPr>
      <a:lvl7pPr marL="914400" algn="l" rtl="0" eaLnBrk="0" fontAlgn="base" hangingPunct="0">
        <a:lnSpc>
          <a:spcPct val="90000"/>
        </a:lnSpc>
        <a:spcBef>
          <a:spcPct val="0"/>
        </a:spcBef>
        <a:spcAft>
          <a:spcPct val="0"/>
        </a:spcAft>
        <a:defRPr sz="3200">
          <a:solidFill>
            <a:schemeClr val="tx1"/>
          </a:solidFill>
          <a:latin typeface="Arial" charset="0"/>
        </a:defRPr>
      </a:lvl7pPr>
      <a:lvl8pPr marL="1371600" algn="l" rtl="0" eaLnBrk="0" fontAlgn="base" hangingPunct="0">
        <a:lnSpc>
          <a:spcPct val="90000"/>
        </a:lnSpc>
        <a:spcBef>
          <a:spcPct val="0"/>
        </a:spcBef>
        <a:spcAft>
          <a:spcPct val="0"/>
        </a:spcAft>
        <a:defRPr sz="3200">
          <a:solidFill>
            <a:schemeClr val="tx1"/>
          </a:solidFill>
          <a:latin typeface="Arial" charset="0"/>
        </a:defRPr>
      </a:lvl8pPr>
      <a:lvl9pPr marL="1828800" algn="l" rtl="0" eaLnBrk="0" fontAlgn="base" hangingPunct="0">
        <a:lnSpc>
          <a:spcPct val="90000"/>
        </a:lnSpc>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50000"/>
        </a:spcBef>
        <a:spcAft>
          <a:spcPct val="0"/>
        </a:spcAft>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16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descr="SKANSKA-orig-CS1-logo-RGB-534"/>
          <p:cNvPicPr>
            <a:picLocks noChangeAspect="1" noChangeArrowheads="1"/>
          </p:cNvPicPr>
          <p:nvPr/>
        </p:nvPicPr>
        <p:blipFill>
          <a:blip r:embed="rId14" cstate="print"/>
          <a:srcRect/>
          <a:stretch>
            <a:fillRect/>
          </a:stretch>
        </p:blipFill>
        <p:spPr bwMode="auto">
          <a:xfrm>
            <a:off x="1150938" y="336550"/>
            <a:ext cx="950912" cy="141288"/>
          </a:xfrm>
          <a:prstGeom prst="rect">
            <a:avLst/>
          </a:prstGeom>
          <a:noFill/>
          <a:ln w="9525">
            <a:noFill/>
            <a:miter lim="800000"/>
            <a:headEnd/>
            <a:tailEnd/>
          </a:ln>
        </p:spPr>
      </p:pic>
      <p:sp>
        <p:nvSpPr>
          <p:cNvPr id="39939" name="Rectangle 3"/>
          <p:cNvSpPr>
            <a:spLocks noChangeArrowheads="1"/>
          </p:cNvSpPr>
          <p:nvPr/>
        </p:nvSpPr>
        <p:spPr bwMode="auto">
          <a:xfrm>
            <a:off x="0" y="6419850"/>
            <a:ext cx="9144000" cy="438150"/>
          </a:xfrm>
          <a:prstGeom prst="rect">
            <a:avLst/>
          </a:prstGeom>
          <a:solidFill>
            <a:schemeClr val="accent1"/>
          </a:solidFill>
          <a:ln w="9525">
            <a:noFill/>
            <a:miter lim="800000"/>
            <a:headEnd/>
            <a:tailEnd/>
          </a:ln>
          <a:effectLst/>
        </p:spPr>
        <p:txBody>
          <a:bodyPr wrap="none" anchor="ctr"/>
          <a:lstStyle/>
          <a:p>
            <a:pPr>
              <a:defRPr/>
            </a:pPr>
            <a:endParaRPr lang="fi-FI">
              <a:latin typeface="Arial" charset="0"/>
            </a:endParaRPr>
          </a:p>
        </p:txBody>
      </p:sp>
      <p:sp>
        <p:nvSpPr>
          <p:cNvPr id="39940" name="Rectangle 4"/>
          <p:cNvSpPr>
            <a:spLocks noGrp="1" noChangeArrowheads="1"/>
          </p:cNvSpPr>
          <p:nvPr>
            <p:ph type="sldNum" sz="quarter" idx="4"/>
          </p:nvPr>
        </p:nvSpPr>
        <p:spPr bwMode="auto">
          <a:xfrm>
            <a:off x="1101725" y="6419850"/>
            <a:ext cx="465138" cy="319088"/>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lvl1pPr>
              <a:defRPr sz="1000">
                <a:solidFill>
                  <a:schemeClr val="bg1"/>
                </a:solidFill>
                <a:latin typeface="Arial" charset="0"/>
              </a:defRPr>
            </a:lvl1pPr>
          </a:lstStyle>
          <a:p>
            <a:pPr>
              <a:defRPr/>
            </a:pPr>
            <a:endParaRPr lang="fi-FI"/>
          </a:p>
        </p:txBody>
      </p:sp>
      <p:sp>
        <p:nvSpPr>
          <p:cNvPr id="39941" name="Line 5"/>
          <p:cNvSpPr>
            <a:spLocks noChangeShapeType="1"/>
          </p:cNvSpPr>
          <p:nvPr/>
        </p:nvSpPr>
        <p:spPr bwMode="auto">
          <a:xfrm>
            <a:off x="0" y="644525"/>
            <a:ext cx="9144000" cy="0"/>
          </a:xfrm>
          <a:prstGeom prst="line">
            <a:avLst/>
          </a:prstGeom>
          <a:noFill/>
          <a:ln w="12700">
            <a:solidFill>
              <a:schemeClr val="tx1"/>
            </a:solidFill>
            <a:round/>
            <a:headEnd/>
            <a:tailEnd/>
          </a:ln>
          <a:effectLst/>
        </p:spPr>
        <p:txBody>
          <a:bodyPr/>
          <a:lstStyle/>
          <a:p>
            <a:pPr>
              <a:defRPr/>
            </a:pPr>
            <a:endParaRPr lang="fi-FI">
              <a:latin typeface="Arial" charset="0"/>
            </a:endParaRPr>
          </a:p>
        </p:txBody>
      </p:sp>
      <p:sp>
        <p:nvSpPr>
          <p:cNvPr id="50182" name="Rectangle 6"/>
          <p:cNvSpPr>
            <a:spLocks noGrp="1" noChangeArrowheads="1"/>
          </p:cNvSpPr>
          <p:nvPr>
            <p:ph type="title"/>
          </p:nvPr>
        </p:nvSpPr>
        <p:spPr bwMode="auto">
          <a:xfrm>
            <a:off x="1074738" y="696913"/>
            <a:ext cx="7713662" cy="5302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sv-SE" smtClean="0"/>
              <a:t>Klicka här för att ändra format</a:t>
            </a:r>
          </a:p>
        </p:txBody>
      </p:sp>
      <p:sp>
        <p:nvSpPr>
          <p:cNvPr id="50183" name="Rectangle 7"/>
          <p:cNvSpPr>
            <a:spLocks noGrp="1" noChangeArrowheads="1"/>
          </p:cNvSpPr>
          <p:nvPr>
            <p:ph type="body" idx="1"/>
          </p:nvPr>
        </p:nvSpPr>
        <p:spPr bwMode="auto">
          <a:xfrm>
            <a:off x="1074738" y="1706563"/>
            <a:ext cx="7704137" cy="44545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728" r:id="rId1"/>
    <p:sldLayoutId id="2147483722" r:id="rId2"/>
    <p:sldLayoutId id="2147483721" r:id="rId3"/>
    <p:sldLayoutId id="2147483720" r:id="rId4"/>
    <p:sldLayoutId id="2147483719" r:id="rId5"/>
    <p:sldLayoutId id="2147483718" r:id="rId6"/>
    <p:sldLayoutId id="2147483717" r:id="rId7"/>
    <p:sldLayoutId id="2147483716" r:id="rId8"/>
    <p:sldLayoutId id="2147483715" r:id="rId9"/>
    <p:sldLayoutId id="2147483714" r:id="rId10"/>
    <p:sldLayoutId id="2147483713" r:id="rId11"/>
    <p:sldLayoutId id="2147483724" r:id="rId12"/>
  </p:sldLayoutIdLst>
  <p:hf sldNum="0" hdr="0" dt="0"/>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charset="0"/>
        </a:defRPr>
      </a:lvl2pPr>
      <a:lvl3pPr algn="l" rtl="0" eaLnBrk="0" fontAlgn="base" hangingPunct="0">
        <a:lnSpc>
          <a:spcPct val="90000"/>
        </a:lnSpc>
        <a:spcBef>
          <a:spcPct val="0"/>
        </a:spcBef>
        <a:spcAft>
          <a:spcPct val="0"/>
        </a:spcAft>
        <a:defRPr sz="3200">
          <a:solidFill>
            <a:schemeClr val="tx1"/>
          </a:solidFill>
          <a:latin typeface="Arial" charset="0"/>
        </a:defRPr>
      </a:lvl3pPr>
      <a:lvl4pPr algn="l" rtl="0" eaLnBrk="0" fontAlgn="base" hangingPunct="0">
        <a:lnSpc>
          <a:spcPct val="90000"/>
        </a:lnSpc>
        <a:spcBef>
          <a:spcPct val="0"/>
        </a:spcBef>
        <a:spcAft>
          <a:spcPct val="0"/>
        </a:spcAft>
        <a:defRPr sz="3200">
          <a:solidFill>
            <a:schemeClr val="tx1"/>
          </a:solidFill>
          <a:latin typeface="Arial" charset="0"/>
        </a:defRPr>
      </a:lvl4pPr>
      <a:lvl5pPr algn="l" rtl="0" eaLnBrk="0" fontAlgn="base" hangingPunct="0">
        <a:lnSpc>
          <a:spcPct val="90000"/>
        </a:lnSpc>
        <a:spcBef>
          <a:spcPct val="0"/>
        </a:spcBef>
        <a:spcAft>
          <a:spcPct val="0"/>
        </a:spcAft>
        <a:defRPr sz="3200">
          <a:solidFill>
            <a:schemeClr val="tx1"/>
          </a:solidFill>
          <a:latin typeface="Arial" charset="0"/>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50000"/>
        </a:spcBef>
        <a:spcAft>
          <a:spcPct val="0"/>
        </a:spcAft>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16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1600">
          <a:solidFill>
            <a:schemeClr val="tx1"/>
          </a:solidFill>
          <a:latin typeface="+mn-lt"/>
        </a:defRPr>
      </a:lvl6pPr>
      <a:lvl7pPr marL="2971800" indent="-228600" algn="l" rtl="0" fontAlgn="base">
        <a:spcBef>
          <a:spcPct val="20000"/>
        </a:spcBef>
        <a:spcAft>
          <a:spcPct val="0"/>
        </a:spcAft>
        <a:buFont typeface="Arial" charset="0"/>
        <a:buChar char="−"/>
        <a:defRPr sz="1600">
          <a:solidFill>
            <a:schemeClr val="tx1"/>
          </a:solidFill>
          <a:latin typeface="+mn-lt"/>
        </a:defRPr>
      </a:lvl7pPr>
      <a:lvl8pPr marL="3429000" indent="-228600" algn="l" rtl="0" fontAlgn="base">
        <a:spcBef>
          <a:spcPct val="20000"/>
        </a:spcBef>
        <a:spcAft>
          <a:spcPct val="0"/>
        </a:spcAft>
        <a:buFont typeface="Arial" charset="0"/>
        <a:buChar char="−"/>
        <a:defRPr sz="1600">
          <a:solidFill>
            <a:schemeClr val="tx1"/>
          </a:solidFill>
          <a:latin typeface="+mn-lt"/>
        </a:defRPr>
      </a:lvl8pPr>
      <a:lvl9pPr marL="3886200" indent="-228600" algn="l" rtl="0" fontAlgn="base">
        <a:spcBef>
          <a:spcPct val="20000"/>
        </a:spcBef>
        <a:spcAft>
          <a:spcPct val="0"/>
        </a:spcAft>
        <a:buFont typeface="Arial" charset="0"/>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6" name="Rectangle 64"/>
          <p:cNvSpPr>
            <a:spLocks noGrp="1" noChangeArrowheads="1"/>
          </p:cNvSpPr>
          <p:nvPr>
            <p:ph type="title"/>
          </p:nvPr>
        </p:nvSpPr>
        <p:spPr bwMode="auto">
          <a:xfrm>
            <a:off x="1074738" y="696913"/>
            <a:ext cx="7713662" cy="5302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Click to edit Master title style</a:t>
            </a:r>
            <a:endParaRPr lang="sv-SE" smtClean="0"/>
          </a:p>
        </p:txBody>
      </p:sp>
      <p:sp>
        <p:nvSpPr>
          <p:cNvPr id="225287" name="Rectangle 65"/>
          <p:cNvSpPr>
            <a:spLocks noGrp="1" noChangeArrowheads="1"/>
          </p:cNvSpPr>
          <p:nvPr>
            <p:ph type="body" idx="1"/>
          </p:nvPr>
        </p:nvSpPr>
        <p:spPr bwMode="auto">
          <a:xfrm>
            <a:off x="1074738" y="1706563"/>
            <a:ext cx="7704137" cy="44545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15" name="Rectangle 44"/>
          <p:cNvSpPr>
            <a:spLocks noGrp="1" noChangeArrowheads="1"/>
          </p:cNvSpPr>
          <p:nvPr>
            <p:ph type="dt" sz="half" idx="2"/>
          </p:nvPr>
        </p:nvSpPr>
        <p:spPr bwMode="auto">
          <a:xfrm>
            <a:off x="1101725" y="6578600"/>
            <a:ext cx="1712913" cy="268288"/>
          </a:xfrm>
          <a:prstGeom prst="rect">
            <a:avLst/>
          </a:prstGeom>
          <a:ln>
            <a:miter lim="800000"/>
            <a:headEnd/>
            <a:tailEnd/>
          </a:ln>
        </p:spPr>
        <p:txBody>
          <a:bodyPr vert="horz" wrap="square" lIns="45720" tIns="45720" rIns="45720" bIns="45720" numCol="1" anchor="t" anchorCtr="0" compatLnSpc="1">
            <a:prstTxWarp prst="textNoShape">
              <a:avLst/>
            </a:prstTxWarp>
          </a:bodyPr>
          <a:lstStyle>
            <a:lvl1pPr fontAlgn="auto">
              <a:spcBef>
                <a:spcPts val="0"/>
              </a:spcBef>
              <a:spcAft>
                <a:spcPts val="0"/>
              </a:spcAft>
              <a:defRPr sz="1000">
                <a:solidFill>
                  <a:schemeClr val="bg1"/>
                </a:solidFill>
                <a:latin typeface="+mn-lt"/>
              </a:defRPr>
            </a:lvl1pPr>
          </a:lstStyle>
          <a:p>
            <a:pPr>
              <a:defRPr/>
            </a:pPr>
            <a:endParaRPr lang="en-US"/>
          </a:p>
        </p:txBody>
      </p:sp>
      <p:sp>
        <p:nvSpPr>
          <p:cNvPr id="16" name="Rectangle 45"/>
          <p:cNvSpPr>
            <a:spLocks noGrp="1" noChangeArrowheads="1"/>
          </p:cNvSpPr>
          <p:nvPr>
            <p:ph type="ftr" sz="quarter" idx="3"/>
          </p:nvPr>
        </p:nvSpPr>
        <p:spPr bwMode="auto">
          <a:xfrm>
            <a:off x="2206625" y="6578600"/>
            <a:ext cx="5616575" cy="18573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solidFill>
                  <a:schemeClr val="bg1"/>
                </a:solidFill>
                <a:latin typeface="+mn-lt"/>
              </a:defRPr>
            </a:lvl1pPr>
          </a:lstStyle>
          <a:p>
            <a:pPr>
              <a:defRPr/>
            </a:pPr>
            <a:r>
              <a:rPr lang="en-US" smtClean="0"/>
              <a:t>Uhlíková stopa společnosti Skanska a.s., Konference TIMUR 2012</a:t>
            </a:r>
            <a:endParaRPr lang="en-US"/>
          </a:p>
        </p:txBody>
      </p:sp>
      <p:sp>
        <p:nvSpPr>
          <p:cNvPr id="17" name="Rectangle 46"/>
          <p:cNvSpPr>
            <a:spLocks noGrp="1" noChangeArrowheads="1"/>
          </p:cNvSpPr>
          <p:nvPr>
            <p:ph type="sldNum" sz="quarter" idx="4"/>
          </p:nvPr>
        </p:nvSpPr>
        <p:spPr bwMode="auto">
          <a:xfrm>
            <a:off x="1101725" y="6419850"/>
            <a:ext cx="465138" cy="319088"/>
          </a:xfrm>
          <a:prstGeom prst="rect">
            <a:avLst/>
          </a:prstGeom>
          <a:ln>
            <a:miter lim="800000"/>
            <a:headEnd/>
            <a:tailEnd/>
          </a:ln>
        </p:spPr>
        <p:txBody>
          <a:bodyPr vert="horz" wrap="square" lIns="45720" tIns="45720" rIns="45720" bIns="45720" numCol="1" anchor="t" anchorCtr="0" compatLnSpc="1">
            <a:prstTxWarp prst="textNoShape">
              <a:avLst/>
            </a:prstTxWarp>
          </a:bodyPr>
          <a:lstStyle>
            <a:lvl1pPr fontAlgn="auto">
              <a:spcBef>
                <a:spcPts val="0"/>
              </a:spcBef>
              <a:spcAft>
                <a:spcPts val="0"/>
              </a:spcAft>
              <a:defRPr sz="1000">
                <a:solidFill>
                  <a:schemeClr val="bg1"/>
                </a:solidFill>
                <a:latin typeface="+mn-lt"/>
              </a:defRPr>
            </a:lvl1pPr>
          </a:lstStyle>
          <a:p>
            <a:pPr>
              <a:defRPr/>
            </a:pPr>
            <a:fld id="{C6E3DE01-9B0C-4D4F-9ACC-5D1F0414E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Lst>
  <p:hf sldNum="0" hdr="0" dt="0"/>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charset="0"/>
        </a:defRPr>
      </a:lvl2pPr>
      <a:lvl3pPr algn="l" rtl="0" eaLnBrk="0" fontAlgn="base" hangingPunct="0">
        <a:lnSpc>
          <a:spcPct val="90000"/>
        </a:lnSpc>
        <a:spcBef>
          <a:spcPct val="0"/>
        </a:spcBef>
        <a:spcAft>
          <a:spcPct val="0"/>
        </a:spcAft>
        <a:defRPr sz="3200">
          <a:solidFill>
            <a:schemeClr val="tx1"/>
          </a:solidFill>
          <a:latin typeface="Arial" charset="0"/>
        </a:defRPr>
      </a:lvl3pPr>
      <a:lvl4pPr algn="l" rtl="0" eaLnBrk="0" fontAlgn="base" hangingPunct="0">
        <a:lnSpc>
          <a:spcPct val="90000"/>
        </a:lnSpc>
        <a:spcBef>
          <a:spcPct val="0"/>
        </a:spcBef>
        <a:spcAft>
          <a:spcPct val="0"/>
        </a:spcAft>
        <a:defRPr sz="3200">
          <a:solidFill>
            <a:schemeClr val="tx1"/>
          </a:solidFill>
          <a:latin typeface="Arial" charset="0"/>
        </a:defRPr>
      </a:lvl4pPr>
      <a:lvl5pPr algn="l" rtl="0" eaLnBrk="0" fontAlgn="base" hangingPunct="0">
        <a:lnSpc>
          <a:spcPct val="90000"/>
        </a:lnSpc>
        <a:spcBef>
          <a:spcPct val="0"/>
        </a:spcBef>
        <a:spcAft>
          <a:spcPct val="0"/>
        </a:spcAft>
        <a:defRPr sz="3200">
          <a:solidFill>
            <a:schemeClr val="tx1"/>
          </a:solidFill>
          <a:latin typeface="Arial" charset="0"/>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50000"/>
        </a:spcBef>
        <a:spcAft>
          <a:spcPct val="0"/>
        </a:spcAft>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16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mailto:veronika.cerna@skanska.cz"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descr="journey toDG.png"/>
          <p:cNvPicPr>
            <a:picLocks noChangeAspect="1"/>
          </p:cNvPicPr>
          <p:nvPr/>
        </p:nvPicPr>
        <p:blipFill>
          <a:blip r:embed="rId3" cstate="print"/>
          <a:stretch>
            <a:fillRect/>
          </a:stretch>
        </p:blipFill>
        <p:spPr>
          <a:xfrm>
            <a:off x="179512" y="4653136"/>
            <a:ext cx="1835696" cy="1648380"/>
          </a:xfrm>
          <a:prstGeom prst="rect">
            <a:avLst/>
          </a:prstGeom>
        </p:spPr>
      </p:pic>
      <p:sp>
        <p:nvSpPr>
          <p:cNvPr id="377858" name="Rectangle 2"/>
          <p:cNvSpPr>
            <a:spLocks noGrp="1" noChangeArrowheads="1"/>
          </p:cNvSpPr>
          <p:nvPr>
            <p:ph type="title" idx="4294967295"/>
          </p:nvPr>
        </p:nvSpPr>
        <p:spPr>
          <a:xfrm>
            <a:off x="683568" y="4077072"/>
            <a:ext cx="8136904" cy="737501"/>
          </a:xfrm>
        </p:spPr>
        <p:txBody>
          <a:bodyPr lIns="36000" tIns="72000" rIns="36000" bIns="0"/>
          <a:lstStyle/>
          <a:p>
            <a:r>
              <a:rPr lang="en-US" sz="2800" dirty="0" smtClean="0"/>
              <a:t/>
            </a:r>
            <a:br>
              <a:rPr lang="en-US" sz="2800" dirty="0" smtClean="0"/>
            </a:br>
            <a:endParaRPr lang="en-US" sz="2000" dirty="0" smtClean="0"/>
          </a:p>
        </p:txBody>
      </p:sp>
      <p:sp>
        <p:nvSpPr>
          <p:cNvPr id="377859" name="Rectangle 3"/>
          <p:cNvSpPr>
            <a:spLocks noChangeArrowheads="1"/>
          </p:cNvSpPr>
          <p:nvPr/>
        </p:nvSpPr>
        <p:spPr bwMode="auto">
          <a:xfrm>
            <a:off x="989013" y="1930400"/>
            <a:ext cx="7013575" cy="841375"/>
          </a:xfrm>
          <a:prstGeom prst="rect">
            <a:avLst/>
          </a:prstGeom>
          <a:noFill/>
          <a:ln w="9525">
            <a:noFill/>
            <a:miter lim="800000"/>
            <a:headEnd/>
            <a:tailEnd/>
          </a:ln>
        </p:spPr>
        <p:txBody>
          <a:bodyPr tIns="72000" rIns="36000" bIns="0"/>
          <a:lstStyle/>
          <a:p>
            <a:pPr eaLnBrk="0" hangingPunct="0">
              <a:lnSpc>
                <a:spcPct val="90000"/>
              </a:lnSpc>
            </a:pPr>
            <a:endParaRPr lang="nb-NO" sz="3200"/>
          </a:p>
        </p:txBody>
      </p:sp>
      <p:sp>
        <p:nvSpPr>
          <p:cNvPr id="377860" name="Text Box 5"/>
          <p:cNvSpPr txBox="1">
            <a:spLocks noChangeArrowheads="1"/>
          </p:cNvSpPr>
          <p:nvPr/>
        </p:nvSpPr>
        <p:spPr bwMode="auto">
          <a:xfrm>
            <a:off x="827584" y="836713"/>
            <a:ext cx="7704856" cy="1384995"/>
          </a:xfrm>
          <a:prstGeom prst="rect">
            <a:avLst/>
          </a:prstGeom>
          <a:noFill/>
          <a:ln w="9525">
            <a:noFill/>
            <a:miter lim="800000"/>
            <a:headEnd/>
            <a:tailEnd/>
          </a:ln>
        </p:spPr>
        <p:txBody>
          <a:bodyPr wrap="square">
            <a:spAutoFit/>
          </a:bodyPr>
          <a:lstStyle/>
          <a:p>
            <a:r>
              <a:rPr lang="cs-CZ" sz="2800" dirty="0" smtClean="0"/>
              <a:t>Ochrana klimatu – </a:t>
            </a:r>
          </a:p>
          <a:p>
            <a:r>
              <a:rPr lang="cs-CZ" sz="2800" dirty="0" smtClean="0"/>
              <a:t>                         aktivity ve společnosti </a:t>
            </a:r>
            <a:r>
              <a:rPr lang="cs-CZ" sz="2800" dirty="0" err="1" smtClean="0"/>
              <a:t>Skanska</a:t>
            </a:r>
            <a:r>
              <a:rPr lang="cs-CZ" sz="2800" dirty="0" smtClean="0"/>
              <a:t>   </a:t>
            </a:r>
          </a:p>
          <a:p>
            <a:r>
              <a:rPr lang="cs-CZ" sz="2800" dirty="0" smtClean="0"/>
              <a:t>                             </a:t>
            </a:r>
            <a:endParaRPr lang="fi-FI" sz="2800" dirty="0"/>
          </a:p>
        </p:txBody>
      </p:sp>
      <p:grpSp>
        <p:nvGrpSpPr>
          <p:cNvPr id="7" name="Skupina 6"/>
          <p:cNvGrpSpPr/>
          <p:nvPr/>
        </p:nvGrpSpPr>
        <p:grpSpPr>
          <a:xfrm>
            <a:off x="2627785" y="2564904"/>
            <a:ext cx="5430779" cy="1224136"/>
            <a:chOff x="2555777" y="2924944"/>
            <a:chExt cx="5430779" cy="1224136"/>
          </a:xfrm>
        </p:grpSpPr>
        <p:pic>
          <p:nvPicPr>
            <p:cNvPr id="9" name="Obrázek 8" descr="U_milicov_fasada_01_2012_MG_6332.jpg"/>
            <p:cNvPicPr>
              <a:picLocks noChangeAspect="1"/>
            </p:cNvPicPr>
            <p:nvPr/>
          </p:nvPicPr>
          <p:blipFill>
            <a:blip r:embed="rId4" cstate="print"/>
            <a:stretch>
              <a:fillRect/>
            </a:stretch>
          </p:blipFill>
          <p:spPr>
            <a:xfrm>
              <a:off x="2555777" y="2924944"/>
              <a:ext cx="2016223" cy="1224136"/>
            </a:xfrm>
            <a:prstGeom prst="rect">
              <a:avLst/>
            </a:prstGeom>
          </p:spPr>
        </p:pic>
        <p:pic>
          <p:nvPicPr>
            <p:cNvPr id="10" name="Picture 6" descr="_MG_4392.JPG"/>
            <p:cNvPicPr>
              <a:picLocks noChangeAspect="1"/>
            </p:cNvPicPr>
            <p:nvPr/>
          </p:nvPicPr>
          <p:blipFill>
            <a:blip r:embed="rId5" cstate="print"/>
            <a:srcRect/>
            <a:stretch>
              <a:fillRect/>
            </a:stretch>
          </p:blipFill>
          <p:spPr bwMode="auto">
            <a:xfrm>
              <a:off x="6300192" y="2924944"/>
              <a:ext cx="1686364" cy="1224136"/>
            </a:xfrm>
            <a:prstGeom prst="rect">
              <a:avLst/>
            </a:prstGeom>
            <a:noFill/>
            <a:ln w="9525">
              <a:noFill/>
              <a:miter lim="800000"/>
              <a:headEnd/>
              <a:tailEnd/>
            </a:ln>
          </p:spPr>
        </p:pic>
      </p:grpSp>
      <p:sp>
        <p:nvSpPr>
          <p:cNvPr id="12" name="TextovéPole 11"/>
          <p:cNvSpPr txBox="1"/>
          <p:nvPr/>
        </p:nvSpPr>
        <p:spPr>
          <a:xfrm>
            <a:off x="1835696" y="5733256"/>
            <a:ext cx="4608512" cy="338554"/>
          </a:xfrm>
          <a:prstGeom prst="rect">
            <a:avLst/>
          </a:prstGeom>
          <a:noFill/>
        </p:spPr>
        <p:txBody>
          <a:bodyPr wrap="square" rtlCol="0">
            <a:spAutoFit/>
          </a:bodyPr>
          <a:lstStyle/>
          <a:p>
            <a:r>
              <a:rPr lang="cs-CZ" sz="1600" dirty="0" smtClean="0"/>
              <a:t>Veronika Černá, Skanska a.s.</a:t>
            </a:r>
            <a:endParaRPr lang="cs-CZ" sz="1600" dirty="0"/>
          </a:p>
        </p:txBody>
      </p:sp>
      <p:pic>
        <p:nvPicPr>
          <p:cNvPr id="13" name="Obrázek 12" descr="Corso-Court1.jpg"/>
          <p:cNvPicPr>
            <a:picLocks noChangeAspect="1"/>
          </p:cNvPicPr>
          <p:nvPr/>
        </p:nvPicPr>
        <p:blipFill>
          <a:blip r:embed="rId6" cstate="print"/>
          <a:srcRect t="4962" b="10690"/>
          <a:stretch>
            <a:fillRect/>
          </a:stretch>
        </p:blipFill>
        <p:spPr>
          <a:xfrm>
            <a:off x="686272" y="2564904"/>
            <a:ext cx="1941512" cy="1224136"/>
          </a:xfrm>
          <a:prstGeom prst="rect">
            <a:avLst/>
          </a:prstGeom>
        </p:spPr>
      </p:pic>
      <p:pic>
        <p:nvPicPr>
          <p:cNvPr id="14" name="Obrázek 13" descr="2216_Cyklostezka_Sumvald_foto_1.jpg"/>
          <p:cNvPicPr>
            <a:picLocks noChangeAspect="1"/>
          </p:cNvPicPr>
          <p:nvPr/>
        </p:nvPicPr>
        <p:blipFill>
          <a:blip r:embed="rId7" cstate="print"/>
          <a:srcRect l="9921" r="785"/>
          <a:stretch>
            <a:fillRect/>
          </a:stretch>
        </p:blipFill>
        <p:spPr>
          <a:xfrm>
            <a:off x="4499992" y="2564904"/>
            <a:ext cx="1944216" cy="1224136"/>
          </a:xfrm>
          <a:prstGeom prst="rect">
            <a:avLst/>
          </a:prstGeom>
        </p:spPr>
      </p:pic>
      <p:pic>
        <p:nvPicPr>
          <p:cNvPr id="19" name="Picture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372200" y="5013176"/>
            <a:ext cx="2335469" cy="97252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323528" y="1124745"/>
            <a:ext cx="6912768" cy="6720677"/>
          </a:xfrm>
          <a:prstGeom prst="rect">
            <a:avLst/>
          </a:prstGeom>
          <a:noFill/>
          <a:ln w="9525">
            <a:noFill/>
            <a:miter lim="800000"/>
            <a:headEnd/>
            <a:tailEnd/>
          </a:ln>
        </p:spPr>
        <p:txBody>
          <a:bodyPr vert="horz" wrap="square" lIns="36000" tIns="72000" rIns="36000" bIns="0" numCol="1" anchor="t" anchorCtr="0" compatLnSpc="1">
            <a:prstTxWarp prst="textNoShape">
              <a:avLst/>
            </a:prstTxWarp>
            <a:spAutoFit/>
          </a:bodyPr>
          <a:lstStyle/>
          <a:p>
            <a:pPr eaLnBrk="0" hangingPunct="0">
              <a:lnSpc>
                <a:spcPct val="90000"/>
              </a:lnSpc>
              <a:defRPr/>
            </a:pPr>
            <a:endParaRPr lang="cs-CZ" sz="2000" kern="0" dirty="0" smtClean="0">
              <a:latin typeface="+mj-lt"/>
              <a:ea typeface="+mj-ea"/>
              <a:cs typeface="+mj-cs"/>
            </a:endParaRPr>
          </a:p>
          <a:p>
            <a:pPr eaLnBrk="0" hangingPunct="0">
              <a:lnSpc>
                <a:spcPct val="150000"/>
              </a:lnSpc>
              <a:buFont typeface="Wingdings" pitchFamily="2" charset="2"/>
              <a:buChar char="§"/>
              <a:defRPr/>
            </a:pPr>
            <a:r>
              <a:rPr lang="cs-CZ" sz="2000" kern="0" dirty="0" smtClean="0">
                <a:latin typeface="+mj-lt"/>
                <a:ea typeface="+mj-ea"/>
                <a:cs typeface="+mj-cs"/>
              </a:rPr>
              <a:t>    </a:t>
            </a:r>
            <a:r>
              <a:rPr lang="cs-CZ" sz="1600" b="1" kern="0" dirty="0" smtClean="0">
                <a:latin typeface="+mj-lt"/>
                <a:ea typeface="+mj-ea"/>
                <a:cs typeface="+mj-cs"/>
              </a:rPr>
              <a:t>verifikace externí organizací KMPG – </a:t>
            </a:r>
            <a:r>
              <a:rPr lang="cs-CZ" sz="1600" b="1" kern="0" dirty="0" err="1" smtClean="0">
                <a:latin typeface="+mj-lt"/>
                <a:ea typeface="+mj-ea"/>
                <a:cs typeface="+mj-cs"/>
              </a:rPr>
              <a:t>CRedit</a:t>
            </a:r>
            <a:r>
              <a:rPr lang="cs-CZ" sz="1600" b="1" kern="0" dirty="0" smtClean="0">
                <a:latin typeface="+mj-lt"/>
                <a:ea typeface="+mj-ea"/>
                <a:cs typeface="+mj-cs"/>
              </a:rPr>
              <a:t> 360</a:t>
            </a:r>
          </a:p>
          <a:p>
            <a:pPr eaLnBrk="0" hangingPunct="0">
              <a:lnSpc>
                <a:spcPct val="150000"/>
              </a:lnSpc>
              <a:buFont typeface="Wingdings" pitchFamily="2" charset="2"/>
              <a:buChar char="§"/>
              <a:defRPr/>
            </a:pPr>
            <a:r>
              <a:rPr lang="cs-CZ" sz="1600" kern="0" dirty="0" smtClean="0">
                <a:latin typeface="+mj-lt"/>
                <a:ea typeface="+mj-ea"/>
                <a:cs typeface="+mj-cs"/>
              </a:rPr>
              <a:t>     zapojení do programu Sledujeme/Snižujeme CO2 </a:t>
            </a:r>
          </a:p>
          <a:p>
            <a:pPr eaLnBrk="0" hangingPunct="0">
              <a:lnSpc>
                <a:spcPct val="150000"/>
              </a:lnSpc>
              <a:buFont typeface="Wingdings" pitchFamily="2" charset="2"/>
              <a:buChar char="§"/>
              <a:defRPr/>
            </a:pPr>
            <a:r>
              <a:rPr lang="cs-CZ" sz="1600" b="1" kern="0" dirty="0" smtClean="0">
                <a:latin typeface="+mj-lt"/>
                <a:ea typeface="+mj-ea"/>
                <a:cs typeface="+mj-cs"/>
              </a:rPr>
              <a:t>     energetické audity provozoven a budov v majetku  - </a:t>
            </a:r>
          </a:p>
          <a:p>
            <a:pPr eaLnBrk="0" hangingPunct="0">
              <a:lnSpc>
                <a:spcPct val="150000"/>
              </a:lnSpc>
              <a:defRPr/>
            </a:pPr>
            <a:r>
              <a:rPr lang="cs-CZ" sz="1600" kern="0" dirty="0" smtClean="0">
                <a:solidFill>
                  <a:srgbClr val="FF0000"/>
                </a:solidFill>
                <a:latin typeface="+mj-lt"/>
                <a:ea typeface="+mj-ea"/>
                <a:cs typeface="+mj-cs"/>
              </a:rPr>
              <a:t>      výstupem  je energetická koncepce – strategie pro investice obsahuje </a:t>
            </a:r>
          </a:p>
          <a:p>
            <a:pPr eaLnBrk="0" hangingPunct="0">
              <a:lnSpc>
                <a:spcPct val="150000"/>
              </a:lnSpc>
              <a:defRPr/>
            </a:pPr>
            <a:r>
              <a:rPr lang="cs-CZ" sz="1600" kern="0" dirty="0" smtClean="0">
                <a:solidFill>
                  <a:srgbClr val="FF0000"/>
                </a:solidFill>
                <a:latin typeface="+mj-lt"/>
                <a:ea typeface="+mj-ea"/>
                <a:cs typeface="+mj-cs"/>
              </a:rPr>
              <a:t>      vliv na klima</a:t>
            </a:r>
          </a:p>
          <a:p>
            <a:pPr eaLnBrk="0" hangingPunct="0">
              <a:lnSpc>
                <a:spcPct val="150000"/>
              </a:lnSpc>
              <a:buFont typeface="Wingdings" pitchFamily="2" charset="2"/>
              <a:buChar char="§"/>
              <a:defRPr/>
            </a:pPr>
            <a:r>
              <a:rPr lang="cs-CZ" sz="1600" kern="0" dirty="0" smtClean="0">
                <a:latin typeface="+mj-lt"/>
                <a:ea typeface="+mj-ea"/>
                <a:cs typeface="+mj-cs"/>
              </a:rPr>
              <a:t>     </a:t>
            </a:r>
            <a:r>
              <a:rPr lang="cs-CZ" sz="1600" kern="0" dirty="0" smtClean="0">
                <a:solidFill>
                  <a:srgbClr val="FF0000"/>
                </a:solidFill>
                <a:latin typeface="+mj-lt"/>
                <a:ea typeface="+mj-ea"/>
                <a:cs typeface="+mj-cs"/>
              </a:rPr>
              <a:t>aktivní nákup zelené energie – 100% fakturované el. energie</a:t>
            </a:r>
          </a:p>
          <a:p>
            <a:pPr eaLnBrk="0" hangingPunct="0">
              <a:lnSpc>
                <a:spcPct val="150000"/>
              </a:lnSpc>
              <a:buFont typeface="Wingdings" pitchFamily="2" charset="2"/>
              <a:buChar char="§"/>
              <a:defRPr/>
            </a:pPr>
            <a:r>
              <a:rPr lang="cs-CZ" sz="1600" kern="0" dirty="0" smtClean="0">
                <a:latin typeface="+mj-lt"/>
                <a:ea typeface="+mj-ea"/>
                <a:cs typeface="+mj-cs"/>
              </a:rPr>
              <a:t>     uhlíková stopa  jako součást  LCA pro produktové </a:t>
            </a:r>
            <a:r>
              <a:rPr lang="cs-CZ" sz="1600" kern="0" dirty="0" err="1" smtClean="0">
                <a:latin typeface="+mj-lt"/>
                <a:ea typeface="+mj-ea"/>
                <a:cs typeface="+mj-cs"/>
              </a:rPr>
              <a:t>porfolio</a:t>
            </a:r>
            <a:endParaRPr lang="cs-CZ" sz="1600" kern="0" dirty="0" smtClean="0">
              <a:latin typeface="+mj-lt"/>
              <a:ea typeface="+mj-ea"/>
              <a:cs typeface="+mj-cs"/>
            </a:endParaRPr>
          </a:p>
          <a:p>
            <a:pPr eaLnBrk="0" hangingPunct="0">
              <a:lnSpc>
                <a:spcPct val="150000"/>
              </a:lnSpc>
              <a:buFont typeface="Wingdings" pitchFamily="2" charset="2"/>
              <a:buChar char="§"/>
              <a:defRPr/>
            </a:pPr>
            <a:r>
              <a:rPr lang="cs-CZ" sz="1600" kern="0" dirty="0" smtClean="0">
                <a:latin typeface="+mj-lt"/>
                <a:ea typeface="+mj-ea"/>
                <a:cs typeface="+mj-cs"/>
              </a:rPr>
              <a:t>     kalkulovaná zabudovaná uhlíková stopa naší stavební činnosti na    </a:t>
            </a:r>
          </a:p>
          <a:p>
            <a:pPr eaLnBrk="0" hangingPunct="0">
              <a:lnSpc>
                <a:spcPct val="150000"/>
              </a:lnSpc>
              <a:defRPr/>
            </a:pPr>
            <a:r>
              <a:rPr lang="cs-CZ" sz="1600" kern="0" dirty="0" smtClean="0">
                <a:latin typeface="+mj-lt"/>
                <a:ea typeface="+mj-ea"/>
                <a:cs typeface="+mj-cs"/>
              </a:rPr>
              <a:t>       vybraných   projektech</a:t>
            </a:r>
          </a:p>
          <a:p>
            <a:pPr eaLnBrk="0" hangingPunct="0">
              <a:lnSpc>
                <a:spcPct val="150000"/>
              </a:lnSpc>
              <a:buFont typeface="Wingdings" pitchFamily="2" charset="2"/>
              <a:buChar char="§"/>
              <a:defRPr/>
            </a:pPr>
            <a:r>
              <a:rPr lang="cs-CZ" sz="1600" kern="0" dirty="0" smtClean="0">
                <a:solidFill>
                  <a:srgbClr val="FF0000"/>
                </a:solidFill>
                <a:latin typeface="+mj-lt"/>
                <a:ea typeface="+mj-ea"/>
                <a:cs typeface="+mj-cs"/>
              </a:rPr>
              <a:t>      </a:t>
            </a:r>
            <a:r>
              <a:rPr lang="cs-CZ" sz="1600" kern="0" dirty="0" err="1" smtClean="0">
                <a:solidFill>
                  <a:srgbClr val="FF0000"/>
                </a:solidFill>
                <a:latin typeface="+mj-lt"/>
                <a:ea typeface="+mj-ea"/>
                <a:cs typeface="+mj-cs"/>
              </a:rPr>
              <a:t>pilotně</a:t>
            </a:r>
            <a:r>
              <a:rPr lang="cs-CZ" sz="1600" kern="0" dirty="0" smtClean="0">
                <a:solidFill>
                  <a:srgbClr val="FF0000"/>
                </a:solidFill>
                <a:latin typeface="+mj-lt"/>
                <a:ea typeface="+mj-ea"/>
                <a:cs typeface="+mj-cs"/>
              </a:rPr>
              <a:t> LCC a LCA jako nástroj na mapování a snížení uhlíkové  </a:t>
            </a:r>
          </a:p>
          <a:p>
            <a:pPr eaLnBrk="0" hangingPunct="0">
              <a:lnSpc>
                <a:spcPct val="150000"/>
              </a:lnSpc>
              <a:defRPr/>
            </a:pPr>
            <a:r>
              <a:rPr lang="cs-CZ" sz="1600" kern="0" dirty="0" smtClean="0">
                <a:solidFill>
                  <a:srgbClr val="FF0000"/>
                </a:solidFill>
                <a:latin typeface="+mj-lt"/>
                <a:ea typeface="+mj-ea"/>
                <a:cs typeface="+mj-cs"/>
              </a:rPr>
              <a:t>       stopy  pro  budovy </a:t>
            </a:r>
            <a:r>
              <a:rPr lang="cs-CZ" sz="1600" kern="0" dirty="0" err="1" smtClean="0">
                <a:solidFill>
                  <a:srgbClr val="FF0000"/>
                </a:solidFill>
                <a:latin typeface="+mj-lt"/>
                <a:ea typeface="+mj-ea"/>
                <a:cs typeface="+mj-cs"/>
              </a:rPr>
              <a:t>Skanska</a:t>
            </a:r>
            <a:r>
              <a:rPr lang="cs-CZ" sz="1600" kern="0" dirty="0" smtClean="0">
                <a:solidFill>
                  <a:srgbClr val="FF0000"/>
                </a:solidFill>
                <a:latin typeface="+mj-lt"/>
                <a:ea typeface="+mj-ea"/>
                <a:cs typeface="+mj-cs"/>
              </a:rPr>
              <a:t> RD a CD </a:t>
            </a:r>
          </a:p>
          <a:p>
            <a:pPr eaLnBrk="0" hangingPunct="0">
              <a:lnSpc>
                <a:spcPct val="150000"/>
              </a:lnSpc>
              <a:buFont typeface="Wingdings" pitchFamily="2" charset="2"/>
              <a:buChar char="§"/>
              <a:defRPr/>
            </a:pPr>
            <a:r>
              <a:rPr lang="cs-CZ" sz="1600" b="1" kern="0" dirty="0" smtClean="0">
                <a:latin typeface="+mj-lt"/>
                <a:ea typeface="+mj-ea"/>
                <a:cs typeface="+mj-cs"/>
              </a:rPr>
              <a:t>      přeměna odpadu na zdroje – recyklace</a:t>
            </a:r>
            <a:r>
              <a:rPr lang="cs-CZ" sz="1600" kern="0" dirty="0" smtClean="0">
                <a:latin typeface="+mj-lt"/>
                <a:ea typeface="+mj-ea"/>
                <a:cs typeface="+mj-cs"/>
              </a:rPr>
              <a:t>, cirkulární ekonomika </a:t>
            </a:r>
          </a:p>
          <a:p>
            <a:pPr eaLnBrk="0" hangingPunct="0">
              <a:lnSpc>
                <a:spcPct val="150000"/>
              </a:lnSpc>
              <a:defRPr/>
            </a:pPr>
            <a:r>
              <a:rPr lang="cs-CZ" sz="1600" kern="0" dirty="0" smtClean="0">
                <a:latin typeface="+mj-lt"/>
                <a:ea typeface="+mj-ea"/>
                <a:cs typeface="+mj-cs"/>
              </a:rPr>
              <a:t>     </a:t>
            </a:r>
          </a:p>
          <a:p>
            <a:pPr eaLnBrk="0" hangingPunct="0">
              <a:lnSpc>
                <a:spcPct val="150000"/>
              </a:lnSpc>
              <a:defRPr/>
            </a:pPr>
            <a:r>
              <a:rPr lang="cs-CZ" sz="1600" kern="0" dirty="0" smtClean="0">
                <a:latin typeface="+mj-lt"/>
                <a:ea typeface="+mj-ea"/>
                <a:cs typeface="+mj-cs"/>
              </a:rPr>
              <a:t>  </a:t>
            </a:r>
          </a:p>
          <a:p>
            <a:pPr eaLnBrk="0" hangingPunct="0">
              <a:lnSpc>
                <a:spcPct val="150000"/>
              </a:lnSpc>
              <a:buFont typeface="Wingdings" pitchFamily="2" charset="2"/>
              <a:buChar char="§"/>
              <a:defRPr/>
            </a:pPr>
            <a:endParaRPr lang="cs-CZ" sz="1600" kern="0" dirty="0" smtClean="0">
              <a:latin typeface="+mj-lt"/>
              <a:ea typeface="+mj-ea"/>
              <a:cs typeface="+mj-cs"/>
            </a:endParaRPr>
          </a:p>
          <a:p>
            <a:pPr eaLnBrk="0" hangingPunct="0">
              <a:lnSpc>
                <a:spcPct val="150000"/>
              </a:lnSpc>
              <a:defRPr/>
            </a:pPr>
            <a:endParaRPr lang="cs-CZ" sz="1600" kern="0" dirty="0" smtClean="0">
              <a:latin typeface="+mj-lt"/>
              <a:ea typeface="+mj-ea"/>
              <a:cs typeface="+mj-cs"/>
            </a:endParaRPr>
          </a:p>
          <a:p>
            <a:pPr eaLnBrk="0" hangingPunct="0">
              <a:lnSpc>
                <a:spcPct val="150000"/>
              </a:lnSpc>
              <a:defRPr/>
            </a:pPr>
            <a:endParaRPr lang="cs-CZ" sz="1600" kern="0" dirty="0" smtClean="0">
              <a:latin typeface="+mj-lt"/>
              <a:ea typeface="+mj-ea"/>
              <a:cs typeface="+mj-cs"/>
            </a:endParaRPr>
          </a:p>
        </p:txBody>
      </p:sp>
      <p:sp>
        <p:nvSpPr>
          <p:cNvPr id="5" name="Text Box 5"/>
          <p:cNvSpPr txBox="1">
            <a:spLocks noChangeArrowheads="1"/>
          </p:cNvSpPr>
          <p:nvPr/>
        </p:nvSpPr>
        <p:spPr bwMode="auto">
          <a:xfrm>
            <a:off x="395536" y="836712"/>
            <a:ext cx="7704856" cy="523220"/>
          </a:xfrm>
          <a:prstGeom prst="rect">
            <a:avLst/>
          </a:prstGeom>
          <a:noFill/>
          <a:ln w="9525">
            <a:noFill/>
            <a:miter lim="800000"/>
            <a:headEnd/>
            <a:tailEnd/>
          </a:ln>
        </p:spPr>
        <p:txBody>
          <a:bodyPr wrap="square">
            <a:spAutoFit/>
          </a:bodyPr>
          <a:lstStyle/>
          <a:p>
            <a:r>
              <a:rPr lang="cs-CZ" sz="2800" dirty="0" smtClean="0"/>
              <a:t>Jaké jsou naše současné kroky </a:t>
            </a:r>
            <a:endParaRPr lang="fi-FI" sz="2800" dirty="0"/>
          </a:p>
        </p:txBody>
      </p:sp>
      <p:pic>
        <p:nvPicPr>
          <p:cNvPr id="7" name="Zástupný symbol pro obsah 4" descr="offsetujeme.png"/>
          <p:cNvPicPr>
            <a:picLocks noChangeAspect="1"/>
          </p:cNvPicPr>
          <p:nvPr/>
        </p:nvPicPr>
        <p:blipFill>
          <a:blip r:embed="rId3" cstate="print"/>
          <a:srcRect/>
          <a:stretch>
            <a:fillRect/>
          </a:stretch>
        </p:blipFill>
        <p:spPr>
          <a:xfrm>
            <a:off x="7380312" y="836712"/>
            <a:ext cx="1193948" cy="1364019"/>
          </a:xfrm>
          <a:prstGeom prst="rect">
            <a:avLst/>
          </a:prstGeom>
        </p:spPr>
      </p:pic>
      <p:pic>
        <p:nvPicPr>
          <p:cNvPr id="8194" name="Picture 2" descr="Logo MPO"/>
          <p:cNvPicPr>
            <a:picLocks noChangeAspect="1" noChangeArrowheads="1"/>
          </p:cNvPicPr>
          <p:nvPr/>
        </p:nvPicPr>
        <p:blipFill>
          <a:blip r:embed="rId4" cstate="print"/>
          <a:srcRect/>
          <a:stretch>
            <a:fillRect/>
          </a:stretch>
        </p:blipFill>
        <p:spPr bwMode="auto">
          <a:xfrm>
            <a:off x="7380312" y="5085184"/>
            <a:ext cx="1619250" cy="1019176"/>
          </a:xfrm>
          <a:prstGeom prst="rect">
            <a:avLst/>
          </a:prstGeom>
          <a:noFill/>
        </p:spPr>
      </p:pic>
      <p:pic>
        <p:nvPicPr>
          <p:cNvPr id="8" name="Picture 2"/>
          <p:cNvPicPr>
            <a:picLocks noChangeAspect="1" noChangeArrowheads="1"/>
          </p:cNvPicPr>
          <p:nvPr/>
        </p:nvPicPr>
        <p:blipFill>
          <a:blip r:embed="rId5" cstate="print"/>
          <a:srcRect/>
          <a:stretch>
            <a:fillRect/>
          </a:stretch>
        </p:blipFill>
        <p:spPr bwMode="auto">
          <a:xfrm>
            <a:off x="7236296" y="2492896"/>
            <a:ext cx="1591668" cy="2349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323528" y="1124745"/>
            <a:ext cx="8424936" cy="6074346"/>
          </a:xfrm>
          <a:prstGeom prst="rect">
            <a:avLst/>
          </a:prstGeom>
          <a:noFill/>
          <a:ln w="9525">
            <a:noFill/>
            <a:miter lim="800000"/>
            <a:headEnd/>
            <a:tailEnd/>
          </a:ln>
        </p:spPr>
        <p:txBody>
          <a:bodyPr vert="horz" wrap="square" lIns="36000" tIns="72000" rIns="36000" bIns="0" numCol="1" anchor="t" anchorCtr="0" compatLnSpc="1">
            <a:prstTxWarp prst="textNoShape">
              <a:avLst/>
            </a:prstTxWarp>
            <a:spAutoFit/>
          </a:bodyPr>
          <a:lstStyle/>
          <a:p>
            <a:pPr eaLnBrk="0" hangingPunct="0">
              <a:lnSpc>
                <a:spcPct val="90000"/>
              </a:lnSpc>
              <a:defRPr/>
            </a:pPr>
            <a:endParaRPr lang="cs-CZ" sz="2000" kern="0" dirty="0" smtClean="0">
              <a:latin typeface="+mj-lt"/>
              <a:ea typeface="+mj-ea"/>
              <a:cs typeface="+mj-cs"/>
            </a:endParaRPr>
          </a:p>
          <a:p>
            <a:pPr eaLnBrk="0" hangingPunct="0">
              <a:lnSpc>
                <a:spcPct val="150000"/>
              </a:lnSpc>
              <a:buFont typeface="Wingdings" pitchFamily="2" charset="2"/>
              <a:buChar char="§"/>
              <a:defRPr/>
            </a:pPr>
            <a:r>
              <a:rPr lang="cs-CZ" sz="2000" kern="0" dirty="0" smtClean="0">
                <a:latin typeface="+mj-lt"/>
                <a:ea typeface="+mj-ea"/>
                <a:cs typeface="+mj-cs"/>
              </a:rPr>
              <a:t>     </a:t>
            </a:r>
            <a:r>
              <a:rPr lang="cs-CZ" kern="0" dirty="0" smtClean="0">
                <a:latin typeface="+mj-lt"/>
                <a:ea typeface="+mj-ea"/>
                <a:cs typeface="+mj-cs"/>
              </a:rPr>
              <a:t>digitalizace, </a:t>
            </a:r>
            <a:r>
              <a:rPr lang="cs-CZ" kern="0" dirty="0" err="1" smtClean="0">
                <a:latin typeface="+mj-lt"/>
                <a:ea typeface="+mj-ea"/>
                <a:cs typeface="+mj-cs"/>
              </a:rPr>
              <a:t>digitalizace</a:t>
            </a:r>
            <a:r>
              <a:rPr lang="cs-CZ" kern="0" dirty="0" smtClean="0">
                <a:latin typeface="+mj-lt"/>
                <a:ea typeface="+mj-ea"/>
                <a:cs typeface="+mj-cs"/>
              </a:rPr>
              <a:t>, </a:t>
            </a:r>
            <a:r>
              <a:rPr lang="cs-CZ" kern="0" dirty="0" err="1" smtClean="0">
                <a:latin typeface="+mj-lt"/>
                <a:ea typeface="+mj-ea"/>
                <a:cs typeface="+mj-cs"/>
              </a:rPr>
              <a:t>digitalizace</a:t>
            </a:r>
            <a:r>
              <a:rPr lang="cs-CZ" kern="0" dirty="0" smtClean="0">
                <a:latin typeface="+mj-lt"/>
                <a:ea typeface="+mj-ea"/>
                <a:cs typeface="+mj-cs"/>
              </a:rPr>
              <a:t>  -  </a:t>
            </a:r>
            <a:r>
              <a:rPr lang="cs-CZ" kern="0" dirty="0" err="1" smtClean="0">
                <a:latin typeface="+mj-lt"/>
                <a:ea typeface="+mj-ea"/>
                <a:cs typeface="+mj-cs"/>
              </a:rPr>
              <a:t>carbon</a:t>
            </a:r>
            <a:r>
              <a:rPr lang="cs-CZ" kern="0" dirty="0" smtClean="0">
                <a:latin typeface="+mj-lt"/>
                <a:ea typeface="+mj-ea"/>
                <a:cs typeface="+mj-cs"/>
              </a:rPr>
              <a:t>  jako podpora inovací </a:t>
            </a:r>
          </a:p>
          <a:p>
            <a:pPr eaLnBrk="0" hangingPunct="0">
              <a:lnSpc>
                <a:spcPct val="150000"/>
              </a:lnSpc>
              <a:defRPr/>
            </a:pPr>
            <a:r>
              <a:rPr lang="cs-CZ" kern="0" dirty="0" smtClean="0">
                <a:latin typeface="+mj-lt"/>
                <a:ea typeface="+mj-ea"/>
                <a:cs typeface="+mj-cs"/>
              </a:rPr>
              <a:t>       </a:t>
            </a:r>
            <a:r>
              <a:rPr lang="cs-CZ" kern="0" dirty="0" err="1" smtClean="0">
                <a:latin typeface="+mj-lt"/>
                <a:ea typeface="+mj-ea"/>
                <a:cs typeface="+mj-cs"/>
              </a:rPr>
              <a:t>operational</a:t>
            </a:r>
            <a:r>
              <a:rPr lang="cs-CZ" kern="0" dirty="0" smtClean="0">
                <a:latin typeface="+mj-lt"/>
                <a:ea typeface="+mj-ea"/>
                <a:cs typeface="+mj-cs"/>
              </a:rPr>
              <a:t> </a:t>
            </a:r>
            <a:r>
              <a:rPr lang="cs-CZ" kern="0" dirty="0" err="1" smtClean="0">
                <a:latin typeface="+mj-lt"/>
                <a:ea typeface="+mj-ea"/>
                <a:cs typeface="+mj-cs"/>
              </a:rPr>
              <a:t>efficiency</a:t>
            </a:r>
            <a:r>
              <a:rPr lang="cs-CZ" kern="0" dirty="0" smtClean="0">
                <a:latin typeface="+mj-lt"/>
                <a:ea typeface="+mj-ea"/>
                <a:cs typeface="+mj-cs"/>
              </a:rPr>
              <a:t>, IT </a:t>
            </a:r>
            <a:r>
              <a:rPr lang="cs-CZ" kern="0" dirty="0" err="1" smtClean="0">
                <a:latin typeface="+mj-lt"/>
                <a:ea typeface="+mj-ea"/>
                <a:cs typeface="+mj-cs"/>
              </a:rPr>
              <a:t>tools</a:t>
            </a:r>
            <a:r>
              <a:rPr lang="cs-CZ" kern="0" dirty="0" smtClean="0">
                <a:latin typeface="+mj-lt"/>
                <a:ea typeface="+mj-ea"/>
                <a:cs typeface="+mj-cs"/>
              </a:rPr>
              <a:t> pro nabídky a kalkulace, BIM</a:t>
            </a:r>
          </a:p>
          <a:p>
            <a:pPr eaLnBrk="0" hangingPunct="0">
              <a:lnSpc>
                <a:spcPct val="150000"/>
              </a:lnSpc>
              <a:buFont typeface="Wingdings" pitchFamily="2" charset="2"/>
              <a:buChar char="§"/>
              <a:defRPr/>
            </a:pPr>
            <a:r>
              <a:rPr lang="cs-CZ" kern="0" dirty="0" smtClean="0">
                <a:latin typeface="+mj-lt"/>
                <a:ea typeface="+mj-ea"/>
                <a:cs typeface="+mj-cs"/>
              </a:rPr>
              <a:t>     </a:t>
            </a:r>
            <a:r>
              <a:rPr lang="cs-CZ" kern="0" dirty="0" err="1" smtClean="0">
                <a:latin typeface="+mj-lt"/>
                <a:ea typeface="+mj-ea"/>
                <a:cs typeface="+mj-cs"/>
              </a:rPr>
              <a:t>carbon</a:t>
            </a:r>
            <a:r>
              <a:rPr lang="cs-CZ" kern="0" dirty="0" smtClean="0">
                <a:latin typeface="+mj-lt"/>
                <a:ea typeface="+mj-ea"/>
                <a:cs typeface="+mj-cs"/>
              </a:rPr>
              <a:t> není téma reportingu a green specialistů –   </a:t>
            </a:r>
          </a:p>
          <a:p>
            <a:pPr eaLnBrk="0" hangingPunct="0">
              <a:lnSpc>
                <a:spcPct val="150000"/>
              </a:lnSpc>
              <a:defRPr/>
            </a:pPr>
            <a:r>
              <a:rPr lang="cs-CZ" kern="0" dirty="0" smtClean="0">
                <a:latin typeface="+mj-lt"/>
                <a:ea typeface="+mj-ea"/>
                <a:cs typeface="+mj-cs"/>
              </a:rPr>
              <a:t>                                          znalost je v projektovém týmu/nabídkách/v provozech</a:t>
            </a:r>
          </a:p>
          <a:p>
            <a:pPr eaLnBrk="0" hangingPunct="0">
              <a:lnSpc>
                <a:spcPct val="150000"/>
              </a:lnSpc>
              <a:buFont typeface="Wingdings" pitchFamily="2" charset="2"/>
              <a:buChar char="§"/>
              <a:defRPr/>
            </a:pPr>
            <a:r>
              <a:rPr lang="cs-CZ" kern="0" dirty="0" smtClean="0">
                <a:latin typeface="+mj-lt"/>
                <a:ea typeface="+mj-ea"/>
                <a:cs typeface="+mj-cs"/>
              </a:rPr>
              <a:t>     certifikace ve schématu  Sledujeme a snižujeme CO2 </a:t>
            </a:r>
          </a:p>
          <a:p>
            <a:pPr eaLnBrk="0" hangingPunct="0">
              <a:lnSpc>
                <a:spcPct val="150000"/>
              </a:lnSpc>
              <a:buFont typeface="Wingdings" pitchFamily="2" charset="2"/>
              <a:buChar char="§"/>
              <a:defRPr/>
            </a:pPr>
            <a:r>
              <a:rPr lang="cs-CZ" kern="0" dirty="0" smtClean="0">
                <a:latin typeface="+mj-lt"/>
                <a:ea typeface="+mj-ea"/>
                <a:cs typeface="+mj-cs"/>
              </a:rPr>
              <a:t>     plnění green  BP 2016 – 2020 </a:t>
            </a:r>
            <a:endParaRPr lang="cs-CZ" kern="0" dirty="0" smtClean="0">
              <a:latin typeface="+mj-lt"/>
              <a:ea typeface="+mj-ea"/>
              <a:cs typeface="+mj-cs"/>
            </a:endParaRPr>
          </a:p>
          <a:p>
            <a:pPr eaLnBrk="0" hangingPunct="0">
              <a:lnSpc>
                <a:spcPct val="150000"/>
              </a:lnSpc>
              <a:defRPr/>
            </a:pPr>
            <a:endParaRPr lang="cs-CZ" kern="0" dirty="0" smtClean="0">
              <a:latin typeface="+mj-lt"/>
              <a:ea typeface="+mj-ea"/>
              <a:cs typeface="+mj-cs"/>
            </a:endParaRPr>
          </a:p>
          <a:p>
            <a:pPr eaLnBrk="0" hangingPunct="0">
              <a:lnSpc>
                <a:spcPct val="150000"/>
              </a:lnSpc>
              <a:defRPr/>
            </a:pPr>
            <a:r>
              <a:rPr lang="cs-CZ" kern="0" dirty="0" smtClean="0">
                <a:latin typeface="+mj-lt"/>
                <a:ea typeface="+mj-ea"/>
                <a:cs typeface="+mj-cs"/>
              </a:rPr>
              <a:t>  </a:t>
            </a:r>
            <a:r>
              <a:rPr lang="cs-CZ" b="1" u="sng" kern="0" dirty="0" smtClean="0">
                <a:latin typeface="+mj-lt"/>
                <a:ea typeface="+mj-ea"/>
                <a:cs typeface="+mj-cs"/>
              </a:rPr>
              <a:t>Příklady ze zahraničí </a:t>
            </a:r>
            <a:endParaRPr lang="cs-CZ" b="1" u="sng" kern="0" dirty="0" smtClean="0">
              <a:latin typeface="+mj-lt"/>
              <a:ea typeface="+mj-ea"/>
              <a:cs typeface="+mj-cs"/>
            </a:endParaRPr>
          </a:p>
          <a:p>
            <a:pPr eaLnBrk="0" hangingPunct="0">
              <a:lnSpc>
                <a:spcPct val="150000"/>
              </a:lnSpc>
              <a:buFont typeface="Wingdings" pitchFamily="2" charset="2"/>
              <a:buChar char="§"/>
              <a:defRPr/>
            </a:pPr>
            <a:r>
              <a:rPr lang="cs-CZ" kern="0" dirty="0" smtClean="0">
                <a:latin typeface="+mj-lt"/>
                <a:ea typeface="+mj-ea"/>
                <a:cs typeface="+mj-cs"/>
              </a:rPr>
              <a:t>  </a:t>
            </a:r>
            <a:r>
              <a:rPr lang="cs-CZ" kern="0" dirty="0" err="1" smtClean="0">
                <a:latin typeface="+mj-lt"/>
                <a:ea typeface="+mj-ea"/>
                <a:cs typeface="+mj-cs"/>
              </a:rPr>
              <a:t>Skanska</a:t>
            </a:r>
            <a:r>
              <a:rPr lang="cs-CZ" kern="0" dirty="0" smtClean="0">
                <a:latin typeface="+mj-lt"/>
                <a:ea typeface="+mj-ea"/>
                <a:cs typeface="+mj-cs"/>
              </a:rPr>
              <a:t> </a:t>
            </a:r>
            <a:r>
              <a:rPr lang="cs-CZ" kern="0" dirty="0" smtClean="0">
                <a:latin typeface="+mj-lt"/>
                <a:ea typeface="+mj-ea"/>
                <a:cs typeface="+mj-cs"/>
              </a:rPr>
              <a:t>USA </a:t>
            </a:r>
            <a:r>
              <a:rPr lang="cs-CZ" kern="0" dirty="0" err="1" smtClean="0">
                <a:latin typeface="+mj-lt"/>
                <a:ea typeface="+mj-ea"/>
                <a:cs typeface="+mj-cs"/>
              </a:rPr>
              <a:t>Carbon</a:t>
            </a:r>
            <a:r>
              <a:rPr lang="cs-CZ" kern="0" dirty="0" smtClean="0">
                <a:latin typeface="+mj-lt"/>
                <a:ea typeface="+mj-ea"/>
                <a:cs typeface="+mj-cs"/>
              </a:rPr>
              <a:t> </a:t>
            </a:r>
            <a:r>
              <a:rPr lang="cs-CZ" kern="0" dirty="0" err="1" smtClean="0">
                <a:latin typeface="+mj-lt"/>
                <a:ea typeface="+mj-ea"/>
                <a:cs typeface="+mj-cs"/>
              </a:rPr>
              <a:t>App</a:t>
            </a:r>
            <a:r>
              <a:rPr lang="cs-CZ" kern="0" dirty="0" smtClean="0">
                <a:latin typeface="+mj-lt"/>
                <a:ea typeface="+mj-ea"/>
                <a:cs typeface="+mj-cs"/>
              </a:rPr>
              <a:t> </a:t>
            </a:r>
          </a:p>
          <a:p>
            <a:pPr eaLnBrk="0" hangingPunct="0">
              <a:lnSpc>
                <a:spcPct val="150000"/>
              </a:lnSpc>
              <a:buFont typeface="Wingdings" pitchFamily="2" charset="2"/>
              <a:buChar char="§"/>
              <a:defRPr/>
            </a:pPr>
            <a:r>
              <a:rPr lang="cs-CZ" kern="0" dirty="0" smtClean="0">
                <a:latin typeface="+mj-lt"/>
                <a:ea typeface="+mj-ea"/>
                <a:cs typeface="+mj-cs"/>
              </a:rPr>
              <a:t>  </a:t>
            </a:r>
            <a:r>
              <a:rPr lang="cs-CZ" kern="0" dirty="0" err="1" smtClean="0">
                <a:latin typeface="+mj-lt"/>
                <a:ea typeface="+mj-ea"/>
                <a:cs typeface="+mj-cs"/>
              </a:rPr>
              <a:t>Skanska</a:t>
            </a:r>
            <a:r>
              <a:rPr lang="cs-CZ" kern="0" dirty="0" smtClean="0">
                <a:latin typeface="+mj-lt"/>
                <a:ea typeface="+mj-ea"/>
                <a:cs typeface="+mj-cs"/>
              </a:rPr>
              <a:t> </a:t>
            </a:r>
            <a:r>
              <a:rPr lang="cs-CZ" kern="0" dirty="0" err="1" smtClean="0">
                <a:latin typeface="+mj-lt"/>
                <a:ea typeface="+mj-ea"/>
                <a:cs typeface="+mj-cs"/>
              </a:rPr>
              <a:t>Sweden</a:t>
            </a:r>
            <a:r>
              <a:rPr lang="cs-CZ" kern="0" dirty="0" smtClean="0">
                <a:latin typeface="+mj-lt"/>
                <a:ea typeface="+mj-ea"/>
                <a:cs typeface="+mj-cs"/>
              </a:rPr>
              <a:t> </a:t>
            </a:r>
            <a:r>
              <a:rPr lang="cs-CZ" kern="0" dirty="0" err="1" smtClean="0">
                <a:latin typeface="+mj-lt"/>
                <a:ea typeface="+mj-ea"/>
                <a:cs typeface="+mj-cs"/>
              </a:rPr>
              <a:t>climate</a:t>
            </a:r>
            <a:r>
              <a:rPr lang="cs-CZ" kern="0" dirty="0" smtClean="0">
                <a:latin typeface="+mj-lt"/>
                <a:ea typeface="+mj-ea"/>
                <a:cs typeface="+mj-cs"/>
              </a:rPr>
              <a:t> </a:t>
            </a:r>
            <a:r>
              <a:rPr lang="cs-CZ" kern="0" dirty="0" err="1" smtClean="0">
                <a:latin typeface="+mj-lt"/>
                <a:ea typeface="+mj-ea"/>
                <a:cs typeface="+mj-cs"/>
              </a:rPr>
              <a:t>neutral</a:t>
            </a:r>
            <a:r>
              <a:rPr lang="cs-CZ" kern="0" dirty="0" smtClean="0">
                <a:latin typeface="+mj-lt"/>
                <a:ea typeface="+mj-ea"/>
                <a:cs typeface="+mj-cs"/>
              </a:rPr>
              <a:t> 2030</a:t>
            </a:r>
          </a:p>
          <a:p>
            <a:pPr eaLnBrk="0" hangingPunct="0">
              <a:lnSpc>
                <a:spcPct val="150000"/>
              </a:lnSpc>
              <a:buFont typeface="Wingdings" pitchFamily="2" charset="2"/>
              <a:buChar char="§"/>
              <a:defRPr/>
            </a:pPr>
            <a:r>
              <a:rPr lang="cs-CZ" kern="0" dirty="0" smtClean="0">
                <a:latin typeface="+mj-lt"/>
                <a:ea typeface="+mj-ea"/>
                <a:cs typeface="+mj-cs"/>
              </a:rPr>
              <a:t>  </a:t>
            </a:r>
            <a:r>
              <a:rPr lang="cs-CZ" kern="0" dirty="0" err="1" smtClean="0">
                <a:latin typeface="+mj-lt"/>
                <a:ea typeface="+mj-ea"/>
                <a:cs typeface="+mj-cs"/>
              </a:rPr>
              <a:t>Skanska</a:t>
            </a:r>
            <a:r>
              <a:rPr lang="cs-CZ" kern="0" dirty="0" smtClean="0">
                <a:latin typeface="+mj-lt"/>
                <a:ea typeface="+mj-ea"/>
                <a:cs typeface="+mj-cs"/>
              </a:rPr>
              <a:t> UK  </a:t>
            </a:r>
            <a:r>
              <a:rPr lang="cs-CZ" kern="0" dirty="0" err="1" smtClean="0">
                <a:latin typeface="+mj-lt"/>
                <a:ea typeface="+mj-ea"/>
                <a:cs typeface="+mj-cs"/>
              </a:rPr>
              <a:t>low</a:t>
            </a:r>
            <a:r>
              <a:rPr lang="cs-CZ" kern="0" dirty="0" smtClean="0">
                <a:latin typeface="+mj-lt"/>
                <a:ea typeface="+mj-ea"/>
                <a:cs typeface="+mj-cs"/>
              </a:rPr>
              <a:t>-</a:t>
            </a:r>
            <a:r>
              <a:rPr lang="cs-CZ" kern="0" dirty="0" err="1" smtClean="0">
                <a:latin typeface="+mj-lt"/>
                <a:ea typeface="+mj-ea"/>
                <a:cs typeface="+mj-cs"/>
              </a:rPr>
              <a:t>carbon</a:t>
            </a:r>
            <a:r>
              <a:rPr lang="cs-CZ" kern="0" dirty="0" smtClean="0">
                <a:latin typeface="+mj-lt"/>
                <a:ea typeface="+mj-ea"/>
                <a:cs typeface="+mj-cs"/>
              </a:rPr>
              <a:t> </a:t>
            </a:r>
            <a:r>
              <a:rPr lang="cs-CZ" kern="0" dirty="0" err="1" smtClean="0">
                <a:latin typeface="+mj-lt"/>
                <a:ea typeface="+mj-ea"/>
                <a:cs typeface="+mj-cs"/>
              </a:rPr>
              <a:t>routemap</a:t>
            </a:r>
            <a:endParaRPr lang="cs-CZ" kern="0" dirty="0" smtClean="0">
              <a:latin typeface="+mj-lt"/>
              <a:ea typeface="+mj-ea"/>
              <a:cs typeface="+mj-cs"/>
            </a:endParaRPr>
          </a:p>
          <a:p>
            <a:pPr eaLnBrk="0" hangingPunct="0">
              <a:lnSpc>
                <a:spcPct val="150000"/>
              </a:lnSpc>
              <a:defRPr/>
            </a:pPr>
            <a:endParaRPr lang="cs-CZ" sz="1600" kern="0" dirty="0" smtClean="0">
              <a:latin typeface="+mj-lt"/>
              <a:ea typeface="+mj-ea"/>
              <a:cs typeface="+mj-cs"/>
            </a:endParaRPr>
          </a:p>
          <a:p>
            <a:pPr eaLnBrk="0" hangingPunct="0">
              <a:lnSpc>
                <a:spcPct val="150000"/>
              </a:lnSpc>
              <a:defRPr/>
            </a:pPr>
            <a:endParaRPr lang="cs-CZ" sz="1600" kern="0" dirty="0" smtClean="0">
              <a:latin typeface="+mj-lt"/>
              <a:ea typeface="+mj-ea"/>
              <a:cs typeface="+mj-cs"/>
            </a:endParaRPr>
          </a:p>
          <a:p>
            <a:pPr eaLnBrk="0" hangingPunct="0">
              <a:lnSpc>
                <a:spcPct val="150000"/>
              </a:lnSpc>
              <a:defRPr/>
            </a:pPr>
            <a:endParaRPr lang="cs-CZ" sz="1600" kern="0" dirty="0" smtClean="0">
              <a:latin typeface="+mj-lt"/>
              <a:ea typeface="+mj-ea"/>
              <a:cs typeface="+mj-cs"/>
            </a:endParaRPr>
          </a:p>
        </p:txBody>
      </p:sp>
      <p:sp>
        <p:nvSpPr>
          <p:cNvPr id="5" name="Text Box 5"/>
          <p:cNvSpPr txBox="1">
            <a:spLocks noChangeArrowheads="1"/>
          </p:cNvSpPr>
          <p:nvPr/>
        </p:nvSpPr>
        <p:spPr bwMode="auto">
          <a:xfrm>
            <a:off x="251520" y="908720"/>
            <a:ext cx="7704856" cy="954107"/>
          </a:xfrm>
          <a:prstGeom prst="rect">
            <a:avLst/>
          </a:prstGeom>
          <a:noFill/>
          <a:ln w="9525">
            <a:noFill/>
            <a:miter lim="800000"/>
            <a:headEnd/>
            <a:tailEnd/>
          </a:ln>
        </p:spPr>
        <p:txBody>
          <a:bodyPr wrap="square">
            <a:spAutoFit/>
          </a:bodyPr>
          <a:lstStyle/>
          <a:p>
            <a:r>
              <a:rPr lang="cs-CZ" sz="2800" dirty="0" smtClean="0"/>
              <a:t>Jaké budou naše kroky </a:t>
            </a:r>
            <a:r>
              <a:rPr lang="cs-CZ" sz="1600" dirty="0" smtClean="0"/>
              <a:t>– </a:t>
            </a:r>
            <a:r>
              <a:rPr lang="cs-CZ" sz="1600" dirty="0" err="1" smtClean="0"/>
              <a:t>carbon</a:t>
            </a:r>
            <a:r>
              <a:rPr lang="cs-CZ" sz="1600" dirty="0" smtClean="0"/>
              <a:t> </a:t>
            </a:r>
            <a:r>
              <a:rPr lang="cs-CZ" sz="1600" dirty="0" err="1" smtClean="0"/>
              <a:t>Hot</a:t>
            </a:r>
            <a:r>
              <a:rPr lang="cs-CZ" sz="1600" dirty="0" smtClean="0"/>
              <a:t> </a:t>
            </a:r>
            <a:r>
              <a:rPr lang="cs-CZ" sz="1600" dirty="0" err="1" smtClean="0"/>
              <a:t>topic</a:t>
            </a:r>
            <a:r>
              <a:rPr lang="cs-CZ" sz="1600" dirty="0" smtClean="0"/>
              <a:t> </a:t>
            </a:r>
            <a:r>
              <a:rPr lang="cs-CZ" sz="1600" dirty="0" err="1" smtClean="0"/>
              <a:t>day</a:t>
            </a:r>
            <a:endParaRPr lang="cs-CZ" sz="1600" dirty="0" smtClean="0"/>
          </a:p>
          <a:p>
            <a:r>
              <a:rPr lang="cs-CZ" sz="2800" dirty="0" smtClean="0"/>
              <a:t> </a:t>
            </a:r>
            <a:endParaRPr lang="fi-FI"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CO2.png"/>
          <p:cNvPicPr>
            <a:picLocks noChangeAspect="1"/>
          </p:cNvPicPr>
          <p:nvPr/>
        </p:nvPicPr>
        <p:blipFill>
          <a:blip r:embed="rId3" cstate="print"/>
          <a:srcRect l="18407" t="17873" r="9792"/>
          <a:stretch>
            <a:fillRect/>
          </a:stretch>
        </p:blipFill>
        <p:spPr>
          <a:xfrm rot="480000">
            <a:off x="5830118" y="899042"/>
            <a:ext cx="3132931" cy="2396965"/>
          </a:xfrm>
          <a:prstGeom prst="rect">
            <a:avLst/>
          </a:prstGeom>
        </p:spPr>
      </p:pic>
      <p:sp>
        <p:nvSpPr>
          <p:cNvPr id="377859" name="Rectangle 3"/>
          <p:cNvSpPr>
            <a:spLocks noChangeArrowheads="1"/>
          </p:cNvSpPr>
          <p:nvPr/>
        </p:nvSpPr>
        <p:spPr bwMode="auto">
          <a:xfrm>
            <a:off x="3707905" y="1844824"/>
            <a:ext cx="3240360" cy="4104456"/>
          </a:xfrm>
          <a:prstGeom prst="rect">
            <a:avLst/>
          </a:prstGeom>
          <a:noFill/>
          <a:ln w="9525">
            <a:noFill/>
            <a:miter lim="800000"/>
            <a:headEnd/>
            <a:tailEnd/>
          </a:ln>
        </p:spPr>
        <p:txBody>
          <a:bodyPr tIns="72000" rIns="36000" bIns="0"/>
          <a:lstStyle/>
          <a:p>
            <a:pPr eaLnBrk="0" hangingPunct="0">
              <a:lnSpc>
                <a:spcPct val="90000"/>
              </a:lnSpc>
            </a:pPr>
            <a:endParaRPr lang="nb-NO" sz="3200"/>
          </a:p>
        </p:txBody>
      </p:sp>
      <p:sp>
        <p:nvSpPr>
          <p:cNvPr id="377860" name="Text Box 5"/>
          <p:cNvSpPr txBox="1">
            <a:spLocks noChangeArrowheads="1"/>
          </p:cNvSpPr>
          <p:nvPr/>
        </p:nvSpPr>
        <p:spPr bwMode="auto">
          <a:xfrm>
            <a:off x="827584" y="692696"/>
            <a:ext cx="7704856" cy="523220"/>
          </a:xfrm>
          <a:prstGeom prst="rect">
            <a:avLst/>
          </a:prstGeom>
          <a:noFill/>
          <a:ln w="9525">
            <a:noFill/>
            <a:miter lim="800000"/>
            <a:headEnd/>
            <a:tailEnd/>
          </a:ln>
        </p:spPr>
        <p:txBody>
          <a:bodyPr wrap="square">
            <a:spAutoFit/>
          </a:bodyPr>
          <a:lstStyle/>
          <a:p>
            <a:r>
              <a:rPr lang="cs-CZ" sz="2800" dirty="0" smtClean="0"/>
              <a:t>Co je LCA uhlíková stopa budovy </a:t>
            </a:r>
            <a:endParaRPr lang="fi-FI" sz="2800" dirty="0"/>
          </a:p>
        </p:txBody>
      </p:sp>
      <p:pic>
        <p:nvPicPr>
          <p:cNvPr id="9" name="Obrázek 8" descr="CO2.png"/>
          <p:cNvPicPr>
            <a:picLocks noChangeAspect="1"/>
          </p:cNvPicPr>
          <p:nvPr/>
        </p:nvPicPr>
        <p:blipFill>
          <a:blip r:embed="rId4" cstate="print"/>
          <a:stretch>
            <a:fillRect/>
          </a:stretch>
        </p:blipFill>
        <p:spPr>
          <a:xfrm>
            <a:off x="467544" y="3068960"/>
            <a:ext cx="5436096" cy="3013238"/>
          </a:xfrm>
          <a:prstGeom prst="rect">
            <a:avLst/>
          </a:prstGeom>
        </p:spPr>
      </p:pic>
      <p:sp>
        <p:nvSpPr>
          <p:cNvPr id="10" name="Obdélník 9"/>
          <p:cNvSpPr/>
          <p:nvPr/>
        </p:nvSpPr>
        <p:spPr>
          <a:xfrm>
            <a:off x="6012160" y="4159820"/>
            <a:ext cx="2915816" cy="2077492"/>
          </a:xfrm>
          <a:prstGeom prst="rect">
            <a:avLst/>
          </a:prstGeom>
        </p:spPr>
        <p:txBody>
          <a:bodyPr wrap="square">
            <a:spAutoFit/>
          </a:bodyPr>
          <a:lstStyle/>
          <a:p>
            <a:pPr>
              <a:buFontTx/>
              <a:buChar char="-"/>
            </a:pPr>
            <a:r>
              <a:rPr lang="cs-CZ" sz="2000" b="1" dirty="0" smtClean="0"/>
              <a:t> svázané emise CO</a:t>
            </a:r>
            <a:r>
              <a:rPr lang="cs-CZ" sz="2000" b="1" baseline="-25000" dirty="0" smtClean="0"/>
              <a:t>2</a:t>
            </a:r>
            <a:r>
              <a:rPr lang="cs-CZ" sz="2000" dirty="0" smtClean="0"/>
              <a:t> celkové množství ekvivalentních emisí CO</a:t>
            </a:r>
            <a:r>
              <a:rPr lang="cs-CZ" sz="2000" baseline="-25000" dirty="0" smtClean="0"/>
              <a:t>2</a:t>
            </a:r>
            <a:r>
              <a:rPr lang="cs-CZ" sz="2000" dirty="0" smtClean="0"/>
              <a:t> spojených se stavebními materiály a činnostmi.</a:t>
            </a:r>
          </a:p>
          <a:p>
            <a:endParaRPr lang="cs-CZ" sz="900" b="1" dirty="0" smtClean="0"/>
          </a:p>
        </p:txBody>
      </p:sp>
      <p:sp>
        <p:nvSpPr>
          <p:cNvPr id="11" name="TextovéPole 10"/>
          <p:cNvSpPr txBox="1"/>
          <p:nvPr/>
        </p:nvSpPr>
        <p:spPr>
          <a:xfrm>
            <a:off x="6948264" y="2420888"/>
            <a:ext cx="936104" cy="830997"/>
          </a:xfrm>
          <a:prstGeom prst="rect">
            <a:avLst/>
          </a:prstGeom>
          <a:noFill/>
        </p:spPr>
        <p:txBody>
          <a:bodyPr wrap="square" rtlCol="0">
            <a:spAutoFit/>
          </a:bodyPr>
          <a:lstStyle/>
          <a:p>
            <a:r>
              <a:rPr lang="cs-CZ" sz="4800" dirty="0" smtClean="0">
                <a:solidFill>
                  <a:srgbClr val="00B050"/>
                </a:solidFill>
              </a:rPr>
              <a:t>14</a:t>
            </a:r>
            <a:endParaRPr lang="cs-CZ" sz="4800" dirty="0">
              <a:solidFill>
                <a:srgbClr val="00B050"/>
              </a:solidFill>
            </a:endParaRPr>
          </a:p>
        </p:txBody>
      </p:sp>
      <p:sp>
        <p:nvSpPr>
          <p:cNvPr id="12" name="Obdélník 11"/>
          <p:cNvSpPr/>
          <p:nvPr/>
        </p:nvSpPr>
        <p:spPr>
          <a:xfrm>
            <a:off x="467544" y="1628800"/>
            <a:ext cx="4536504" cy="1323439"/>
          </a:xfrm>
          <a:prstGeom prst="rect">
            <a:avLst/>
          </a:prstGeom>
        </p:spPr>
        <p:txBody>
          <a:bodyPr wrap="square">
            <a:spAutoFit/>
          </a:bodyPr>
          <a:lstStyle/>
          <a:p>
            <a:pPr>
              <a:buFontTx/>
              <a:buChar char="-"/>
            </a:pPr>
            <a:r>
              <a:rPr lang="cs-CZ" sz="2000" b="1" dirty="0" smtClean="0"/>
              <a:t> přímé emise CO</a:t>
            </a:r>
            <a:r>
              <a:rPr lang="cs-CZ" sz="2000" b="1" baseline="-25000" dirty="0" smtClean="0"/>
              <a:t>2</a:t>
            </a:r>
            <a:r>
              <a:rPr lang="cs-CZ" sz="2000" b="1" dirty="0" smtClean="0"/>
              <a:t> </a:t>
            </a:r>
            <a:r>
              <a:rPr lang="cs-CZ" sz="2000" dirty="0" smtClean="0"/>
              <a:t>označují emise spojené s vytápěním, chlazením a spotřebou el. energie budovy během její provozní životnosti.</a:t>
            </a:r>
            <a:endParaRPr lang="cs-CZ"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074738" y="696913"/>
            <a:ext cx="7713662" cy="476250"/>
          </a:xfrm>
        </p:spPr>
        <p:txBody>
          <a:bodyPr/>
          <a:lstStyle/>
          <a:p>
            <a:pPr eaLnBrk="1" hangingPunct="1"/>
            <a:r>
              <a:rPr lang="en-US" sz="2800" dirty="0" smtClean="0"/>
              <a:t>Define a Preliminary Carbon Footprint </a:t>
            </a:r>
          </a:p>
        </p:txBody>
      </p:sp>
      <p:pic>
        <p:nvPicPr>
          <p:cNvPr id="112643" name="Picture 19" descr="cost_disruption"/>
          <p:cNvPicPr>
            <a:picLocks noChangeAspect="1" noChangeArrowheads="1"/>
          </p:cNvPicPr>
          <p:nvPr/>
        </p:nvPicPr>
        <p:blipFill>
          <a:blip r:embed="rId3" cstate="print"/>
          <a:srcRect/>
          <a:stretch>
            <a:fillRect/>
          </a:stretch>
        </p:blipFill>
        <p:spPr bwMode="auto">
          <a:xfrm>
            <a:off x="1691680" y="2636912"/>
            <a:ext cx="5400675" cy="3219450"/>
          </a:xfrm>
          <a:prstGeom prst="rect">
            <a:avLst/>
          </a:prstGeom>
          <a:noFill/>
          <a:ln w="9525">
            <a:noFill/>
            <a:miter lim="800000"/>
            <a:headEnd/>
            <a:tailEnd/>
          </a:ln>
        </p:spPr>
      </p:pic>
      <p:sp>
        <p:nvSpPr>
          <p:cNvPr id="2" name="Rectangle 1"/>
          <p:cNvSpPr/>
          <p:nvPr/>
        </p:nvSpPr>
        <p:spPr>
          <a:xfrm>
            <a:off x="2195736" y="2636912"/>
            <a:ext cx="1224136" cy="1944985"/>
          </a:xfrm>
          <a:prstGeom prst="rect">
            <a:avLst/>
          </a:prstGeom>
          <a:solidFill>
            <a:schemeClr val="tx1">
              <a:lumMod val="25000"/>
              <a:lumOff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Down Arrow 2"/>
          <p:cNvSpPr/>
          <p:nvPr/>
        </p:nvSpPr>
        <p:spPr>
          <a:xfrm>
            <a:off x="4040012" y="836712"/>
            <a:ext cx="1368425" cy="5269945"/>
          </a:xfrm>
          <a:prstGeom prst="upDown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01" name="Rectangle 3"/>
          <p:cNvSpPr>
            <a:spLocks noGrp="1" noChangeArrowheads="1"/>
          </p:cNvSpPr>
          <p:nvPr>
            <p:ph type="body" idx="1"/>
          </p:nvPr>
        </p:nvSpPr>
        <p:spPr>
          <a:xfrm>
            <a:off x="3132138" y="1150644"/>
            <a:ext cx="3240087" cy="2936601"/>
          </a:xfrm>
          <a:solidFill>
            <a:srgbClr val="FFFFCC">
              <a:alpha val="80000"/>
            </a:srgbClr>
          </a:solidFill>
        </p:spPr>
        <p:txBody>
          <a:bodyPr/>
          <a:lstStyle/>
          <a:p>
            <a:pPr marL="0" indent="0" algn="ctr" eaLnBrk="1" hangingPunct="1">
              <a:lnSpc>
                <a:spcPct val="80000"/>
              </a:lnSpc>
              <a:buFont typeface="Arial" charset="0"/>
              <a:buNone/>
            </a:pPr>
            <a:endParaRPr lang="en-US" sz="1400" b="1" dirty="0" smtClean="0">
              <a:solidFill>
                <a:srgbClr val="FFFFCC"/>
              </a:solidFill>
            </a:endParaRPr>
          </a:p>
          <a:p>
            <a:pPr marL="0" indent="0" algn="ctr" eaLnBrk="1" hangingPunct="1">
              <a:lnSpc>
                <a:spcPct val="80000"/>
              </a:lnSpc>
              <a:buFont typeface="Arial" charset="0"/>
              <a:buNone/>
            </a:pPr>
            <a:r>
              <a:rPr lang="en-US" sz="1400" b="1" dirty="0" smtClean="0"/>
              <a:t>Engage with clients</a:t>
            </a:r>
          </a:p>
          <a:p>
            <a:pPr marL="0" indent="0" algn="ctr" eaLnBrk="1" hangingPunct="1">
              <a:lnSpc>
                <a:spcPct val="80000"/>
              </a:lnSpc>
              <a:buFont typeface="Arial" charset="0"/>
              <a:buNone/>
            </a:pPr>
            <a:endParaRPr lang="en-US" sz="1400" b="1" dirty="0" smtClean="0"/>
          </a:p>
          <a:p>
            <a:pPr marL="0" indent="0" algn="ctr" eaLnBrk="1" hangingPunct="1">
              <a:lnSpc>
                <a:spcPct val="80000"/>
              </a:lnSpc>
              <a:buNone/>
            </a:pPr>
            <a:r>
              <a:rPr lang="en-US" sz="1400" b="1" dirty="0"/>
              <a:t>Define your Preliminary Carbon Footprint</a:t>
            </a:r>
          </a:p>
          <a:p>
            <a:pPr marL="0" indent="0" algn="ctr" eaLnBrk="1" hangingPunct="1">
              <a:lnSpc>
                <a:spcPct val="80000"/>
              </a:lnSpc>
              <a:buFont typeface="Arial" charset="0"/>
              <a:buNone/>
            </a:pPr>
            <a:endParaRPr lang="en-US" sz="1400" b="1" dirty="0" smtClean="0"/>
          </a:p>
          <a:p>
            <a:pPr marL="0" indent="0" algn="ctr" eaLnBrk="1" hangingPunct="1">
              <a:lnSpc>
                <a:spcPct val="80000"/>
              </a:lnSpc>
              <a:buFont typeface="Arial" charset="0"/>
              <a:buNone/>
            </a:pPr>
            <a:r>
              <a:rPr lang="en-US" sz="1400" b="1" dirty="0" smtClean="0"/>
              <a:t>Identify and engage with internal stakeholders for Value engineering</a:t>
            </a:r>
          </a:p>
          <a:p>
            <a:pPr marL="0" indent="0" algn="ctr" eaLnBrk="1" hangingPunct="1">
              <a:lnSpc>
                <a:spcPct val="80000"/>
              </a:lnSpc>
              <a:buFont typeface="Arial" charset="0"/>
              <a:buNone/>
            </a:pPr>
            <a:endParaRPr lang="en-US" sz="1400" b="1" dirty="0" smtClean="0"/>
          </a:p>
          <a:p>
            <a:pPr marL="0" indent="0" algn="ctr" eaLnBrk="1" hangingPunct="1">
              <a:lnSpc>
                <a:spcPct val="80000"/>
              </a:lnSpc>
              <a:buFont typeface="Arial" charset="0"/>
              <a:buNone/>
            </a:pPr>
            <a:r>
              <a:rPr lang="en-US" sz="1400" b="1" dirty="0" smtClean="0"/>
              <a:t>Engage with potential suppliers</a:t>
            </a:r>
          </a:p>
          <a:p>
            <a:pPr marL="0" indent="0" algn="ctr" eaLnBrk="1" hangingPunct="1">
              <a:lnSpc>
                <a:spcPct val="80000"/>
              </a:lnSpc>
              <a:buFont typeface="Arial" charset="0"/>
              <a:buNone/>
            </a:pPr>
            <a:endParaRPr lang="en-US" sz="1400" b="1" dirty="0" smtClean="0">
              <a:solidFill>
                <a:srgbClr val="FFFFCC"/>
              </a:solidFill>
            </a:endParaRPr>
          </a:p>
          <a:p>
            <a:pPr marL="0" indent="0" algn="ctr" eaLnBrk="1" hangingPunct="1">
              <a:lnSpc>
                <a:spcPct val="80000"/>
              </a:lnSpc>
              <a:buFont typeface="Arial" charset="0"/>
              <a:buNone/>
            </a:pPr>
            <a:endParaRPr lang="en-US" sz="1400" b="1" dirty="0" smtClean="0"/>
          </a:p>
          <a:p>
            <a:pPr marL="457200" lvl="1" indent="0" algn="ctr" eaLnBrk="1" hangingPunct="1">
              <a:lnSpc>
                <a:spcPct val="80000"/>
              </a:lnSpc>
              <a:buFont typeface="Arial" charset="0"/>
              <a:buNone/>
            </a:pPr>
            <a:endParaRPr lang="en-US" sz="1400" dirty="0" smtClean="0"/>
          </a:p>
        </p:txBody>
      </p:sp>
      <p:sp>
        <p:nvSpPr>
          <p:cNvPr id="5" name="Rectangle 3"/>
          <p:cNvSpPr txBox="1">
            <a:spLocks noChangeArrowheads="1"/>
          </p:cNvSpPr>
          <p:nvPr/>
        </p:nvSpPr>
        <p:spPr bwMode="auto">
          <a:xfrm>
            <a:off x="254000" y="2204864"/>
            <a:ext cx="2520950" cy="3357562"/>
          </a:xfrm>
          <a:prstGeom prst="rect">
            <a:avLst/>
          </a:prstGeom>
          <a:noFill/>
          <a:ln w="9525">
            <a:noFill/>
            <a:miter lim="800000"/>
            <a:headEnd/>
            <a:tailEnd/>
          </a:ln>
        </p:spPr>
        <p:txBody>
          <a:bodyPr lIns="45720" rIns="45720"/>
          <a:lstStyle/>
          <a:p>
            <a:pPr marL="457200" indent="-457200" algn="just">
              <a:lnSpc>
                <a:spcPct val="80000"/>
              </a:lnSpc>
              <a:spcBef>
                <a:spcPct val="50000"/>
              </a:spcBef>
              <a:buFont typeface="Arial" charset="0"/>
              <a:buNone/>
            </a:pPr>
            <a:r>
              <a:rPr lang="en-US" sz="1600" b="1" dirty="0" smtClean="0"/>
              <a:t>Develop external capabilities</a:t>
            </a:r>
            <a:endParaRPr lang="en-US" sz="1600" b="1" dirty="0"/>
          </a:p>
          <a:p>
            <a:pPr marL="457200" indent="-457200" algn="just">
              <a:lnSpc>
                <a:spcPct val="80000"/>
              </a:lnSpc>
              <a:spcBef>
                <a:spcPct val="50000"/>
              </a:spcBef>
              <a:buFontTx/>
              <a:buChar char="-"/>
            </a:pPr>
            <a:r>
              <a:rPr lang="en-US" sz="1600" dirty="0"/>
              <a:t>Suppliers</a:t>
            </a:r>
          </a:p>
          <a:p>
            <a:pPr marL="457200" indent="-457200" algn="just">
              <a:lnSpc>
                <a:spcPct val="80000"/>
              </a:lnSpc>
              <a:spcBef>
                <a:spcPct val="50000"/>
              </a:spcBef>
              <a:buFontTx/>
              <a:buChar char="-"/>
            </a:pPr>
            <a:r>
              <a:rPr lang="en-US" sz="1600" dirty="0"/>
              <a:t>Sub-contractors</a:t>
            </a:r>
          </a:p>
          <a:p>
            <a:pPr marL="457200" indent="-457200" algn="just">
              <a:lnSpc>
                <a:spcPct val="80000"/>
              </a:lnSpc>
              <a:spcBef>
                <a:spcPct val="50000"/>
              </a:spcBef>
              <a:buFontTx/>
              <a:buChar char="-"/>
            </a:pPr>
            <a:r>
              <a:rPr lang="en-US" sz="1600" dirty="0"/>
              <a:t>Clients</a:t>
            </a:r>
          </a:p>
        </p:txBody>
      </p:sp>
      <p:sp>
        <p:nvSpPr>
          <p:cNvPr id="6" name="Rectangle 3"/>
          <p:cNvSpPr txBox="1">
            <a:spLocks noChangeArrowheads="1"/>
          </p:cNvSpPr>
          <p:nvPr/>
        </p:nvSpPr>
        <p:spPr bwMode="auto">
          <a:xfrm>
            <a:off x="6705095" y="2204864"/>
            <a:ext cx="2076450" cy="4456112"/>
          </a:xfrm>
          <a:prstGeom prst="rect">
            <a:avLst/>
          </a:prstGeom>
          <a:noFill/>
          <a:ln w="9525">
            <a:noFill/>
            <a:miter lim="800000"/>
            <a:headEnd/>
            <a:tailEnd/>
          </a:ln>
        </p:spPr>
        <p:txBody>
          <a:bodyPr lIns="45720" rIns="45720"/>
          <a:lstStyle>
            <a:lvl1pPr marL="342900" indent="-342900" algn="l" rtl="0" eaLnBrk="1" fontAlgn="base" hangingPunct="1">
              <a:spcBef>
                <a:spcPct val="50000"/>
              </a:spcBef>
              <a:spcAft>
                <a:spcPct val="0"/>
              </a:spcAft>
              <a:buFont typeface="Arial"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defRPr>
            </a:lvl2pPr>
            <a:lvl3pPr marL="1143000" indent="-228600" algn="l" rtl="0" eaLnBrk="1" fontAlgn="base" hangingPunct="1">
              <a:spcBef>
                <a:spcPct val="20000"/>
              </a:spcBef>
              <a:spcAft>
                <a:spcPct val="0"/>
              </a:spcAft>
              <a:buFont typeface="Arial" charset="0"/>
              <a:buChar char="−"/>
              <a:defRPr>
                <a:solidFill>
                  <a:schemeClr val="tx1"/>
                </a:solidFill>
                <a:latin typeface="+mn-lt"/>
              </a:defRPr>
            </a:lvl3pPr>
            <a:lvl4pPr marL="1600200" indent="-228600" algn="l" rtl="0" eaLnBrk="1" fontAlgn="base" hangingPunct="1">
              <a:spcBef>
                <a:spcPct val="20000"/>
              </a:spcBef>
              <a:spcAft>
                <a:spcPct val="0"/>
              </a:spcAft>
              <a:buFont typeface="Arial" charset="0"/>
              <a:buChar char="−"/>
              <a:defRPr sz="1600">
                <a:solidFill>
                  <a:schemeClr val="tx1"/>
                </a:solidFill>
                <a:latin typeface="+mn-lt"/>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defRPr>
            </a:lvl9pPr>
          </a:lstStyle>
          <a:p>
            <a:pPr marL="0" indent="0" algn="just">
              <a:lnSpc>
                <a:spcPct val="80000"/>
              </a:lnSpc>
              <a:buFont typeface="Arial" charset="0"/>
              <a:buNone/>
              <a:defRPr/>
            </a:pPr>
            <a:r>
              <a:rPr lang="en-US" sz="1600" b="1" kern="0" dirty="0" smtClean="0"/>
              <a:t>Develop internal capabilities</a:t>
            </a:r>
          </a:p>
          <a:p>
            <a:pPr algn="just">
              <a:lnSpc>
                <a:spcPct val="80000"/>
              </a:lnSpc>
              <a:buFontTx/>
              <a:buChar char="-"/>
              <a:defRPr/>
            </a:pPr>
            <a:r>
              <a:rPr lang="en-US" sz="1600" kern="0" dirty="0" smtClean="0"/>
              <a:t>Top management commitment</a:t>
            </a:r>
          </a:p>
          <a:p>
            <a:pPr algn="just">
              <a:lnSpc>
                <a:spcPct val="80000"/>
              </a:lnSpc>
              <a:buFontTx/>
              <a:buChar char="-"/>
              <a:defRPr/>
            </a:pPr>
            <a:r>
              <a:rPr lang="en-US" sz="1600" kern="0" dirty="0" smtClean="0"/>
              <a:t>Tool development</a:t>
            </a:r>
          </a:p>
          <a:p>
            <a:pPr algn="just">
              <a:lnSpc>
                <a:spcPct val="80000"/>
              </a:lnSpc>
              <a:buFontTx/>
              <a:buChar char="-"/>
              <a:defRPr/>
            </a:pPr>
            <a:r>
              <a:rPr lang="en-US" sz="1600" kern="0" dirty="0" smtClean="0"/>
              <a:t>Process development</a:t>
            </a:r>
          </a:p>
          <a:p>
            <a:pPr algn="just">
              <a:lnSpc>
                <a:spcPct val="80000"/>
              </a:lnSpc>
              <a:buFontTx/>
              <a:buChar char="-"/>
              <a:defRPr/>
            </a:pPr>
            <a:r>
              <a:rPr lang="en-US" sz="1600" kern="0" dirty="0" smtClean="0"/>
              <a:t>Training</a:t>
            </a:r>
          </a:p>
          <a:p>
            <a:pPr algn="just">
              <a:lnSpc>
                <a:spcPct val="80000"/>
              </a:lnSpc>
              <a:buFontTx/>
              <a:buChar char="-"/>
              <a:defRPr/>
            </a:pPr>
            <a:r>
              <a:rPr lang="en-US" sz="1600" kern="0" dirty="0" smtClean="0"/>
              <a:t>Communications</a:t>
            </a:r>
            <a:endParaRPr lang="en-US" sz="1600" kern="0" dirty="0"/>
          </a:p>
        </p:txBody>
      </p:sp>
      <p:sp>
        <p:nvSpPr>
          <p:cNvPr id="4" name="Up-Down Arrow 3"/>
          <p:cNvSpPr/>
          <p:nvPr/>
        </p:nvSpPr>
        <p:spPr>
          <a:xfrm>
            <a:off x="1331913" y="1341438"/>
            <a:ext cx="365125" cy="4751387"/>
          </a:xfrm>
          <a:prstGeom prst="upDownArrow">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Up-Down Arrow 8"/>
          <p:cNvSpPr/>
          <p:nvPr/>
        </p:nvSpPr>
        <p:spPr>
          <a:xfrm>
            <a:off x="7588250" y="1338263"/>
            <a:ext cx="365125" cy="4752975"/>
          </a:xfrm>
          <a:prstGeom prst="upDownArrow">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3100535" y="4073943"/>
            <a:ext cx="3247376" cy="1384995"/>
          </a:xfrm>
          <a:prstGeom prst="rect">
            <a:avLst/>
          </a:prstGeom>
          <a:solidFill>
            <a:srgbClr val="92D050">
              <a:alpha val="80000"/>
            </a:srgbClr>
          </a:solidFill>
        </p:spPr>
        <p:txBody>
          <a:bodyPr wrap="square" rtlCol="0">
            <a:spAutoFit/>
          </a:bodyPr>
          <a:lstStyle/>
          <a:p>
            <a:pPr lvl="0" algn="ctr">
              <a:lnSpc>
                <a:spcPct val="80000"/>
              </a:lnSpc>
              <a:spcBef>
                <a:spcPct val="50000"/>
              </a:spcBef>
            </a:pPr>
            <a:endParaRPr lang="en-US" sz="1400" b="1" kern="0" dirty="0" smtClean="0">
              <a:latin typeface="Arial"/>
            </a:endParaRPr>
          </a:p>
          <a:p>
            <a:pPr lvl="0" algn="ctr">
              <a:lnSpc>
                <a:spcPct val="80000"/>
              </a:lnSpc>
              <a:spcBef>
                <a:spcPct val="50000"/>
              </a:spcBef>
            </a:pPr>
            <a:r>
              <a:rPr lang="en-US" sz="1400" b="1" kern="0" dirty="0" smtClean="0">
                <a:latin typeface="Arial"/>
              </a:rPr>
              <a:t>Develop </a:t>
            </a:r>
            <a:r>
              <a:rPr lang="en-US" sz="1400" b="1" kern="0" dirty="0">
                <a:latin typeface="Arial"/>
              </a:rPr>
              <a:t>a Carbon reduction plan</a:t>
            </a:r>
          </a:p>
          <a:p>
            <a:pPr lvl="0" algn="ctr">
              <a:lnSpc>
                <a:spcPct val="80000"/>
              </a:lnSpc>
              <a:spcBef>
                <a:spcPct val="50000"/>
              </a:spcBef>
            </a:pPr>
            <a:endParaRPr lang="en-US" sz="1400" b="1" kern="0" dirty="0">
              <a:latin typeface="Arial"/>
            </a:endParaRPr>
          </a:p>
          <a:p>
            <a:pPr lvl="0" algn="ctr">
              <a:lnSpc>
                <a:spcPct val="80000"/>
              </a:lnSpc>
              <a:spcBef>
                <a:spcPct val="50000"/>
              </a:spcBef>
            </a:pPr>
            <a:r>
              <a:rPr lang="en-US" sz="1400" b="1" kern="0" dirty="0">
                <a:latin typeface="Arial"/>
              </a:rPr>
              <a:t>Data </a:t>
            </a:r>
            <a:r>
              <a:rPr lang="en-US" sz="1400" b="1" kern="0" dirty="0" smtClean="0">
                <a:latin typeface="Arial"/>
              </a:rPr>
              <a:t>collection</a:t>
            </a:r>
          </a:p>
          <a:p>
            <a:pPr lvl="0" algn="ctr">
              <a:lnSpc>
                <a:spcPct val="80000"/>
              </a:lnSpc>
              <a:spcBef>
                <a:spcPct val="50000"/>
              </a:spcBef>
            </a:pPr>
            <a:endParaRPr lang="en-US" sz="1400" b="1" kern="0" dirty="0">
              <a:latin typeface="Arial"/>
            </a:endParaRPr>
          </a:p>
        </p:txBody>
      </p:sp>
      <p:sp>
        <p:nvSpPr>
          <p:cNvPr id="13" name="TextBox 12"/>
          <p:cNvSpPr txBox="1"/>
          <p:nvPr/>
        </p:nvSpPr>
        <p:spPr>
          <a:xfrm>
            <a:off x="3104842" y="5458938"/>
            <a:ext cx="3247376" cy="717119"/>
          </a:xfrm>
          <a:prstGeom prst="rect">
            <a:avLst/>
          </a:prstGeom>
          <a:solidFill>
            <a:srgbClr val="00B050">
              <a:alpha val="80000"/>
            </a:srgbClr>
          </a:solidFill>
        </p:spPr>
        <p:txBody>
          <a:bodyPr wrap="square" rtlCol="0">
            <a:spAutoFit/>
          </a:bodyPr>
          <a:lstStyle/>
          <a:p>
            <a:pPr lvl="0" algn="ctr">
              <a:lnSpc>
                <a:spcPct val="80000"/>
              </a:lnSpc>
              <a:spcBef>
                <a:spcPct val="50000"/>
              </a:spcBef>
            </a:pPr>
            <a:endParaRPr lang="en-US" sz="1400" b="1" kern="0" dirty="0" smtClean="0">
              <a:latin typeface="Arial"/>
            </a:endParaRPr>
          </a:p>
          <a:p>
            <a:pPr lvl="0" algn="ctr">
              <a:lnSpc>
                <a:spcPct val="80000"/>
              </a:lnSpc>
              <a:spcBef>
                <a:spcPct val="50000"/>
              </a:spcBef>
            </a:pPr>
            <a:r>
              <a:rPr lang="en-US" sz="1400" b="1" kern="0" dirty="0" smtClean="0">
                <a:latin typeface="Arial"/>
              </a:rPr>
              <a:t>Finalize </a:t>
            </a:r>
            <a:r>
              <a:rPr lang="en-US" sz="1400" b="1" kern="0" dirty="0">
                <a:latin typeface="Arial"/>
              </a:rPr>
              <a:t>Carbon footprint, report the outcome</a:t>
            </a:r>
          </a:p>
        </p:txBody>
      </p:sp>
      <p:sp>
        <p:nvSpPr>
          <p:cNvPr id="14" name="TextBox 13"/>
          <p:cNvSpPr txBox="1"/>
          <p:nvPr/>
        </p:nvSpPr>
        <p:spPr>
          <a:xfrm>
            <a:off x="3132139" y="831822"/>
            <a:ext cx="3247375" cy="313932"/>
          </a:xfrm>
          <a:prstGeom prst="rect">
            <a:avLst/>
          </a:prstGeom>
          <a:solidFill>
            <a:schemeClr val="bg1">
              <a:alpha val="80000"/>
            </a:schemeClr>
          </a:solidFill>
        </p:spPr>
        <p:txBody>
          <a:bodyPr wrap="square" rtlCol="0">
            <a:spAutoFit/>
          </a:bodyPr>
          <a:lstStyle/>
          <a:p>
            <a:pPr lvl="0" algn="ctr">
              <a:lnSpc>
                <a:spcPct val="80000"/>
              </a:lnSpc>
              <a:spcBef>
                <a:spcPct val="50000"/>
              </a:spcBef>
            </a:pPr>
            <a:r>
              <a:rPr lang="en-US" b="1" kern="0" dirty="0">
                <a:solidFill>
                  <a:srgbClr val="002551"/>
                </a:solidFill>
                <a:latin typeface="Arial"/>
              </a:rPr>
              <a:t>Project development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4"/>
          <p:cNvSpPr txBox="1">
            <a:spLocks/>
          </p:cNvSpPr>
          <p:nvPr/>
        </p:nvSpPr>
        <p:spPr>
          <a:xfrm>
            <a:off x="1115616" y="1196752"/>
            <a:ext cx="7488832" cy="3192760"/>
          </a:xfrm>
          <a:prstGeom prst="rect">
            <a:avLst/>
          </a:prstGeom>
        </p:spPr>
        <p:txBody>
          <a:bodyPr vert="horz" lIns="46800" tIns="46800" rIns="46800" bIns="46800" rtlCol="0">
            <a:noAutofit/>
          </a:bodyPr>
          <a:lst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800" dirty="0" smtClean="0"/>
          </a:p>
          <a:p>
            <a:pPr marL="0" indent="0">
              <a:buFont typeface="Arial" panose="020B0604020202020204" pitchFamily="34" charset="0"/>
              <a:buNone/>
            </a:pPr>
            <a:endParaRPr lang="cs-CZ" sz="2800" dirty="0" smtClean="0"/>
          </a:p>
          <a:p>
            <a:pPr marL="0" indent="0">
              <a:buFont typeface="Arial" panose="020B0604020202020204" pitchFamily="34" charset="0"/>
              <a:buNone/>
            </a:pPr>
            <a:endParaRPr lang="cs-CZ" sz="2800" dirty="0" smtClean="0"/>
          </a:p>
          <a:p>
            <a:pPr marL="0" indent="0">
              <a:buFont typeface="Arial" panose="020B0604020202020204" pitchFamily="34" charset="0"/>
              <a:buNone/>
            </a:pPr>
            <a:r>
              <a:rPr lang="cs-CZ" sz="2800" dirty="0" smtClean="0"/>
              <a:t>Děkuji vám za pozornost</a:t>
            </a:r>
          </a:p>
          <a:p>
            <a:pPr>
              <a:buNone/>
            </a:pPr>
            <a:endParaRPr lang="en-US" sz="2800" dirty="0"/>
          </a:p>
        </p:txBody>
      </p:sp>
      <p:sp>
        <p:nvSpPr>
          <p:cNvPr id="6" name="Footer Placeholder 5"/>
          <p:cNvSpPr>
            <a:spLocks noGrp="1"/>
          </p:cNvSpPr>
          <p:nvPr>
            <p:ph type="ftr" sz="quarter" idx="4294967295"/>
          </p:nvPr>
        </p:nvSpPr>
        <p:spPr>
          <a:xfrm>
            <a:off x="2843808" y="6545325"/>
            <a:ext cx="5616575" cy="187200"/>
          </a:xfrm>
          <a:prstGeom prst="rect">
            <a:avLst/>
          </a:prstGeom>
        </p:spPr>
        <p:txBody>
          <a:bodyPr/>
          <a:lstStyle/>
          <a:p>
            <a:endParaRPr lang="sv-SE" dirty="0"/>
          </a:p>
        </p:txBody>
      </p:sp>
      <p:sp>
        <p:nvSpPr>
          <p:cNvPr id="7" name="Slide Number Placeholder 6"/>
          <p:cNvSpPr>
            <a:spLocks noGrp="1"/>
          </p:cNvSpPr>
          <p:nvPr>
            <p:ph type="sldNum" sz="quarter" idx="4294967295"/>
          </p:nvPr>
        </p:nvSpPr>
        <p:spPr>
          <a:xfrm>
            <a:off x="8532440" y="6545325"/>
            <a:ext cx="465138" cy="187200"/>
          </a:xfrm>
          <a:prstGeom prst="rect">
            <a:avLst/>
          </a:prstGeom>
        </p:spPr>
        <p:txBody>
          <a:bodyPr/>
          <a:lstStyle/>
          <a:p>
            <a:endParaRPr lang="sv-SE" dirty="0"/>
          </a:p>
        </p:txBody>
      </p:sp>
      <p:sp>
        <p:nvSpPr>
          <p:cNvPr id="2" name="Date Placeholder 1"/>
          <p:cNvSpPr>
            <a:spLocks noGrp="1"/>
          </p:cNvSpPr>
          <p:nvPr>
            <p:ph type="dt" sz="half" idx="10"/>
          </p:nvPr>
        </p:nvSpPr>
        <p:spPr/>
        <p:txBody>
          <a:bodyPr/>
          <a:lstStyle/>
          <a:p>
            <a:endParaRPr lang="en-US" dirty="0"/>
          </a:p>
        </p:txBody>
      </p:sp>
      <p:sp>
        <p:nvSpPr>
          <p:cNvPr id="9" name="TextovéPole 8"/>
          <p:cNvSpPr txBox="1"/>
          <p:nvPr/>
        </p:nvSpPr>
        <p:spPr>
          <a:xfrm>
            <a:off x="4211960" y="4077072"/>
            <a:ext cx="3780928" cy="1538883"/>
          </a:xfrm>
          <a:prstGeom prst="rect">
            <a:avLst/>
          </a:prstGeom>
          <a:noFill/>
        </p:spPr>
        <p:txBody>
          <a:bodyPr wrap="square" rtlCol="0">
            <a:spAutoFit/>
          </a:bodyPr>
          <a:lstStyle/>
          <a:p>
            <a:r>
              <a:rPr lang="cs-CZ" sz="1600" dirty="0" smtClean="0"/>
              <a:t>Veronika Černá</a:t>
            </a:r>
          </a:p>
          <a:p>
            <a:endParaRPr lang="cs-CZ" sz="1200" dirty="0" smtClean="0"/>
          </a:p>
          <a:p>
            <a:r>
              <a:rPr lang="cs-CZ" sz="1200" dirty="0" smtClean="0"/>
              <a:t>vedoucí Týmu  Green Business</a:t>
            </a:r>
          </a:p>
          <a:p>
            <a:r>
              <a:rPr lang="cs-CZ" sz="1200" dirty="0" smtClean="0"/>
              <a:t>Skanska a.s.</a:t>
            </a:r>
          </a:p>
          <a:p>
            <a:r>
              <a:rPr lang="cs-CZ" sz="1200" dirty="0" err="1" smtClean="0">
                <a:hlinkClick r:id="rId2"/>
              </a:rPr>
              <a:t>veronika.cerna</a:t>
            </a:r>
            <a:r>
              <a:rPr lang="cs-CZ" sz="1200" dirty="0" smtClean="0">
                <a:hlinkClick r:id="rId2"/>
              </a:rPr>
              <a:t>@</a:t>
            </a:r>
            <a:r>
              <a:rPr lang="cs-CZ" sz="1200" dirty="0" err="1" smtClean="0">
                <a:hlinkClick r:id="rId2"/>
              </a:rPr>
              <a:t>skanska.cz</a:t>
            </a:r>
            <a:endParaRPr lang="cs-CZ" sz="1200" dirty="0" smtClean="0"/>
          </a:p>
          <a:p>
            <a:r>
              <a:rPr lang="cs-CZ" sz="1200" dirty="0" smtClean="0"/>
              <a:t>+420737256285</a:t>
            </a:r>
          </a:p>
          <a:p>
            <a:endParaRPr lang="cs-CZ" dirty="0"/>
          </a:p>
        </p:txBody>
      </p:sp>
    </p:spTree>
    <p:extLst>
      <p:ext uri="{BB962C8B-B14F-4D97-AF65-F5344CB8AC3E}">
        <p14:creationId xmlns:p14="http://schemas.microsoft.com/office/powerpoint/2010/main" xmlns="" val="151932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uhlík12.png"/>
          <p:cNvPicPr>
            <a:picLocks noChangeAspect="1"/>
          </p:cNvPicPr>
          <p:nvPr/>
        </p:nvPicPr>
        <p:blipFill>
          <a:blip r:embed="rId3" cstate="print"/>
          <a:stretch>
            <a:fillRect/>
          </a:stretch>
        </p:blipFill>
        <p:spPr>
          <a:xfrm>
            <a:off x="0" y="1340768"/>
            <a:ext cx="8748464" cy="4707341"/>
          </a:xfrm>
          <a:prstGeom prst="rect">
            <a:avLst/>
          </a:prstGeom>
        </p:spPr>
      </p:pic>
      <p:sp>
        <p:nvSpPr>
          <p:cNvPr id="377859" name="Rectangle 3"/>
          <p:cNvSpPr>
            <a:spLocks noChangeArrowheads="1"/>
          </p:cNvSpPr>
          <p:nvPr/>
        </p:nvSpPr>
        <p:spPr bwMode="auto">
          <a:xfrm>
            <a:off x="3707905" y="1844824"/>
            <a:ext cx="3240360" cy="4104456"/>
          </a:xfrm>
          <a:prstGeom prst="rect">
            <a:avLst/>
          </a:prstGeom>
          <a:noFill/>
          <a:ln w="9525">
            <a:noFill/>
            <a:miter lim="800000"/>
            <a:headEnd/>
            <a:tailEnd/>
          </a:ln>
        </p:spPr>
        <p:txBody>
          <a:bodyPr tIns="72000" rIns="36000" bIns="0"/>
          <a:lstStyle/>
          <a:p>
            <a:pPr eaLnBrk="0" hangingPunct="0">
              <a:lnSpc>
                <a:spcPct val="90000"/>
              </a:lnSpc>
            </a:pPr>
            <a:endParaRPr lang="nb-NO" sz="3200"/>
          </a:p>
        </p:txBody>
      </p:sp>
      <p:sp>
        <p:nvSpPr>
          <p:cNvPr id="6" name="TextovéPole 5"/>
          <p:cNvSpPr txBox="1"/>
          <p:nvPr/>
        </p:nvSpPr>
        <p:spPr>
          <a:xfrm>
            <a:off x="2987824" y="2348880"/>
            <a:ext cx="3456384" cy="3739485"/>
          </a:xfrm>
          <a:prstGeom prst="rect">
            <a:avLst/>
          </a:prstGeom>
          <a:noFill/>
        </p:spPr>
        <p:txBody>
          <a:bodyPr wrap="square" rtlCol="0">
            <a:spAutoFit/>
          </a:bodyPr>
          <a:lstStyle/>
          <a:p>
            <a:pPr>
              <a:lnSpc>
                <a:spcPct val="150000"/>
              </a:lnSpc>
              <a:buFont typeface="Wingdings" pitchFamily="2" charset="2"/>
              <a:buChar char="§"/>
            </a:pPr>
            <a:r>
              <a:rPr lang="cs-CZ" dirty="0" smtClean="0"/>
              <a:t>  </a:t>
            </a:r>
            <a:r>
              <a:rPr lang="cs-CZ" sz="1600" dirty="0" smtClean="0"/>
              <a:t>Součást naší dlouhodobé strategie – </a:t>
            </a:r>
            <a:r>
              <a:rPr lang="cs-CZ" sz="1600" b="1" dirty="0" smtClean="0"/>
              <a:t>odpovědný přístup</a:t>
            </a:r>
          </a:p>
          <a:p>
            <a:pPr>
              <a:lnSpc>
                <a:spcPct val="150000"/>
              </a:lnSpc>
              <a:buFont typeface="Wingdings" pitchFamily="2" charset="2"/>
              <a:buChar char="§"/>
            </a:pPr>
            <a:r>
              <a:rPr lang="cs-CZ" sz="1600" dirty="0" smtClean="0"/>
              <a:t>  </a:t>
            </a:r>
            <a:r>
              <a:rPr lang="cs-CZ" sz="1600" b="1" dirty="0" smtClean="0"/>
              <a:t>Součást našeho BP 2016 - 2020</a:t>
            </a:r>
          </a:p>
          <a:p>
            <a:pPr>
              <a:lnSpc>
                <a:spcPct val="150000"/>
              </a:lnSpc>
              <a:buFont typeface="Wingdings" pitchFamily="2" charset="2"/>
              <a:buChar char="§"/>
            </a:pPr>
            <a:r>
              <a:rPr lang="cs-CZ" sz="1600" dirty="0" smtClean="0"/>
              <a:t>  CDP 2016  A rating </a:t>
            </a:r>
          </a:p>
          <a:p>
            <a:pPr>
              <a:lnSpc>
                <a:spcPct val="150000"/>
              </a:lnSpc>
              <a:buFont typeface="Wingdings" pitchFamily="2" charset="2"/>
              <a:buChar char="§"/>
            </a:pPr>
            <a:r>
              <a:rPr lang="cs-CZ" sz="1600" dirty="0" smtClean="0"/>
              <a:t>  </a:t>
            </a:r>
            <a:r>
              <a:rPr lang="cs-CZ" sz="1600" b="1" dirty="0" smtClean="0"/>
              <a:t>Požadavky klienta ? </a:t>
            </a:r>
            <a:r>
              <a:rPr lang="cs-CZ" sz="1600" dirty="0" smtClean="0"/>
              <a:t> </a:t>
            </a:r>
          </a:p>
          <a:p>
            <a:pPr>
              <a:lnSpc>
                <a:spcPct val="150000"/>
              </a:lnSpc>
              <a:buFont typeface="Wingdings" pitchFamily="2" charset="2"/>
              <a:buChar char="§"/>
            </a:pPr>
            <a:r>
              <a:rPr lang="cs-CZ" sz="1600" dirty="0" smtClean="0"/>
              <a:t>  Deklarace produktu </a:t>
            </a:r>
          </a:p>
          <a:p>
            <a:pPr>
              <a:lnSpc>
                <a:spcPct val="150000"/>
              </a:lnSpc>
              <a:buFont typeface="Wingdings" pitchFamily="2" charset="2"/>
              <a:buChar char="§"/>
            </a:pPr>
            <a:r>
              <a:rPr lang="cs-CZ" sz="1600" dirty="0" smtClean="0"/>
              <a:t>  </a:t>
            </a:r>
            <a:r>
              <a:rPr lang="cs-CZ" sz="1600" b="1" dirty="0" smtClean="0"/>
              <a:t>Potenciál finančních úspor</a:t>
            </a:r>
          </a:p>
          <a:p>
            <a:pPr>
              <a:lnSpc>
                <a:spcPct val="150000"/>
              </a:lnSpc>
              <a:buFont typeface="Wingdings" pitchFamily="2" charset="2"/>
              <a:buChar char="§"/>
            </a:pPr>
            <a:r>
              <a:rPr lang="cs-CZ" sz="1600" b="1" dirty="0" smtClean="0"/>
              <a:t>  inovace, </a:t>
            </a:r>
            <a:r>
              <a:rPr lang="cs-CZ" sz="1600" b="1" dirty="0" err="1" smtClean="0"/>
              <a:t>operational</a:t>
            </a:r>
            <a:r>
              <a:rPr lang="cs-CZ" sz="1600" b="1" dirty="0" smtClean="0"/>
              <a:t> </a:t>
            </a:r>
            <a:r>
              <a:rPr lang="cs-CZ" sz="1600" b="1" dirty="0" err="1" smtClean="0"/>
              <a:t>efficiency</a:t>
            </a:r>
            <a:endParaRPr lang="cs-CZ" sz="1600" b="1" dirty="0" smtClean="0"/>
          </a:p>
          <a:p>
            <a:pPr>
              <a:lnSpc>
                <a:spcPct val="150000"/>
              </a:lnSpc>
              <a:buFont typeface="Wingdings" pitchFamily="2" charset="2"/>
              <a:buChar char="§"/>
            </a:pPr>
            <a:r>
              <a:rPr lang="cs-CZ" sz="1600" b="1" dirty="0" smtClean="0"/>
              <a:t>  Obchodní příležitost ?</a:t>
            </a:r>
          </a:p>
          <a:p>
            <a:endParaRPr lang="cs-CZ" dirty="0"/>
          </a:p>
        </p:txBody>
      </p:sp>
      <p:sp>
        <p:nvSpPr>
          <p:cNvPr id="9" name="Text Box 5"/>
          <p:cNvSpPr txBox="1">
            <a:spLocks noChangeArrowheads="1"/>
          </p:cNvSpPr>
          <p:nvPr/>
        </p:nvSpPr>
        <p:spPr bwMode="auto">
          <a:xfrm>
            <a:off x="827584" y="692696"/>
            <a:ext cx="7704856" cy="523220"/>
          </a:xfrm>
          <a:prstGeom prst="rect">
            <a:avLst/>
          </a:prstGeom>
          <a:noFill/>
          <a:ln w="9525">
            <a:noFill/>
            <a:miter lim="800000"/>
            <a:headEnd/>
            <a:tailEnd/>
          </a:ln>
        </p:spPr>
        <p:txBody>
          <a:bodyPr wrap="square">
            <a:spAutoFit/>
          </a:bodyPr>
          <a:lstStyle/>
          <a:p>
            <a:r>
              <a:rPr lang="cs-CZ" sz="2800" dirty="0" smtClean="0"/>
              <a:t> Zaměření na změny klimatu</a:t>
            </a:r>
            <a:endParaRPr lang="fi-FI"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Communications\Graphics\14. Skanska Values\1. Illustration\Values\SKANSKA-orig-values-RGB.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436" t="25094" r="13417" b="25668"/>
          <a:stretch/>
        </p:blipFill>
        <p:spPr bwMode="auto">
          <a:xfrm>
            <a:off x="827584" y="908720"/>
            <a:ext cx="6636391" cy="31588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tretch/>
        </p:blipFill>
        <p:spPr>
          <a:xfrm>
            <a:off x="323528" y="1988840"/>
            <a:ext cx="2138824" cy="2847470"/>
          </a:xfrm>
          <a:prstGeom prst="rect">
            <a:avLst/>
          </a:prstGeom>
          <a:noFill/>
          <a:ln>
            <a:noFill/>
          </a:ln>
        </p:spPr>
      </p:pic>
      <p:sp>
        <p:nvSpPr>
          <p:cNvPr id="10" name="Content Placeholder 14"/>
          <p:cNvSpPr txBox="1">
            <a:spLocks/>
          </p:cNvSpPr>
          <p:nvPr/>
        </p:nvSpPr>
        <p:spPr>
          <a:xfrm>
            <a:off x="2843808" y="1676400"/>
            <a:ext cx="5616575" cy="4174672"/>
          </a:xfrm>
          <a:prstGeom prst="rect">
            <a:avLst/>
          </a:prstGeom>
        </p:spPr>
        <p:txBody>
          <a:bodyPr vert="horz" lIns="46800" tIns="46800" rIns="46800" bIns="46800" rtlCol="0">
            <a:noAutofit/>
          </a:bodyPr>
          <a:lst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Profit is essential if we want to develop our company and our people. This is how we create value for our shareholders.</a:t>
            </a:r>
            <a:endParaRPr lang="en-US" sz="1800" dirty="0"/>
          </a:p>
        </p:txBody>
      </p:sp>
      <p:sp>
        <p:nvSpPr>
          <p:cNvPr id="6" name="Footer Placeholder 5"/>
          <p:cNvSpPr>
            <a:spLocks noGrp="1"/>
          </p:cNvSpPr>
          <p:nvPr>
            <p:ph type="ftr" sz="quarter" idx="4294967295"/>
          </p:nvPr>
        </p:nvSpPr>
        <p:spPr>
          <a:xfrm>
            <a:off x="2843808" y="6545325"/>
            <a:ext cx="5616575" cy="187200"/>
          </a:xfrm>
          <a:prstGeom prst="rect">
            <a:avLst/>
          </a:prstGeom>
        </p:spPr>
        <p:txBody>
          <a:bodyPr/>
          <a:lstStyle/>
          <a:p>
            <a:endParaRPr lang="sv-SE" dirty="0"/>
          </a:p>
        </p:txBody>
      </p:sp>
      <p:sp>
        <p:nvSpPr>
          <p:cNvPr id="7" name="Slide Number Placeholder 6"/>
          <p:cNvSpPr>
            <a:spLocks noGrp="1"/>
          </p:cNvSpPr>
          <p:nvPr>
            <p:ph type="sldNum" sz="quarter" idx="4294967295"/>
          </p:nvPr>
        </p:nvSpPr>
        <p:spPr>
          <a:xfrm>
            <a:off x="8532440" y="6545325"/>
            <a:ext cx="465138" cy="187200"/>
          </a:xfrm>
          <a:prstGeom prst="rect">
            <a:avLst/>
          </a:prstGeom>
        </p:spPr>
        <p:txBody>
          <a:bodyPr/>
          <a:lstStyle/>
          <a:p>
            <a:endParaRPr lang="sv-SE" dirty="0"/>
          </a:p>
        </p:txBody>
      </p:sp>
      <p:sp>
        <p:nvSpPr>
          <p:cNvPr id="2" name="Date Placeholder 1"/>
          <p:cNvSpPr>
            <a:spLocks noGrp="1"/>
          </p:cNvSpPr>
          <p:nvPr>
            <p:ph type="dt" sz="half" idx="10"/>
          </p:nvPr>
        </p:nvSpPr>
        <p:spPr/>
        <p:txBody>
          <a:bodyPr/>
          <a:lstStyle/>
          <a:p>
            <a:endParaRPr lang="en-US" dirty="0"/>
          </a:p>
        </p:txBody>
      </p:sp>
      <p:sp>
        <p:nvSpPr>
          <p:cNvPr id="8" name="Content Placeholder 14"/>
          <p:cNvSpPr txBox="1">
            <a:spLocks/>
          </p:cNvSpPr>
          <p:nvPr/>
        </p:nvSpPr>
        <p:spPr>
          <a:xfrm>
            <a:off x="2843808" y="2924944"/>
            <a:ext cx="5672129" cy="1600200"/>
          </a:xfrm>
          <a:prstGeom prst="rect">
            <a:avLst/>
          </a:prstGeom>
        </p:spPr>
        <p:txBody>
          <a:bodyPr vert="horz" lIns="46800" tIns="46800" rIns="46800" bIns="46800" rtlCol="0">
            <a:noAutofit/>
          </a:bodyPr>
          <a:lst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Through our great variety of projects with innovative and sustainable solutions, we build for a better society. </a:t>
            </a:r>
            <a:r>
              <a:rPr lang="en-US" sz="1800" b="1" dirty="0" smtClean="0"/>
              <a:t>What we do and how we do it contributes to a sustainable future for our people, customers and communities</a:t>
            </a:r>
            <a:r>
              <a:rPr lang="en-US" sz="1800" dirty="0" smtClean="0"/>
              <a:t>.</a:t>
            </a:r>
            <a:endParaRPr lang="en-US" sz="1800" dirty="0"/>
          </a:p>
        </p:txBody>
      </p:sp>
      <p:sp>
        <p:nvSpPr>
          <p:cNvPr id="9" name="Obdélník 8"/>
          <p:cNvSpPr/>
          <p:nvPr/>
        </p:nvSpPr>
        <p:spPr>
          <a:xfrm>
            <a:off x="2915816" y="4653136"/>
            <a:ext cx="4572000" cy="646331"/>
          </a:xfrm>
          <a:prstGeom prst="rect">
            <a:avLst/>
          </a:prstGeom>
        </p:spPr>
        <p:txBody>
          <a:bodyPr>
            <a:spAutoFit/>
          </a:bodyPr>
          <a:lstStyle/>
          <a:p>
            <a:pPr marL="0" indent="0">
              <a:buFont typeface="Arial" panose="020B0604020202020204" pitchFamily="34" charset="0"/>
              <a:buNone/>
            </a:pPr>
            <a:r>
              <a:rPr lang="en-US" dirty="0" smtClean="0"/>
              <a:t>It is not about doing either or, it is about doing both at the same time.</a:t>
            </a:r>
            <a:endParaRPr lang="cs-CZ" dirty="0" smtClean="0"/>
          </a:p>
        </p:txBody>
      </p:sp>
      <p:sp>
        <p:nvSpPr>
          <p:cNvPr id="11" name="Text Box 5"/>
          <p:cNvSpPr txBox="1">
            <a:spLocks noChangeArrowheads="1"/>
          </p:cNvSpPr>
          <p:nvPr/>
        </p:nvSpPr>
        <p:spPr bwMode="auto">
          <a:xfrm>
            <a:off x="899592" y="836712"/>
            <a:ext cx="7704856" cy="523220"/>
          </a:xfrm>
          <a:prstGeom prst="rect">
            <a:avLst/>
          </a:prstGeom>
          <a:noFill/>
          <a:ln w="9525">
            <a:noFill/>
            <a:miter lim="800000"/>
            <a:headEnd/>
            <a:tailEnd/>
          </a:ln>
        </p:spPr>
        <p:txBody>
          <a:bodyPr wrap="square">
            <a:spAutoFit/>
          </a:bodyPr>
          <a:lstStyle/>
          <a:p>
            <a:r>
              <a:rPr lang="cs-CZ" sz="2800" dirty="0" err="1" smtClean="0"/>
              <a:t>Skanska</a:t>
            </a:r>
            <a:r>
              <a:rPr lang="cs-CZ" sz="2800" dirty="0" smtClean="0"/>
              <a:t> BP 2016-2020    Profit </a:t>
            </a:r>
            <a:r>
              <a:rPr lang="cs-CZ" sz="2800" dirty="0" err="1" smtClean="0"/>
              <a:t>with</a:t>
            </a:r>
            <a:r>
              <a:rPr lang="cs-CZ" sz="2800" dirty="0" smtClean="0"/>
              <a:t> </a:t>
            </a:r>
            <a:r>
              <a:rPr lang="cs-CZ" sz="2800" dirty="0" err="1" smtClean="0"/>
              <a:t>Purpose</a:t>
            </a:r>
            <a:endParaRPr lang="fi-FI" sz="2800" dirty="0"/>
          </a:p>
        </p:txBody>
      </p:sp>
    </p:spTree>
    <p:extLst>
      <p:ext uri="{BB962C8B-B14F-4D97-AF65-F5344CB8AC3E}">
        <p14:creationId xmlns:p14="http://schemas.microsoft.com/office/powerpoint/2010/main" xmlns="" val="271736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899592" y="836712"/>
            <a:ext cx="7704856" cy="523220"/>
          </a:xfrm>
          <a:prstGeom prst="rect">
            <a:avLst/>
          </a:prstGeom>
          <a:noFill/>
          <a:ln w="9525">
            <a:noFill/>
            <a:miter lim="800000"/>
            <a:headEnd/>
            <a:tailEnd/>
          </a:ln>
        </p:spPr>
        <p:txBody>
          <a:bodyPr wrap="square">
            <a:spAutoFit/>
          </a:bodyPr>
          <a:lstStyle/>
          <a:p>
            <a:r>
              <a:rPr lang="cs-CZ" sz="2800" dirty="0" err="1" smtClean="0"/>
              <a:t>Skanska</a:t>
            </a:r>
            <a:r>
              <a:rPr lang="cs-CZ" sz="2800" dirty="0" smtClean="0"/>
              <a:t> Business </a:t>
            </a:r>
            <a:r>
              <a:rPr lang="cs-CZ" sz="2800" dirty="0" err="1" smtClean="0"/>
              <a:t>Plan</a:t>
            </a:r>
            <a:r>
              <a:rPr lang="cs-CZ" sz="2800" dirty="0" smtClean="0"/>
              <a:t> – Green Business</a:t>
            </a:r>
            <a:endParaRPr lang="fi-FI" sz="2800" dirty="0"/>
          </a:p>
        </p:txBody>
      </p:sp>
      <p:pic>
        <p:nvPicPr>
          <p:cNvPr id="5" name="Picture 3"/>
          <p:cNvPicPr>
            <a:picLocks noChangeAspect="1" noChangeArrowheads="1"/>
          </p:cNvPicPr>
          <p:nvPr/>
        </p:nvPicPr>
        <p:blipFill>
          <a:blip r:embed="rId2" cstate="print"/>
          <a:srcRect/>
          <a:stretch>
            <a:fillRect/>
          </a:stretch>
        </p:blipFill>
        <p:spPr bwMode="auto">
          <a:xfrm>
            <a:off x="467544" y="1484784"/>
            <a:ext cx="4966507" cy="3096344"/>
          </a:xfrm>
          <a:prstGeom prst="rect">
            <a:avLst/>
          </a:prstGeom>
          <a:noFill/>
          <a:ln w="9525">
            <a:noFill/>
            <a:miter lim="800000"/>
            <a:headEnd/>
            <a:tailEnd/>
          </a:ln>
        </p:spPr>
      </p:pic>
      <p:pic>
        <p:nvPicPr>
          <p:cNvPr id="6" name="Picture 2" descr="http://azbex.com/wp-content/uploads/2012/06/LEED-Logo.jpg"/>
          <p:cNvPicPr>
            <a:picLocks noChangeAspect="1" noChangeArrowheads="1"/>
          </p:cNvPicPr>
          <p:nvPr/>
        </p:nvPicPr>
        <p:blipFill>
          <a:blip r:embed="rId3" cstate="print"/>
          <a:srcRect/>
          <a:stretch>
            <a:fillRect/>
          </a:stretch>
        </p:blipFill>
        <p:spPr bwMode="auto">
          <a:xfrm>
            <a:off x="467544" y="4797152"/>
            <a:ext cx="1047315" cy="1080120"/>
          </a:xfrm>
          <a:prstGeom prst="rect">
            <a:avLst/>
          </a:prstGeom>
          <a:noFill/>
          <a:ln w="9525">
            <a:noFill/>
            <a:miter lim="800000"/>
            <a:headEnd/>
            <a:tailEnd/>
          </a:ln>
        </p:spPr>
      </p:pic>
      <p:pic>
        <p:nvPicPr>
          <p:cNvPr id="7" name="Picture 4" descr="http://www.eriarc.fi/wp-content/uploads/2012/06/Breeam_green1.jpg"/>
          <p:cNvPicPr>
            <a:picLocks noChangeAspect="1" noChangeArrowheads="1"/>
          </p:cNvPicPr>
          <p:nvPr/>
        </p:nvPicPr>
        <p:blipFill>
          <a:blip r:embed="rId4" cstate="print"/>
          <a:srcRect/>
          <a:stretch>
            <a:fillRect/>
          </a:stretch>
        </p:blipFill>
        <p:spPr bwMode="auto">
          <a:xfrm>
            <a:off x="1691680" y="5373216"/>
            <a:ext cx="1345089" cy="314131"/>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3131840" y="5013176"/>
            <a:ext cx="1428606" cy="792088"/>
          </a:xfrm>
          <a:prstGeom prst="rect">
            <a:avLst/>
          </a:prstGeom>
          <a:noFill/>
          <a:ln w="9525">
            <a:noFill/>
            <a:miter lim="800000"/>
            <a:headEnd/>
            <a:tailEnd/>
          </a:ln>
        </p:spPr>
      </p:pic>
      <p:sp>
        <p:nvSpPr>
          <p:cNvPr id="10" name="BlokTextu 6"/>
          <p:cNvSpPr txBox="1">
            <a:spLocks noChangeArrowheads="1"/>
          </p:cNvSpPr>
          <p:nvPr/>
        </p:nvSpPr>
        <p:spPr bwMode="auto">
          <a:xfrm>
            <a:off x="5868144" y="2060848"/>
            <a:ext cx="2880320" cy="2369880"/>
          </a:xfrm>
          <a:prstGeom prst="rect">
            <a:avLst/>
          </a:prstGeom>
          <a:noFill/>
          <a:ln w="9525">
            <a:noFill/>
            <a:miter lim="800000"/>
            <a:headEnd/>
            <a:tailEnd/>
          </a:ln>
        </p:spPr>
        <p:txBody>
          <a:bodyPr wrap="square">
            <a:spAutoFit/>
          </a:bodyPr>
          <a:lstStyle/>
          <a:p>
            <a:pPr>
              <a:spcBef>
                <a:spcPts val="2400"/>
              </a:spcBef>
              <a:buFont typeface="Wingdings" pitchFamily="2" charset="2"/>
              <a:buChar char="ü"/>
            </a:pPr>
            <a:r>
              <a:rPr lang="cs-CZ" altLang="cs-CZ" dirty="0" smtClean="0">
                <a:latin typeface="Arial" charset="0"/>
                <a:cs typeface="Arial" charset="0"/>
              </a:rPr>
              <a:t> Naše </a:t>
            </a:r>
            <a:r>
              <a:rPr lang="cs-CZ" altLang="cs-CZ" dirty="0">
                <a:latin typeface="Arial" charset="0"/>
                <a:cs typeface="Arial" charset="0"/>
              </a:rPr>
              <a:t>aktivity jsou měřitelné</a:t>
            </a:r>
          </a:p>
          <a:p>
            <a:pPr>
              <a:spcBef>
                <a:spcPts val="2400"/>
              </a:spcBef>
              <a:buFont typeface="Wingdings" pitchFamily="2" charset="2"/>
              <a:buChar char="ü"/>
            </a:pPr>
            <a:r>
              <a:rPr lang="cs-CZ" altLang="cs-CZ" dirty="0" smtClean="0">
                <a:latin typeface="Arial" charset="0"/>
                <a:cs typeface="Arial" charset="0"/>
              </a:rPr>
              <a:t>  Máme </a:t>
            </a:r>
            <a:r>
              <a:rPr lang="cs-CZ" altLang="cs-CZ" dirty="0">
                <a:latin typeface="Arial" charset="0"/>
                <a:cs typeface="Arial" charset="0"/>
              </a:rPr>
              <a:t>vlastní nástroj a </a:t>
            </a:r>
            <a:r>
              <a:rPr lang="cs-CZ" altLang="cs-CZ" dirty="0" smtClean="0">
                <a:latin typeface="Arial" charset="0"/>
                <a:cs typeface="Arial" charset="0"/>
              </a:rPr>
              <a:t>ambiciózní  cíle  v % green staveb</a:t>
            </a:r>
            <a:endParaRPr lang="cs-CZ" altLang="cs-CZ" dirty="0">
              <a:latin typeface="Arial" charset="0"/>
              <a:cs typeface="Arial" charset="0"/>
            </a:endParaRPr>
          </a:p>
          <a:p>
            <a:pPr>
              <a:spcBef>
                <a:spcPts val="2400"/>
              </a:spcBef>
              <a:buFont typeface="Wingdings" pitchFamily="2" charset="2"/>
              <a:buChar char="ü"/>
            </a:pPr>
            <a:r>
              <a:rPr lang="cs-CZ" altLang="cs-CZ" dirty="0" smtClean="0">
                <a:latin typeface="Arial" charset="0"/>
                <a:cs typeface="Arial" charset="0"/>
              </a:rPr>
              <a:t>  </a:t>
            </a:r>
            <a:r>
              <a:rPr lang="cs-CZ" altLang="cs-CZ" dirty="0" err="1" smtClean="0">
                <a:latin typeface="Arial" charset="0"/>
                <a:cs typeface="Arial" charset="0"/>
              </a:rPr>
              <a:t>Maret</a:t>
            </a:r>
            <a:r>
              <a:rPr lang="cs-CZ" altLang="cs-CZ" dirty="0" smtClean="0">
                <a:latin typeface="Arial" charset="0"/>
                <a:cs typeface="Arial" charset="0"/>
              </a:rPr>
              <a:t> Making přístup</a:t>
            </a:r>
            <a:endParaRPr lang="cs-CZ" altLang="cs-CZ" dirty="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5464" y="946294"/>
            <a:ext cx="7713662" cy="535531"/>
          </a:xfrm>
        </p:spPr>
        <p:txBody>
          <a:bodyPr/>
          <a:lstStyle/>
          <a:p>
            <a:r>
              <a:rPr lang="cs-CZ" dirty="0" smtClean="0"/>
              <a:t>            téma uhlíkové stopy na projektech</a:t>
            </a:r>
            <a:endParaRPr lang="cs-CZ" dirty="0"/>
          </a:p>
        </p:txBody>
      </p:sp>
      <p:sp>
        <p:nvSpPr>
          <p:cNvPr id="4" name="Zástupný symbol pro číslo snímku 3"/>
          <p:cNvSpPr>
            <a:spLocks noGrp="1"/>
          </p:cNvSpPr>
          <p:nvPr>
            <p:ph type="sldNum" sz="quarter" idx="4294967295"/>
          </p:nvPr>
        </p:nvSpPr>
        <p:spPr>
          <a:xfrm>
            <a:off x="1101725" y="6419850"/>
            <a:ext cx="465138" cy="319088"/>
          </a:xfrm>
          <a:prstGeom prst="rect">
            <a:avLst/>
          </a:prstGeom>
        </p:spPr>
        <p:txBody>
          <a:bodyPr/>
          <a:lstStyle/>
          <a:p>
            <a:fld id="{95329E54-378E-4998-B39C-661547B56BD6}" type="slidenum">
              <a:rPr lang="sv-SE" smtClean="0"/>
              <a:pPr/>
              <a:t>6</a:t>
            </a:fld>
            <a:endParaRPr lang="sv-SE"/>
          </a:p>
        </p:txBody>
      </p:sp>
      <p:pic>
        <p:nvPicPr>
          <p:cNvPr id="6" name="Zástupný symbol pro obsah 4" descr="CP_priority.png"/>
          <p:cNvPicPr>
            <a:picLocks noChangeAspect="1"/>
          </p:cNvPicPr>
          <p:nvPr/>
        </p:nvPicPr>
        <p:blipFill>
          <a:blip r:embed="rId3" cstate="print"/>
          <a:srcRect l="2116"/>
          <a:stretch>
            <a:fillRect/>
          </a:stretch>
        </p:blipFill>
        <p:spPr bwMode="auto">
          <a:xfrm>
            <a:off x="968663" y="1853009"/>
            <a:ext cx="6034509" cy="4059851"/>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477002" y="3549816"/>
            <a:ext cx="2867776" cy="149745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219575" y="3597440"/>
            <a:ext cx="2768468" cy="1251285"/>
          </a:xfrm>
          <a:prstGeom prst="rect">
            <a:avLst/>
          </a:prstGeom>
          <a:noFill/>
          <a:ln w="9525">
            <a:noFill/>
            <a:miter lim="800000"/>
            <a:headEnd/>
            <a:tailEnd/>
          </a:ln>
        </p:spPr>
      </p:pic>
      <p:pic>
        <p:nvPicPr>
          <p:cNvPr id="11" name="Obrázek 10" descr="CO2._tlapota.png"/>
          <p:cNvPicPr>
            <a:picLocks noChangeAspect="1"/>
          </p:cNvPicPr>
          <p:nvPr/>
        </p:nvPicPr>
        <p:blipFill>
          <a:blip r:embed="rId6" cstate="print"/>
          <a:srcRect t="10488"/>
          <a:stretch>
            <a:fillRect/>
          </a:stretch>
        </p:blipFill>
        <p:spPr>
          <a:xfrm>
            <a:off x="745947" y="673767"/>
            <a:ext cx="1607595" cy="9625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27584" y="692696"/>
            <a:ext cx="7704856" cy="523220"/>
          </a:xfrm>
          <a:prstGeom prst="rect">
            <a:avLst/>
          </a:prstGeom>
          <a:noFill/>
          <a:ln w="9525">
            <a:noFill/>
            <a:miter lim="800000"/>
            <a:headEnd/>
            <a:tailEnd/>
          </a:ln>
        </p:spPr>
        <p:txBody>
          <a:bodyPr wrap="square">
            <a:spAutoFit/>
          </a:bodyPr>
          <a:lstStyle/>
          <a:p>
            <a:r>
              <a:rPr lang="cs-CZ" sz="2800" dirty="0" smtClean="0"/>
              <a:t> Green Business - „</a:t>
            </a:r>
            <a:r>
              <a:rPr lang="cs-CZ" sz="2800" dirty="0" err="1" smtClean="0"/>
              <a:t>walk</a:t>
            </a:r>
            <a:r>
              <a:rPr lang="cs-CZ" sz="2800" dirty="0" smtClean="0"/>
              <a:t> </a:t>
            </a:r>
            <a:r>
              <a:rPr lang="cs-CZ" sz="2800" dirty="0" err="1" smtClean="0"/>
              <a:t>the</a:t>
            </a:r>
            <a:r>
              <a:rPr lang="cs-CZ" sz="2800" dirty="0" smtClean="0"/>
              <a:t> </a:t>
            </a:r>
            <a:r>
              <a:rPr lang="cs-CZ" sz="2800" dirty="0" err="1" smtClean="0"/>
              <a:t>talk</a:t>
            </a:r>
            <a:r>
              <a:rPr lang="cs-CZ" sz="2800" dirty="0" smtClean="0"/>
              <a:t>“ princip </a:t>
            </a:r>
            <a:endParaRPr lang="fi-FI" sz="2800" dirty="0"/>
          </a:p>
        </p:txBody>
      </p:sp>
      <p:pic>
        <p:nvPicPr>
          <p:cNvPr id="3" name="Obrázek 15" descr="corso garden.jpg"/>
          <p:cNvPicPr>
            <a:picLocks noChangeAspect="1"/>
          </p:cNvPicPr>
          <p:nvPr/>
        </p:nvPicPr>
        <p:blipFill>
          <a:blip r:embed="rId2" cstate="print"/>
          <a:srcRect l="50015" r="15308"/>
          <a:stretch>
            <a:fillRect/>
          </a:stretch>
        </p:blipFill>
        <p:spPr bwMode="auto">
          <a:xfrm>
            <a:off x="611560" y="1340768"/>
            <a:ext cx="2292760" cy="4409528"/>
          </a:xfrm>
          <a:prstGeom prst="rect">
            <a:avLst/>
          </a:prstGeom>
          <a:noFill/>
          <a:ln w="9525">
            <a:noFill/>
            <a:miter lim="800000"/>
            <a:headEnd/>
            <a:tailEnd/>
          </a:ln>
        </p:spPr>
      </p:pic>
      <p:sp>
        <p:nvSpPr>
          <p:cNvPr id="5" name="TextovéPole 12"/>
          <p:cNvSpPr txBox="1">
            <a:spLocks noChangeArrowheads="1"/>
          </p:cNvSpPr>
          <p:nvPr/>
        </p:nvSpPr>
        <p:spPr bwMode="auto">
          <a:xfrm>
            <a:off x="971600" y="5949280"/>
            <a:ext cx="1728192" cy="261610"/>
          </a:xfrm>
          <a:prstGeom prst="rect">
            <a:avLst/>
          </a:prstGeom>
          <a:solidFill>
            <a:schemeClr val="bg1"/>
          </a:solidFill>
          <a:ln w="9525">
            <a:noFill/>
            <a:miter lim="800000"/>
            <a:headEnd/>
            <a:tailEnd/>
          </a:ln>
        </p:spPr>
        <p:txBody>
          <a:bodyPr wrap="square">
            <a:spAutoFit/>
          </a:bodyPr>
          <a:lstStyle/>
          <a:p>
            <a:r>
              <a:rPr lang="cs-CZ" sz="1100" dirty="0" err="1"/>
              <a:t>Corso</a:t>
            </a:r>
            <a:r>
              <a:rPr lang="cs-CZ" sz="1100" dirty="0"/>
              <a:t> </a:t>
            </a:r>
            <a:r>
              <a:rPr lang="cs-CZ" sz="1100" dirty="0" err="1"/>
              <a:t>Court</a:t>
            </a:r>
            <a:r>
              <a:rPr lang="cs-CZ" sz="1100" dirty="0"/>
              <a:t>,  </a:t>
            </a:r>
            <a:r>
              <a:rPr lang="cs-CZ" sz="1100" dirty="0" err="1"/>
              <a:t>Prague</a:t>
            </a:r>
            <a:endParaRPr lang="cs-CZ" sz="1100" dirty="0"/>
          </a:p>
        </p:txBody>
      </p:sp>
      <p:pic>
        <p:nvPicPr>
          <p:cNvPr id="1026" name="Picture 2"/>
          <p:cNvPicPr>
            <a:picLocks noChangeAspect="1" noChangeArrowheads="1"/>
          </p:cNvPicPr>
          <p:nvPr/>
        </p:nvPicPr>
        <p:blipFill>
          <a:blip r:embed="rId3" cstate="print"/>
          <a:srcRect/>
          <a:stretch>
            <a:fillRect/>
          </a:stretch>
        </p:blipFill>
        <p:spPr bwMode="auto">
          <a:xfrm>
            <a:off x="3203848" y="1340768"/>
            <a:ext cx="5112568" cy="2874416"/>
          </a:xfrm>
          <a:prstGeom prst="rect">
            <a:avLst/>
          </a:prstGeom>
          <a:noFill/>
          <a:ln w="9525">
            <a:noFill/>
            <a:miter lim="800000"/>
            <a:headEnd/>
            <a:tailEnd/>
          </a:ln>
        </p:spPr>
      </p:pic>
      <p:pic>
        <p:nvPicPr>
          <p:cNvPr id="7" name="Obrázek 6"/>
          <p:cNvPicPr/>
          <p:nvPr/>
        </p:nvPicPr>
        <p:blipFill>
          <a:blip r:embed="rId4" cstate="print"/>
          <a:srcRect/>
          <a:stretch>
            <a:fillRect/>
          </a:stretch>
        </p:blipFill>
        <p:spPr bwMode="auto">
          <a:xfrm>
            <a:off x="4788024" y="4293096"/>
            <a:ext cx="4041918" cy="2363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Corsouhlík2.png"/>
          <p:cNvPicPr>
            <a:picLocks noChangeAspect="1"/>
          </p:cNvPicPr>
          <p:nvPr/>
        </p:nvPicPr>
        <p:blipFill>
          <a:blip r:embed="rId3" cstate="print"/>
          <a:stretch>
            <a:fillRect/>
          </a:stretch>
        </p:blipFill>
        <p:spPr>
          <a:xfrm>
            <a:off x="4499992" y="1412776"/>
            <a:ext cx="4499992" cy="4763834"/>
          </a:xfrm>
          <a:prstGeom prst="rect">
            <a:avLst/>
          </a:prstGeom>
        </p:spPr>
      </p:pic>
      <p:sp>
        <p:nvSpPr>
          <p:cNvPr id="377859" name="Rectangle 3"/>
          <p:cNvSpPr>
            <a:spLocks noChangeArrowheads="1"/>
          </p:cNvSpPr>
          <p:nvPr/>
        </p:nvSpPr>
        <p:spPr bwMode="auto">
          <a:xfrm>
            <a:off x="989013" y="1930400"/>
            <a:ext cx="7013575" cy="841375"/>
          </a:xfrm>
          <a:prstGeom prst="rect">
            <a:avLst/>
          </a:prstGeom>
          <a:noFill/>
          <a:ln w="9525">
            <a:noFill/>
            <a:miter lim="800000"/>
            <a:headEnd/>
            <a:tailEnd/>
          </a:ln>
        </p:spPr>
        <p:txBody>
          <a:bodyPr tIns="72000" rIns="36000" bIns="0"/>
          <a:lstStyle/>
          <a:p>
            <a:pPr eaLnBrk="0" hangingPunct="0">
              <a:lnSpc>
                <a:spcPct val="90000"/>
              </a:lnSpc>
            </a:pPr>
            <a:endParaRPr lang="nb-NO" sz="3200"/>
          </a:p>
        </p:txBody>
      </p:sp>
      <p:sp>
        <p:nvSpPr>
          <p:cNvPr id="377860" name="Text Box 5"/>
          <p:cNvSpPr txBox="1">
            <a:spLocks noChangeArrowheads="1"/>
          </p:cNvSpPr>
          <p:nvPr/>
        </p:nvSpPr>
        <p:spPr bwMode="auto">
          <a:xfrm>
            <a:off x="827584" y="692696"/>
            <a:ext cx="7704856" cy="523220"/>
          </a:xfrm>
          <a:prstGeom prst="rect">
            <a:avLst/>
          </a:prstGeom>
          <a:noFill/>
          <a:ln w="9525">
            <a:noFill/>
            <a:miter lim="800000"/>
            <a:headEnd/>
            <a:tailEnd/>
          </a:ln>
        </p:spPr>
        <p:txBody>
          <a:bodyPr wrap="square">
            <a:spAutoFit/>
          </a:bodyPr>
          <a:lstStyle/>
          <a:p>
            <a:r>
              <a:rPr lang="cs-CZ" sz="2800" dirty="0" smtClean="0"/>
              <a:t>Uhlíková stopa projektu </a:t>
            </a:r>
            <a:r>
              <a:rPr lang="cs-CZ" sz="2800" dirty="0" err="1" smtClean="0"/>
              <a:t>Corso</a:t>
            </a:r>
            <a:r>
              <a:rPr lang="cs-CZ" sz="2800" dirty="0" smtClean="0"/>
              <a:t> </a:t>
            </a:r>
            <a:r>
              <a:rPr lang="cs-CZ" sz="2800" dirty="0" err="1" smtClean="0"/>
              <a:t>Court</a:t>
            </a:r>
            <a:endParaRPr lang="fi-FI" sz="2800" dirty="0"/>
          </a:p>
        </p:txBody>
      </p:sp>
      <p:pic>
        <p:nvPicPr>
          <p:cNvPr id="7" name="Obrázek 6" descr="Corso-Court1.jpg"/>
          <p:cNvPicPr>
            <a:picLocks noChangeAspect="1"/>
          </p:cNvPicPr>
          <p:nvPr/>
        </p:nvPicPr>
        <p:blipFill>
          <a:blip r:embed="rId4" cstate="print"/>
          <a:stretch>
            <a:fillRect/>
          </a:stretch>
        </p:blipFill>
        <p:spPr>
          <a:xfrm>
            <a:off x="7164288" y="188640"/>
            <a:ext cx="1470264" cy="1099022"/>
          </a:xfrm>
          <a:prstGeom prst="rect">
            <a:avLst/>
          </a:prstGeom>
        </p:spPr>
      </p:pic>
      <p:pic>
        <p:nvPicPr>
          <p:cNvPr id="11" name="Obrázek 10" descr="uhlik_corso2.png"/>
          <p:cNvPicPr>
            <a:picLocks noChangeAspect="1"/>
          </p:cNvPicPr>
          <p:nvPr/>
        </p:nvPicPr>
        <p:blipFill>
          <a:blip r:embed="rId5" cstate="print"/>
          <a:stretch>
            <a:fillRect/>
          </a:stretch>
        </p:blipFill>
        <p:spPr>
          <a:xfrm>
            <a:off x="107504" y="1412776"/>
            <a:ext cx="4355822" cy="4752528"/>
          </a:xfrm>
          <a:prstGeom prst="rect">
            <a:avLst/>
          </a:prstGeom>
        </p:spPr>
      </p:pic>
      <p:pic>
        <p:nvPicPr>
          <p:cNvPr id="12" name="Obrázek 11" descr="uhlik_corso.png"/>
          <p:cNvPicPr>
            <a:picLocks noChangeAspect="1"/>
          </p:cNvPicPr>
          <p:nvPr/>
        </p:nvPicPr>
        <p:blipFill>
          <a:blip r:embed="rId6" cstate="print"/>
          <a:stretch>
            <a:fillRect/>
          </a:stretch>
        </p:blipFill>
        <p:spPr>
          <a:xfrm>
            <a:off x="7236296" y="1412776"/>
            <a:ext cx="1752783" cy="1843543"/>
          </a:xfrm>
          <a:prstGeom prst="rect">
            <a:avLst/>
          </a:prstGeom>
        </p:spPr>
      </p:pic>
      <p:pic>
        <p:nvPicPr>
          <p:cNvPr id="8" name="Obrázek 7" descr="Corsouhlík1.png"/>
          <p:cNvPicPr>
            <a:picLocks noChangeAspect="1"/>
          </p:cNvPicPr>
          <p:nvPr/>
        </p:nvPicPr>
        <p:blipFill>
          <a:blip r:embed="rId7" cstate="print"/>
          <a:stretch>
            <a:fillRect/>
          </a:stretch>
        </p:blipFill>
        <p:spPr>
          <a:xfrm>
            <a:off x="4499992" y="1412776"/>
            <a:ext cx="1172891" cy="1296144"/>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4738" y="696913"/>
            <a:ext cx="7713662" cy="479425"/>
          </a:xfrm>
        </p:spPr>
        <p:txBody>
          <a:bodyPr/>
          <a:lstStyle/>
          <a:p>
            <a:pPr eaLnBrk="1" hangingPunct="1"/>
            <a:r>
              <a:rPr lang="nb-NO" altLang="en-US" sz="2800" dirty="0" smtClean="0"/>
              <a:t>International benchmark</a:t>
            </a:r>
            <a:r>
              <a:rPr lang="cs-CZ" altLang="en-US" sz="2800" dirty="0" smtClean="0"/>
              <a:t> 2014</a:t>
            </a:r>
            <a:endParaRPr lang="nb-NO" altLang="en-US" dirty="0" smtClean="0"/>
          </a:p>
        </p:txBody>
      </p:sp>
      <p:graphicFrame>
        <p:nvGraphicFramePr>
          <p:cNvPr id="38355" name="Group 467"/>
          <p:cNvGraphicFramePr>
            <a:graphicFrameLocks noGrp="1"/>
          </p:cNvGraphicFramePr>
          <p:nvPr>
            <p:ph sz="half" idx="1"/>
          </p:nvPr>
        </p:nvGraphicFramePr>
        <p:xfrm>
          <a:off x="1323975" y="1412877"/>
          <a:ext cx="5336257" cy="3170492"/>
        </p:xfrm>
        <a:graphic>
          <a:graphicData uri="http://schemas.openxmlformats.org/drawingml/2006/table">
            <a:tbl>
              <a:tblPr/>
              <a:tblGrid>
                <a:gridCol w="1250387"/>
                <a:gridCol w="594264"/>
                <a:gridCol w="594264"/>
                <a:gridCol w="594264"/>
                <a:gridCol w="594264"/>
                <a:gridCol w="527044"/>
                <a:gridCol w="592923"/>
                <a:gridCol w="588847"/>
              </a:tblGrid>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1" i="0" u="none" strike="noStrike" cap="none" normalizeH="0" baseline="0" dirty="0" smtClean="0">
                          <a:ln>
                            <a:noFill/>
                          </a:ln>
                          <a:solidFill>
                            <a:schemeClr val="tx1"/>
                          </a:solidFill>
                          <a:effectLst/>
                          <a:latin typeface="Arial" charset="0"/>
                          <a:cs typeface="Arial" charset="0"/>
                        </a:rPr>
                        <a:t>Company</a:t>
                      </a:r>
                      <a:endParaRPr kumimoji="0" lang="nb-NO" sz="1000" b="0" i="0" u="none" strike="noStrike" cap="none" normalizeH="0" baseline="0" dirty="0" smtClean="0">
                        <a:ln>
                          <a:noFill/>
                        </a:ln>
                        <a:solidFill>
                          <a:schemeClr val="tx1"/>
                        </a:solidFill>
                        <a:effectLst/>
                        <a:latin typeface="Arial" charset="0"/>
                      </a:endParaRP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solidFill>
                          <a:effectLst/>
                          <a:latin typeface="Arial" charset="0"/>
                        </a:rPr>
                        <a:t>2014</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solidFill>
                          <a:effectLst/>
                          <a:latin typeface="Arial" charset="0"/>
                        </a:rPr>
                        <a:t>2013</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solidFill>
                          <a:effectLst/>
                          <a:latin typeface="Arial" charset="0"/>
                        </a:rPr>
                        <a:t>2012</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solidFill>
                          <a:effectLst/>
                          <a:latin typeface="Arial" charset="0"/>
                        </a:rPr>
                        <a:t>2011</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solidFill>
                          <a:effectLst/>
                          <a:latin typeface="Arial" charset="0"/>
                        </a:rPr>
                        <a:t>2010</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solidFill>
                          <a:effectLst/>
                          <a:latin typeface="Arial" charset="0"/>
                          <a:cs typeface="Arial" charset="0"/>
                        </a:rPr>
                        <a:t>2009</a:t>
                      </a:r>
                      <a:endParaRPr kumimoji="0" lang="nb-NO" sz="1000" b="0" i="0" u="none" strike="noStrike" cap="none" normalizeH="0" baseline="0" dirty="0" smtClean="0">
                        <a:ln>
                          <a:noFill/>
                        </a:ln>
                        <a:solidFill>
                          <a:schemeClr val="tx1"/>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2008</a:t>
                      </a:r>
                      <a:endParaRPr kumimoji="0" lang="en-GB" sz="1000" b="0" i="0" u="none" strike="noStrike" cap="none" normalizeH="0" baseline="0" dirty="0" smtClean="0">
                        <a:ln>
                          <a:noFill/>
                        </a:ln>
                        <a:solidFill>
                          <a:schemeClr val="tx1"/>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lumMod val="90000"/>
                              <a:lumOff val="10000"/>
                            </a:schemeClr>
                          </a:solidFill>
                          <a:effectLst/>
                          <a:latin typeface="Arial" charset="0"/>
                        </a:rPr>
                        <a:t>Ferrovial</a:t>
                      </a: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0000"/>
                              <a:lumOff val="10000"/>
                            </a:schemeClr>
                          </a:solidFill>
                          <a:effectLst/>
                          <a:latin typeface="Arial" charset="0"/>
                        </a:rPr>
                        <a:t>100 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0000"/>
                              <a:lumOff val="10000"/>
                            </a:schemeClr>
                          </a:solidFill>
                          <a:effectLst/>
                          <a:latin typeface="Arial" charset="0"/>
                        </a:rPr>
                        <a:t>99A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0000"/>
                              <a:lumOff val="10000"/>
                            </a:schemeClr>
                          </a:solidFill>
                          <a:effectLst/>
                          <a:latin typeface="Arial" charset="0"/>
                        </a:rPr>
                        <a:t>90 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lumMod val="90000"/>
                              <a:lumOff val="10000"/>
                            </a:schemeClr>
                          </a:solidFill>
                          <a:effectLst/>
                          <a:latin typeface="Arial" charset="0"/>
                        </a:rPr>
                        <a:t>90 A</a:t>
                      </a:r>
                      <a:endParaRPr kumimoji="0" lang="en-US"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0000"/>
                              <a:lumOff val="10000"/>
                            </a:schemeClr>
                          </a:solidFill>
                          <a:effectLst/>
                          <a:latin typeface="Arial" charset="0"/>
                        </a:rPr>
                        <a:t>89 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90000"/>
                              <a:lumOff val="10000"/>
                            </a:schemeClr>
                          </a:solidFill>
                          <a:effectLst/>
                          <a:latin typeface="Arial" charset="0"/>
                        </a:rPr>
                        <a:t>68</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lumMod val="90000"/>
                              <a:lumOff val="10000"/>
                            </a:schemeClr>
                          </a:solidFill>
                          <a:effectLst/>
                          <a:latin typeface="Arial" charset="0"/>
                        </a:rPr>
                        <a:t>-</a:t>
                      </a: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lumMod val="90000"/>
                              <a:lumOff val="10000"/>
                            </a:schemeClr>
                          </a:solidFill>
                          <a:effectLst/>
                          <a:latin typeface="Arial" charset="0"/>
                        </a:rPr>
                        <a:t>Acciona</a:t>
                      </a: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0000"/>
                              <a:lumOff val="10000"/>
                            </a:schemeClr>
                          </a:solidFill>
                          <a:effectLst/>
                          <a:latin typeface="Arial" charset="0"/>
                        </a:rPr>
                        <a:t>99 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0000"/>
                              <a:lumOff val="10000"/>
                            </a:schemeClr>
                          </a:solidFill>
                          <a:effectLst/>
                          <a:latin typeface="Arial" charset="0"/>
                        </a:rPr>
                        <a:t>97A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0000"/>
                              <a:lumOff val="10000"/>
                            </a:schemeClr>
                          </a:solidFill>
                          <a:effectLst/>
                          <a:latin typeface="Arial" charset="0"/>
                        </a:rPr>
                        <a:t>96 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86 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lumMod val="90000"/>
                              <a:lumOff val="10000"/>
                            </a:schemeClr>
                          </a:solidFill>
                          <a:effectLst/>
                          <a:latin typeface="Arial" charset="0"/>
                        </a:rPr>
                        <a:t>BAM Group</a:t>
                      </a: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98 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96B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93 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0000"/>
                          </a:solidFill>
                          <a:effectLst/>
                          <a:latin typeface="Arial" charset="0"/>
                          <a:cs typeface="Arial" charset="0"/>
                        </a:rPr>
                        <a:t>Skanska</a:t>
                      </a:r>
                      <a:endParaRPr kumimoji="0" lang="en-GB" sz="1000" b="1" i="0" u="none" strike="noStrike" cap="none" normalizeH="0" baseline="0" dirty="0" smtClean="0">
                        <a:ln>
                          <a:noFill/>
                        </a:ln>
                        <a:solidFill>
                          <a:srgbClr val="FF0000"/>
                        </a:solidFill>
                        <a:effectLst/>
                        <a:latin typeface="Arial" charset="0"/>
                      </a:endParaRP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1" i="0" u="none" strike="noStrike" cap="none" normalizeH="0" baseline="0" dirty="0" smtClean="0">
                          <a:ln>
                            <a:noFill/>
                          </a:ln>
                          <a:solidFill>
                            <a:srgbClr val="FF0000"/>
                          </a:solidFill>
                          <a:effectLst/>
                          <a:latin typeface="Arial" charset="0"/>
                        </a:rPr>
                        <a:t>98 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1" i="0" u="none" strike="noStrike" cap="none" normalizeH="0" baseline="0" dirty="0" smtClean="0">
                          <a:ln>
                            <a:noFill/>
                          </a:ln>
                          <a:solidFill>
                            <a:srgbClr val="FF0000"/>
                          </a:solidFill>
                          <a:effectLst/>
                          <a:latin typeface="Arial" charset="0"/>
                        </a:rPr>
                        <a:t>95B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1" i="0" u="none" strike="noStrike" cap="none" normalizeH="0" baseline="0" dirty="0" smtClean="0">
                          <a:ln>
                            <a:noFill/>
                          </a:ln>
                          <a:solidFill>
                            <a:srgbClr val="FF0000"/>
                          </a:solidFill>
                          <a:effectLst/>
                          <a:latin typeface="Arial" charset="0"/>
                        </a:rPr>
                        <a:t>82 C</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1" i="0" u="none" strike="noStrike" cap="none" normalizeH="0" baseline="0" dirty="0" smtClean="0">
                          <a:ln>
                            <a:noFill/>
                          </a:ln>
                          <a:solidFill>
                            <a:srgbClr val="FF0000"/>
                          </a:solidFill>
                          <a:effectLst/>
                          <a:latin typeface="Arial" charset="0"/>
                        </a:rPr>
                        <a:t>83 C</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1" i="0" u="none" strike="noStrike" cap="none" normalizeH="0" baseline="0" dirty="0" smtClean="0">
                          <a:ln>
                            <a:noFill/>
                          </a:ln>
                          <a:solidFill>
                            <a:srgbClr val="FF0000"/>
                          </a:solidFill>
                          <a:effectLst/>
                          <a:latin typeface="Arial" charset="0"/>
                        </a:rPr>
                        <a:t>85 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1" i="0" u="none" strike="noStrike" cap="none" normalizeH="0" baseline="0" dirty="0" smtClean="0">
                          <a:ln>
                            <a:noFill/>
                          </a:ln>
                          <a:solidFill>
                            <a:srgbClr val="FF0000"/>
                          </a:solidFill>
                          <a:effectLst/>
                          <a:latin typeface="Arial" charset="0"/>
                          <a:cs typeface="Arial" charset="0"/>
                        </a:rPr>
                        <a:t>67</a:t>
                      </a:r>
                      <a:endParaRPr kumimoji="0" lang="nb-NO" sz="1000" b="1" i="0" u="none" strike="noStrike" cap="none" normalizeH="0" baseline="0" dirty="0" smtClean="0">
                        <a:ln>
                          <a:noFill/>
                        </a:ln>
                        <a:solidFill>
                          <a:srgbClr val="FF0000"/>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1" i="0" u="none" strike="noStrike" cap="none" normalizeH="0" baseline="0" dirty="0" smtClean="0">
                          <a:ln>
                            <a:noFill/>
                          </a:ln>
                          <a:solidFill>
                            <a:srgbClr val="FF0000"/>
                          </a:solidFill>
                          <a:effectLst/>
                          <a:latin typeface="Arial" charset="0"/>
                          <a:cs typeface="Arial" charset="0"/>
                        </a:rPr>
                        <a:t>40</a:t>
                      </a:r>
                      <a:endParaRPr kumimoji="0" lang="nb-NO" sz="1000" b="1" i="0" u="none" strike="noStrike" cap="none" normalizeH="0" baseline="0" dirty="0" smtClean="0">
                        <a:ln>
                          <a:noFill/>
                        </a:ln>
                        <a:solidFill>
                          <a:srgbClr val="FF0000"/>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lumMod val="90000"/>
                              <a:lumOff val="10000"/>
                            </a:schemeClr>
                          </a:solidFill>
                          <a:effectLst/>
                          <a:latin typeface="Arial" charset="0"/>
                        </a:rPr>
                        <a:t>Balfour Beatty </a:t>
                      </a: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0000"/>
                              <a:lumOff val="10000"/>
                            </a:schemeClr>
                          </a:solidFill>
                          <a:effectLst/>
                          <a:latin typeface="Arial" charset="0"/>
                        </a:rPr>
                        <a:t>94 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0000"/>
                              <a:lumOff val="10000"/>
                            </a:schemeClr>
                          </a:solidFill>
                          <a:effectLst/>
                          <a:latin typeface="Arial" charset="0"/>
                        </a:rPr>
                        <a:t>87B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0000"/>
                              <a:lumOff val="10000"/>
                            </a:schemeClr>
                          </a:solidFill>
                          <a:effectLst/>
                          <a:latin typeface="Arial" charset="0"/>
                        </a:rPr>
                        <a:t>78 C</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lumMod val="90000"/>
                              <a:lumOff val="10000"/>
                            </a:schemeClr>
                          </a:solidFill>
                          <a:effectLst/>
                          <a:latin typeface="Arial" charset="0"/>
                        </a:rPr>
                        <a:t>78 C</a:t>
                      </a:r>
                      <a:endParaRPr kumimoji="0" lang="en-US"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0000"/>
                              <a:lumOff val="10000"/>
                            </a:schemeClr>
                          </a:solidFill>
                          <a:effectLst/>
                          <a:latin typeface="Arial" charset="0"/>
                        </a:rPr>
                        <a:t>60 C</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48</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32</a:t>
                      </a: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FF0000"/>
                          </a:solidFill>
                          <a:effectLst/>
                          <a:latin typeface="Arial" charset="0"/>
                          <a:cs typeface="Arial" charset="0"/>
                        </a:rPr>
                        <a:t>Vinci</a:t>
                      </a:r>
                      <a:endParaRPr kumimoji="0" lang="en-GB" sz="1000" b="0" i="0" u="none" strike="noStrike" cap="none" normalizeH="0" baseline="0" dirty="0" smtClean="0">
                        <a:ln>
                          <a:noFill/>
                        </a:ln>
                        <a:solidFill>
                          <a:srgbClr val="FF0000"/>
                        </a:solidFill>
                        <a:effectLst/>
                        <a:latin typeface="Arial" charset="0"/>
                      </a:endParaRP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100 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93 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80 C</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75 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80 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cs typeface="Arial" charset="0"/>
                        </a:rPr>
                        <a:t>78</a:t>
                      </a: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57</a:t>
                      </a: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FF0000"/>
                          </a:solidFill>
                          <a:effectLst/>
                          <a:latin typeface="Arial" charset="0"/>
                        </a:rPr>
                        <a:t>Hochtief</a:t>
                      </a: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95 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91A</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83 C</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74 -</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lumMod val="90000"/>
                              <a:lumOff val="10000"/>
                            </a:schemeClr>
                          </a:solidFill>
                          <a:effectLst/>
                          <a:latin typeface="Arial" charset="0"/>
                        </a:rPr>
                        <a:t>ACS (Dragados) </a:t>
                      </a: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62 D</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NR*</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41 -</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56 E</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50 C</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59</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lumMod val="90000"/>
                              <a:lumOff val="10000"/>
                            </a:schemeClr>
                          </a:solidFill>
                          <a:effectLst/>
                          <a:latin typeface="Arial" charset="0"/>
                        </a:rPr>
                        <a:t>Bouygues </a:t>
                      </a: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93 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95B</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74 C</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53 D</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33 -</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31</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w="12700" cap="flat" cmpd="sng" algn="ctr">
                      <a:noFill/>
                      <a:prstDash val="solid"/>
                      <a:round/>
                      <a:headEnd type="none" w="med" len="med"/>
                      <a:tailEnd type="none" w="med" len="med"/>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lumMod val="90000"/>
                              <a:lumOff val="10000"/>
                            </a:schemeClr>
                          </a:solidFill>
                          <a:effectLst/>
                          <a:latin typeface="Arial" charset="0"/>
                        </a:rPr>
                        <a:t>Lend Lease</a:t>
                      </a: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NR</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NR</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NR</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w="12700" cap="flat" cmpd="sng" algn="ctr">
                      <a:noFill/>
                      <a:prstDash val="solid"/>
                      <a:round/>
                      <a:headEnd type="none" w="med" len="med"/>
                      <a:tailEnd type="none" w="med" len="med"/>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lumMod val="90000"/>
                              <a:lumOff val="10000"/>
                            </a:schemeClr>
                          </a:solidFill>
                          <a:effectLst/>
                          <a:latin typeface="Arial" charset="0"/>
                        </a:rPr>
                        <a:t>Bilfinger Berger</a:t>
                      </a: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37</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DP*</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NR</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NR</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NR</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w="12700" cap="flat" cmpd="sng" algn="ctr">
                      <a:noFill/>
                      <a:prstDash val="solid"/>
                      <a:round/>
                      <a:headEnd type="none" w="med" len="med"/>
                      <a:tailEnd type="none" w="med" len="med"/>
                    </a:lnB>
                    <a:lnTlToBr>
                      <a:noFill/>
                    </a:lnTlToBr>
                    <a:lnBlToTr>
                      <a:noFill/>
                    </a:lnBlToTr>
                    <a:noFill/>
                  </a:tcPr>
                </a:tc>
              </a:tr>
              <a:tr h="216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err="1" smtClean="0">
                          <a:ln>
                            <a:noFill/>
                          </a:ln>
                          <a:solidFill>
                            <a:srgbClr val="FF0000"/>
                          </a:solidFill>
                          <a:effectLst/>
                          <a:latin typeface="Arial" charset="0"/>
                        </a:rPr>
                        <a:t>Strabag</a:t>
                      </a:r>
                      <a:endParaRPr kumimoji="0" lang="en-GB" sz="1000" b="0" i="0" u="none" strike="noStrike" cap="none" normalizeH="0" baseline="0" dirty="0" smtClean="0">
                        <a:ln>
                          <a:noFill/>
                        </a:ln>
                        <a:solidFill>
                          <a:srgbClr val="FF0000"/>
                        </a:solidFill>
                        <a:effectLst/>
                        <a:latin typeface="Arial" charset="0"/>
                      </a:endParaRPr>
                    </a:p>
                  </a:txBody>
                  <a:tcPr marL="91426" marR="91426" marT="45742" marB="45742" anchor="b" horzOverflow="overflow">
                    <a:lnL cap="flat">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NR</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NR</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chemeClr val="tx1">
                              <a:lumMod val="90000"/>
                              <a:lumOff val="10000"/>
                            </a:schemeClr>
                          </a:solidFill>
                          <a:effectLst/>
                          <a:latin typeface="Arial" charset="0"/>
                        </a:rPr>
                        <a:t>75D</a:t>
                      </a: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nb-NO" sz="1000" b="0" i="0" u="none" strike="noStrike" cap="none" normalizeH="0" baseline="0" dirty="0" smtClean="0">
                        <a:ln>
                          <a:noFill/>
                        </a:ln>
                        <a:solidFill>
                          <a:schemeClr val="tx1">
                            <a:lumMod val="90000"/>
                            <a:lumOff val="10000"/>
                          </a:schemeClr>
                        </a:solidFill>
                        <a:effectLst/>
                        <a:latin typeface="Arial" charset="0"/>
                      </a:endParaRPr>
                    </a:p>
                  </a:txBody>
                  <a:tcPr marL="91426" marR="91426" marT="45742" marB="45742" anchor="b" horzOverflow="overflow">
                    <a:lnL w="12700" cap="flat" cmpd="sng" algn="ctr">
                      <a:solidFill>
                        <a:srgbClr val="000000"/>
                      </a:solidFill>
                      <a:prstDash val="solid"/>
                      <a:round/>
                      <a:headEnd type="none" w="med" len="med"/>
                      <a:tailEnd type="none" w="med" len="med"/>
                    </a:lnL>
                    <a:lnR cap="flat">
                      <a:noFill/>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4212" name="TextBox 1"/>
          <p:cNvSpPr txBox="1">
            <a:spLocks noChangeArrowheads="1"/>
          </p:cNvSpPr>
          <p:nvPr/>
        </p:nvSpPr>
        <p:spPr bwMode="auto">
          <a:xfrm>
            <a:off x="1331640" y="5013176"/>
            <a:ext cx="5688012" cy="460375"/>
          </a:xfrm>
          <a:prstGeom prst="rect">
            <a:avLst/>
          </a:prstGeom>
          <a:noFill/>
          <a:ln w="9525">
            <a:noFill/>
            <a:miter lim="800000"/>
            <a:headEnd/>
            <a:tailEnd/>
          </a:ln>
        </p:spPr>
        <p:txBody>
          <a:bodyPr>
            <a:spAutoFit/>
          </a:bodyPr>
          <a:lstStyle/>
          <a:p>
            <a:r>
              <a:rPr lang="en-US" altLang="en-US" sz="1200" dirty="0"/>
              <a:t>DP- Declined Participation</a:t>
            </a:r>
          </a:p>
          <a:p>
            <a:r>
              <a:rPr lang="en-US" altLang="en-US" sz="1200" dirty="0"/>
              <a:t>NR – Not responding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kanska white light green">
  <a:themeElements>
    <a:clrScheme name="1_Skanska white light green 1">
      <a:dk1>
        <a:srgbClr val="293E6B"/>
      </a:dk1>
      <a:lt1>
        <a:srgbClr val="FFFFFF"/>
      </a:lt1>
      <a:dk2>
        <a:srgbClr val="293E6B"/>
      </a:dk2>
      <a:lt2>
        <a:srgbClr val="B3B3B3"/>
      </a:lt2>
      <a:accent1>
        <a:srgbClr val="3D9B35"/>
      </a:accent1>
      <a:accent2>
        <a:srgbClr val="293E6B"/>
      </a:accent2>
      <a:accent3>
        <a:srgbClr val="FFFFFF"/>
      </a:accent3>
      <a:accent4>
        <a:srgbClr val="21345A"/>
      </a:accent4>
      <a:accent5>
        <a:srgbClr val="AFCBAE"/>
      </a:accent5>
      <a:accent6>
        <a:srgbClr val="243760"/>
      </a:accent6>
      <a:hlink>
        <a:srgbClr val="E57200"/>
      </a:hlink>
      <a:folHlink>
        <a:srgbClr val="BEB2A6"/>
      </a:folHlink>
    </a:clrScheme>
    <a:fontScheme name="1_Skanska white light 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kanska white light green 1">
        <a:dk1>
          <a:srgbClr val="293E6B"/>
        </a:dk1>
        <a:lt1>
          <a:srgbClr val="FFFFFF"/>
        </a:lt1>
        <a:dk2>
          <a:srgbClr val="293E6B"/>
        </a:dk2>
        <a:lt2>
          <a:srgbClr val="B3B3B3"/>
        </a:lt2>
        <a:accent1>
          <a:srgbClr val="3D9B35"/>
        </a:accent1>
        <a:accent2>
          <a:srgbClr val="293E6B"/>
        </a:accent2>
        <a:accent3>
          <a:srgbClr val="FFFFFF"/>
        </a:accent3>
        <a:accent4>
          <a:srgbClr val="21345A"/>
        </a:accent4>
        <a:accent5>
          <a:srgbClr val="AFCBAE"/>
        </a:accent5>
        <a:accent6>
          <a:srgbClr val="243760"/>
        </a:accent6>
        <a:hlink>
          <a:srgbClr val="E57200"/>
        </a:hlink>
        <a:folHlink>
          <a:srgbClr val="BEB2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kanska white green">
  <a:themeElements>
    <a:clrScheme name="1_Skanska white green 1">
      <a:dk1>
        <a:srgbClr val="002551"/>
      </a:dk1>
      <a:lt1>
        <a:srgbClr val="FFFFFF"/>
      </a:lt1>
      <a:dk2>
        <a:srgbClr val="002551"/>
      </a:dk2>
      <a:lt2>
        <a:srgbClr val="B0B0B0"/>
      </a:lt2>
      <a:accent1>
        <a:srgbClr val="4BA227"/>
      </a:accent1>
      <a:accent2>
        <a:srgbClr val="002551"/>
      </a:accent2>
      <a:accent3>
        <a:srgbClr val="FFFFFF"/>
      </a:accent3>
      <a:accent4>
        <a:srgbClr val="001E44"/>
      </a:accent4>
      <a:accent5>
        <a:srgbClr val="B1CEAC"/>
      </a:accent5>
      <a:accent6>
        <a:srgbClr val="002049"/>
      </a:accent6>
      <a:hlink>
        <a:srgbClr val="E87603"/>
      </a:hlink>
      <a:folHlink>
        <a:srgbClr val="C5BAA9"/>
      </a:folHlink>
    </a:clrScheme>
    <a:fontScheme name="1_Skanska white 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kanska white green 1">
        <a:dk1>
          <a:srgbClr val="002551"/>
        </a:dk1>
        <a:lt1>
          <a:srgbClr val="FFFFFF"/>
        </a:lt1>
        <a:dk2>
          <a:srgbClr val="002551"/>
        </a:dk2>
        <a:lt2>
          <a:srgbClr val="B0B0B0"/>
        </a:lt2>
        <a:accent1>
          <a:srgbClr val="4BA227"/>
        </a:accent1>
        <a:accent2>
          <a:srgbClr val="002551"/>
        </a:accent2>
        <a:accent3>
          <a:srgbClr val="FFFFFF"/>
        </a:accent3>
        <a:accent4>
          <a:srgbClr val="001E44"/>
        </a:accent4>
        <a:accent5>
          <a:srgbClr val="B1CEAC"/>
        </a:accent5>
        <a:accent6>
          <a:srgbClr val="002049"/>
        </a:accent6>
        <a:hlink>
          <a:srgbClr val="E87603"/>
        </a:hlink>
        <a:folHlink>
          <a:srgbClr val="C5BA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y mall blå bakgrund till CJH 071105">
  <a:themeElements>
    <a:clrScheme name="Ny mall blå bakgrund till CJH 071105 1">
      <a:dk1>
        <a:srgbClr val="002551"/>
      </a:dk1>
      <a:lt1>
        <a:srgbClr val="FFFFFF"/>
      </a:lt1>
      <a:dk2>
        <a:srgbClr val="002551"/>
      </a:dk2>
      <a:lt2>
        <a:srgbClr val="B0B0B0"/>
      </a:lt2>
      <a:accent1>
        <a:srgbClr val="4BA227"/>
      </a:accent1>
      <a:accent2>
        <a:srgbClr val="002551"/>
      </a:accent2>
      <a:accent3>
        <a:srgbClr val="FFFFFF"/>
      </a:accent3>
      <a:accent4>
        <a:srgbClr val="001E44"/>
      </a:accent4>
      <a:accent5>
        <a:srgbClr val="B1CEAC"/>
      </a:accent5>
      <a:accent6>
        <a:srgbClr val="002049"/>
      </a:accent6>
      <a:hlink>
        <a:srgbClr val="E87603"/>
      </a:hlink>
      <a:folHlink>
        <a:srgbClr val="C5BAA9"/>
      </a:folHlink>
    </a:clrScheme>
    <a:fontScheme name="1_Ny mall blå bakgrund till CJH 071105">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y mall blå bakgrund till CJH 071105 1">
        <a:dk1>
          <a:srgbClr val="002551"/>
        </a:dk1>
        <a:lt1>
          <a:srgbClr val="FFFFFF"/>
        </a:lt1>
        <a:dk2>
          <a:srgbClr val="002551"/>
        </a:dk2>
        <a:lt2>
          <a:srgbClr val="B0B0B0"/>
        </a:lt2>
        <a:accent1>
          <a:srgbClr val="4BA227"/>
        </a:accent1>
        <a:accent2>
          <a:srgbClr val="002551"/>
        </a:accent2>
        <a:accent3>
          <a:srgbClr val="FFFFFF"/>
        </a:accent3>
        <a:accent4>
          <a:srgbClr val="001E44"/>
        </a:accent4>
        <a:accent5>
          <a:srgbClr val="B1CEAC"/>
        </a:accent5>
        <a:accent6>
          <a:srgbClr val="002049"/>
        </a:accent6>
        <a:hlink>
          <a:srgbClr val="E87603"/>
        </a:hlink>
        <a:folHlink>
          <a:srgbClr val="C5BA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_dlc_DocId xmlns="ffacaa7b-3e4b-49b3-8ce1-6c6d8e54f7b6">YWJV64E5H7XR-4-1085</_dlc_DocId>
    <_dlc_DocIdUrl xmlns="ffacaa7b-3e4b-49b3-8ce1-6c6d8e54f7b6">
      <Url>https://partners.myskanska.com/global/GreenConstruction/_layouts/DocIdRedir.aspx?ID=YWJV64E5H7XR-4-1085</Url>
      <Description>YWJV64E5H7XR-4-1085</Description>
    </_dlc_DocIdUrl>
    <Kl_x00ed__x010d_ov_x00e1__x0020_slova xmlns="5d89d4a2-652a-4ac7-9da8-e0228989eb23">
      <Value>UHLÍKOVÁ STOPA, CARBON</Value>
      <Value>PREZENTACE</Value>
      <Value>KOMUNIKACE_NÁSTROJE</Value>
    </Kl_x00ed__x010d_ov_x00e1__x0020_slova>
    <CategoryImage xmlns="http://schemas.microsoft.com/sharepoint.v3">
      <Url xsi:nil="true"/>
      <Description xsi:nil="true"/>
    </CategoryImage>
    <datum xmlns="5d89d4a2-652a-4ac7-9da8-e0228989eb23">2015-12-16T23:00:00+00:00</datum>
    <PODKATEGORIE xmlns="5d89d4a2-652a-4ac7-9da8-e0228989eb23">_METODIKY</PODKATEGORIE>
    <Podkategorie_x0020_certifikac_x00ed_ xmlns="5d89d4a2-652a-4ac7-9da8-e0228989eb23">
      <Value>-</Value>
    </Podkategorie_x0020_certifikac_x00ed_>
    <Oblasti xmlns="5d89d4a2-652a-4ac7-9da8-e0228989eb23">UHLÍKOVÁ STOPA, CARBON</Oblasti>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kument" ma:contentTypeID="0x01010080AF391EFDEDEB40949EC5F4724168E0" ma:contentTypeVersion="10" ma:contentTypeDescription="Vytvoří nový dokument" ma:contentTypeScope="" ma:versionID="8a7a5bb13b902e1d495beb5a045b10c7">
  <xsd:schema xmlns:xsd="http://www.w3.org/2001/XMLSchema" xmlns:xs="http://www.w3.org/2001/XMLSchema" xmlns:p="http://schemas.microsoft.com/office/2006/metadata/properties" xmlns:ns2="5d89d4a2-652a-4ac7-9da8-e0228989eb23" xmlns:ns3="http://schemas.microsoft.com/sharepoint.v3" xmlns:ns4="ffacaa7b-3e4b-49b3-8ce1-6c6d8e54f7b6" targetNamespace="http://schemas.microsoft.com/office/2006/metadata/properties" ma:root="true" ma:fieldsID="becf9196f718f7cfdf22e03d38074114" ns2:_="" ns3:_="" ns4:_="">
    <xsd:import namespace="5d89d4a2-652a-4ac7-9da8-e0228989eb23"/>
    <xsd:import namespace="http://schemas.microsoft.com/sharepoint.v3"/>
    <xsd:import namespace="ffacaa7b-3e4b-49b3-8ce1-6c6d8e54f7b6"/>
    <xsd:element name="properties">
      <xsd:complexType>
        <xsd:sequence>
          <xsd:element name="documentManagement">
            <xsd:complexType>
              <xsd:all>
                <xsd:element ref="ns2:datum" minOccurs="0"/>
                <xsd:element ref="ns2:Oblasti"/>
                <xsd:element ref="ns2:Kl_x00ed__x010d_ov_x00e1__x0020_slova" minOccurs="0"/>
                <xsd:element ref="ns3:CategoryImage" minOccurs="0"/>
                <xsd:element ref="ns4:_dlc_DocId" minOccurs="0"/>
                <xsd:element ref="ns4:_dlc_DocIdUrl" minOccurs="0"/>
                <xsd:element ref="ns4:_dlc_DocIdPersistId" minOccurs="0"/>
                <xsd:element ref="ns2:PODKATEGORIE" minOccurs="0"/>
                <xsd:element ref="ns2:Podkategorie_x0020_certifikac_x00ed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89d4a2-652a-4ac7-9da8-e0228989eb23" elementFormDefault="qualified">
    <xsd:import namespace="http://schemas.microsoft.com/office/2006/documentManagement/types"/>
    <xsd:import namespace="http://schemas.microsoft.com/office/infopath/2007/PartnerControls"/>
    <xsd:element name="datum" ma:index="2" nillable="true" ma:displayName="Datum" ma:format="DateOnly" ma:internalName="datum">
      <xsd:simpleType>
        <xsd:restriction base="dms:DateTime"/>
      </xsd:simpleType>
    </xsd:element>
    <xsd:element name="Oblasti" ma:index="3" ma:displayName="Kategorie" ma:default="PROJEKTY" ma:format="Dropdown" ma:internalName="Oblasti">
      <xsd:simpleType>
        <xsd:restriction base="dms:Choice">
          <xsd:enumeration value="COLOR PALETTE"/>
          <xsd:enumeration value="NÁSTROJE HODNOCENÍ PROJEKTŮ (LEED, BREEAM, CEEQUAL)"/>
          <xsd:enumeration value="GREEN BIM"/>
          <xsd:enumeration value="UHLÍKOVÁ STOPA, CARBON"/>
          <xsd:enumeration value="ENERGIE"/>
          <xsd:enumeration value="VODA"/>
          <xsd:enumeration value="ODPADY (MATERIÁLY)"/>
          <xsd:enumeration value="GREEN BUSINESS"/>
          <xsd:enumeration value="PROJEKTY"/>
          <xsd:enumeration value="LCC_LCA__EPD"/>
          <xsd:enumeration value="ZELENÁ ŘEŠENÍ"/>
          <xsd:enumeration value="DOTACE"/>
          <xsd:enumeration value="ARCHIV"/>
          <xsd:enumeration value="SOFTWARE"/>
          <xsd:enumeration value="REPORTY"/>
        </xsd:restriction>
      </xsd:simpleType>
    </xsd:element>
    <xsd:element name="Kl_x00ed__x010d_ov_x00e1__x0020_slova" ma:index="4" nillable="true" ma:displayName="Klíčová slova" ma:default="PROJEKTY" ma:description="Vyberte, prosím, klíčová slova (možné i více) odpovídající dokumentu." ma:internalName="Kl_x00ed__x010d_ov_x00e1__x0020_slova" ma:requiredMultiChoice="true">
      <xsd:complexType>
        <xsd:complexContent>
          <xsd:extension base="dms:MultiChoiceFillIn">
            <xsd:sequence>
              <xsd:element name="Value" maxOccurs="unbounded" minOccurs="0" nillable="true">
                <xsd:simpleType>
                  <xsd:union memberTypes="dms:Text">
                    <xsd:simpleType>
                      <xsd:restriction base="dms:Choice">
                        <xsd:enumeration value="OBRÁZEK"/>
                        <xsd:enumeration value="GREEN TOOLBOX"/>
                        <xsd:enumeration value="COLOR PALETTE"/>
                        <xsd:enumeration value="NÁSTROJE HODNOCENÍ PROJEKTŮ (LEED, BREEAM, CEEQUAL)"/>
                        <xsd:enumeration value="GREEN BIM"/>
                        <xsd:enumeration value="UHLÍKOVÁ STOPA, CARBON"/>
                        <xsd:enumeration value="GREEN BUSINESS"/>
                        <xsd:enumeration value="ZÁPIS Z PORADY"/>
                        <xsd:enumeration value="DOTACE"/>
                        <xsd:enumeration value="ARCHIV"/>
                        <xsd:enumeration value="PROJEKTY"/>
                        <xsd:enumeration value="PŘÍPADOVÁ STUDIE"/>
                        <xsd:enumeration value="LCA_EPD"/>
                        <xsd:enumeration value="ZELENÁ ŘEŠENÍ"/>
                        <xsd:enumeration value="PREZENTACE"/>
                        <xsd:enumeration value="KOMUNIKACE_NÁSTROJE"/>
                      </xsd:restriction>
                    </xsd:simpleType>
                  </xsd:union>
                </xsd:simpleType>
              </xsd:element>
            </xsd:sequence>
          </xsd:extension>
        </xsd:complexContent>
      </xsd:complexType>
    </xsd:element>
    <xsd:element name="PODKATEGORIE" ma:index="15" nillable="true" ma:displayName="Název projektu" ma:description="Uveďte, prosím, název projektu, kterého je dokument součástí." ma:internalName="PODKATEGORIE">
      <xsd:simpleType>
        <xsd:restriction base="dms:Text">
          <xsd:maxLength value="255"/>
        </xsd:restriction>
      </xsd:simpleType>
    </xsd:element>
    <xsd:element name="Podkategorie_x0020_certifikac_x00ed_" ma:index="16" nillable="true" ma:displayName="Podkategorie certifikací" ma:default="-" ma:internalName="Podkategorie_x0020_certifikac_x00ed_">
      <xsd:complexType>
        <xsd:complexContent>
          <xsd:extension base="dms:MultiChoice">
            <xsd:sequence>
              <xsd:element name="Value" maxOccurs="unbounded" minOccurs="0" nillable="true">
                <xsd:simpleType>
                  <xsd:restriction base="dms:Choice">
                    <xsd:enumeration value="-"/>
                    <xsd:enumeration value="LEED"/>
                    <xsd:enumeration value="BREEAM"/>
                    <xsd:enumeration value="CEEQUAL"/>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Image" ma:index="5" nillable="true" ma:displayName="Obrázek kategorie" ma:format="Image" ma:internalName="Category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acaa7b-3e4b-49b3-8ce1-6c6d8e54f7b6" elementFormDefault="qualified">
    <xsd:import namespace="http://schemas.microsoft.com/office/2006/documentManagement/types"/>
    <xsd:import namespace="http://schemas.microsoft.com/office/infopath/2007/PartnerControls"/>
    <xsd:element name="_dlc_DocId" ma:index="8" nillable="true" ma:displayName="Hodnota ID dokumentu" ma:description="Hodnota ID dokumentu přiřazená této položce" ma:internalName="_dlc_DocId" ma:readOnly="true">
      <xsd:simpleType>
        <xsd:restriction base="dms:Text"/>
      </xsd:simpleType>
    </xsd:element>
    <xsd:element name="_dlc_DocIdUrl" ma:index="9" nillable="true" ma:displayName="ID dokumentu" ma:description="Trvalý odkaz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 obsahu"/>
        <xsd:element ref="dc:title" minOccurs="0" maxOccurs="1" ma:index="1"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4B5072EF-0C0A-48DC-B8CA-0732E7960B13}">
  <ds:schemaRefs>
    <ds:schemaRef ds:uri="http://schemas.microsoft.com/office/2006/metadata/properties"/>
    <ds:schemaRef ds:uri="ffacaa7b-3e4b-49b3-8ce1-6c6d8e54f7b6"/>
    <ds:schemaRef ds:uri="5d89d4a2-652a-4ac7-9da8-e0228989eb23"/>
    <ds:schemaRef ds:uri="http://schemas.microsoft.com/sharepoint.v3"/>
  </ds:schemaRefs>
</ds:datastoreItem>
</file>

<file path=customXml/itemProps2.xml><?xml version="1.0" encoding="utf-8"?>
<ds:datastoreItem xmlns:ds="http://schemas.openxmlformats.org/officeDocument/2006/customXml" ds:itemID="{B1B9F70A-8E9F-48C1-B2CB-080B3B29B300}">
  <ds:schemaRefs>
    <ds:schemaRef ds:uri="http://schemas.microsoft.com/sharepoint/v3/contenttype/forms"/>
  </ds:schemaRefs>
</ds:datastoreItem>
</file>

<file path=customXml/itemProps3.xml><?xml version="1.0" encoding="utf-8"?>
<ds:datastoreItem xmlns:ds="http://schemas.openxmlformats.org/officeDocument/2006/customXml" ds:itemID="{819CD2BC-CD0B-427A-9C82-CE9947E7E993}">
  <ds:schemaRefs>
    <ds:schemaRef ds:uri="http://schemas.microsoft.com/office/2006/metadata/longProperties"/>
  </ds:schemaRefs>
</ds:datastoreItem>
</file>

<file path=customXml/itemProps4.xml><?xml version="1.0" encoding="utf-8"?>
<ds:datastoreItem xmlns:ds="http://schemas.openxmlformats.org/officeDocument/2006/customXml" ds:itemID="{46D097F0-C5C9-405F-BCF7-E2B47CCBE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89d4a2-652a-4ac7-9da8-e0228989eb23"/>
    <ds:schemaRef ds:uri="http://schemas.microsoft.com/sharepoint.v3"/>
    <ds:schemaRef ds:uri="ffacaa7b-3e4b-49b3-8ce1-6c6d8e54f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1202E97-0F9C-4695-AB9C-47ADAF9C329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Skanska white green</Template>
  <TotalTime>3443</TotalTime>
  <Words>1149</Words>
  <Application>Microsoft Office PowerPoint</Application>
  <PresentationFormat>Předvádění na obrazovce (4:3)</PresentationFormat>
  <Paragraphs>212</Paragraphs>
  <Slides>15</Slides>
  <Notes>11</Notes>
  <HiddenSlides>0</HiddenSlides>
  <MMClips>0</MMClips>
  <ScaleCrop>false</ScaleCrop>
  <HeadingPairs>
    <vt:vector size="4" baseType="variant">
      <vt:variant>
        <vt:lpstr>Motiv</vt:lpstr>
      </vt:variant>
      <vt:variant>
        <vt:i4>3</vt:i4>
      </vt:variant>
      <vt:variant>
        <vt:lpstr>Nadpisy snímků</vt:lpstr>
      </vt:variant>
      <vt:variant>
        <vt:i4>15</vt:i4>
      </vt:variant>
    </vt:vector>
  </HeadingPairs>
  <TitlesOfParts>
    <vt:vector size="18" baseType="lpstr">
      <vt:lpstr>1_Skanska white light green</vt:lpstr>
      <vt:lpstr>1_Skanska white green</vt:lpstr>
      <vt:lpstr>1_Ny mall blå bakgrund till CJH 071105</vt:lpstr>
      <vt:lpstr> </vt:lpstr>
      <vt:lpstr>Snímek 2</vt:lpstr>
      <vt:lpstr>Snímek 3</vt:lpstr>
      <vt:lpstr>Snímek 4</vt:lpstr>
      <vt:lpstr>Snímek 5</vt:lpstr>
      <vt:lpstr>            téma uhlíkové stopy na projektech</vt:lpstr>
      <vt:lpstr>Snímek 7</vt:lpstr>
      <vt:lpstr>Snímek 8</vt:lpstr>
      <vt:lpstr>International benchmark 2014</vt:lpstr>
      <vt:lpstr>Snímek 10</vt:lpstr>
      <vt:lpstr>Snímek 11</vt:lpstr>
      <vt:lpstr>Snímek 12</vt:lpstr>
      <vt:lpstr>Define a Preliminary Carbon Footprint </vt:lpstr>
      <vt:lpstr>Snímek 14</vt:lpstr>
      <vt:lpstr>Snímek 15</vt:lpstr>
    </vt:vector>
  </TitlesOfParts>
  <Company>Skanska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Uhlíková stopa Skanska</dc:title>
  <dc:creator>Roy Antink</dc:creator>
  <cp:lastModifiedBy>Skanska</cp:lastModifiedBy>
  <cp:revision>416</cp:revision>
  <dcterms:created xsi:type="dcterms:W3CDTF">2011-09-22T07:33:34Z</dcterms:created>
  <dcterms:modified xsi:type="dcterms:W3CDTF">2017-06-01T08:02:15Z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YWJV64E5H7XR-4-1085</vt:lpwstr>
  </property>
  <property fmtid="{D5CDD505-2E9C-101B-9397-08002B2CF9AE}" pid="3" name="_dlc_DocIdItemGuid">
    <vt:lpwstr>05fe799c-ed9e-403c-909c-71bafbb80326</vt:lpwstr>
  </property>
  <property fmtid="{D5CDD505-2E9C-101B-9397-08002B2CF9AE}" pid="4" name="_dlc_DocIdUrl">
    <vt:lpwstr>https://partners.myskanska.com/global/GreenConstruction/_layouts/DocIdRedir.aspx?ID=YWJV64E5H7XR-4-1085, YWJV64E5H7XR-4-1085</vt:lpwstr>
  </property>
  <property fmtid="{D5CDD505-2E9C-101B-9397-08002B2CF9AE}" pid="5" name="ContentTypeId">
    <vt:lpwstr>0x01010080AF391EFDEDEB40949EC5F4724168E0</vt:lpwstr>
  </property>
</Properties>
</file>