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80" r:id="rId3"/>
    <p:sldId id="346" r:id="rId4"/>
    <p:sldId id="293" r:id="rId5"/>
    <p:sldId id="351" r:id="rId6"/>
    <p:sldId id="282" r:id="rId7"/>
    <p:sldId id="281" r:id="rId8"/>
    <p:sldId id="283" r:id="rId9"/>
    <p:sldId id="284" r:id="rId10"/>
    <p:sldId id="294" r:id="rId11"/>
    <p:sldId id="347" r:id="rId12"/>
    <p:sldId id="348" r:id="rId13"/>
    <p:sldId id="349" r:id="rId14"/>
    <p:sldId id="352" r:id="rId15"/>
    <p:sldId id="350" r:id="rId16"/>
    <p:sldId id="278" r:id="rId17"/>
    <p:sldId id="341" r:id="rId18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/>
    <p:restoredTop sz="94476" autoAdjust="0"/>
  </p:normalViewPr>
  <p:slideViewPr>
    <p:cSldViewPr snapToGrid="0">
      <p:cViewPr varScale="1">
        <p:scale>
          <a:sx n="80" d="100"/>
          <a:sy n="80" d="100"/>
        </p:scale>
        <p:origin x="12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A0AF-5EE3-42F1-947A-D409F9B00815}" type="datetimeFigureOut">
              <a:rPr lang="cs-CZ" smtClean="0"/>
              <a:t>30.05.2017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4E30-5181-4788-A5CA-D9E85018BC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5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2AA62-2127-4E38-BBAF-A6B82D3BA5D8}" type="datetimeFigureOut">
              <a:rPr lang="cs-CZ" smtClean="0"/>
              <a:t>30.05.2017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BD8E3-0311-496A-8964-7AAF8A1A1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1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Informace obě</a:t>
            </a:r>
            <a:r>
              <a:rPr lang="cs-CZ" baseline="0" dirty="0" smtClean="0"/>
              <a:t> uveřejněny na našich web. stránkách.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942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 číselného vyjádření 4 podniky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eph</a:t>
            </a:r>
            <a:r>
              <a:rPr lang="cs-CZ" baseline="0" dirty="0" smtClean="0"/>
              <a:t> energeticky a </a:t>
            </a:r>
            <a:r>
              <a:rPr lang="cs-CZ" baseline="0" dirty="0" err="1" smtClean="0"/>
              <a:t>prum</a:t>
            </a:r>
            <a:r>
              <a:rPr lang="cs-CZ" baseline="0" dirty="0" smtClean="0"/>
              <a:t>. Holding, </a:t>
            </a:r>
            <a:r>
              <a:rPr lang="cs-CZ" baseline="0" dirty="0" err="1" smtClean="0"/>
              <a:t>unipetrol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strabag</a:t>
            </a:r>
            <a:r>
              <a:rPr lang="cs-CZ" baseline="0" dirty="0" smtClean="0"/>
              <a:t>, ABB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1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 číselného vyjádření 4 podniky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eph</a:t>
            </a:r>
            <a:r>
              <a:rPr lang="cs-CZ" baseline="0" dirty="0" smtClean="0"/>
              <a:t> energeticky a </a:t>
            </a:r>
            <a:r>
              <a:rPr lang="cs-CZ" baseline="0" dirty="0" err="1" smtClean="0"/>
              <a:t>prum</a:t>
            </a:r>
            <a:r>
              <a:rPr lang="cs-CZ" baseline="0" dirty="0" smtClean="0"/>
              <a:t>. Holding, </a:t>
            </a:r>
            <a:r>
              <a:rPr lang="cs-CZ" baseline="0" dirty="0" err="1" smtClean="0"/>
              <a:t>unipetrol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strabag</a:t>
            </a:r>
            <a:r>
              <a:rPr lang="cs-CZ" baseline="0" dirty="0" smtClean="0"/>
              <a:t>, ABB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7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 číselného vyjádření 4 podniky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eph</a:t>
            </a:r>
            <a:r>
              <a:rPr lang="cs-CZ" baseline="0" dirty="0" smtClean="0"/>
              <a:t> energeticky a </a:t>
            </a:r>
            <a:r>
              <a:rPr lang="cs-CZ" baseline="0" dirty="0" err="1" smtClean="0"/>
              <a:t>prum</a:t>
            </a:r>
            <a:r>
              <a:rPr lang="cs-CZ" baseline="0" dirty="0" smtClean="0"/>
              <a:t>. Holding, </a:t>
            </a:r>
            <a:r>
              <a:rPr lang="cs-CZ" baseline="0" dirty="0" err="1" smtClean="0"/>
              <a:t>unipetrol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strabag</a:t>
            </a:r>
            <a:r>
              <a:rPr lang="cs-CZ" baseline="0" dirty="0" smtClean="0"/>
              <a:t>, ABB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60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accent1"/>
                </a:solidFill>
              </a:rPr>
              <a:t>Firmy, které sledují své emise skleníkových plynů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67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Zmíním</a:t>
            </a:r>
            <a:r>
              <a:rPr lang="cs-CZ" baseline="0" dirty="0" smtClean="0"/>
              <a:t>, že i v roce 2015 při analýze byl stejný způsob. </a:t>
            </a:r>
            <a:r>
              <a:rPr lang="cs-CZ" dirty="0" smtClean="0"/>
              <a:t>Zpráva z roku 2015 – dle tržeb v roce 2013, březen a červen 2015.</a:t>
            </a:r>
            <a:r>
              <a:rPr lang="cs-CZ" baseline="0" dirty="0" smtClean="0"/>
              <a:t> stejná data a navíc bylo přístupné i CDP.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42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Nejvyšší příčky opět obsadily renomované společnosti, jako ŠKODA AUTO a.s.,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ČEZ a. s., AGROFERT, a. s., RWE Supply &amp;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CZ, či FOXCONN CZ s.r.o. Jejich výsledky ukazují, že se jim v loňském roce dařilo, především těm, které vyráběly na export.</a:t>
            </a:r>
          </a:p>
          <a:p>
            <a:r>
              <a:rPr lang="cs-CZ" dirty="0" smtClean="0"/>
              <a:t>2017 – 19 </a:t>
            </a:r>
            <a:r>
              <a:rPr lang="cs-CZ" dirty="0" err="1" smtClean="0"/>
              <a:t>čr</a:t>
            </a:r>
            <a:r>
              <a:rPr lang="cs-CZ" dirty="0" smtClean="0"/>
              <a:t> podniků, v roce 2015 – 21 </a:t>
            </a:r>
            <a:r>
              <a:rPr lang="cs-CZ" dirty="0" err="1" smtClean="0"/>
              <a:t>čr</a:t>
            </a:r>
            <a:r>
              <a:rPr lang="cs-CZ" dirty="0" smtClean="0"/>
              <a:t> podniků.</a:t>
            </a:r>
          </a:p>
          <a:p>
            <a:r>
              <a:rPr lang="cs-CZ" dirty="0" smtClean="0"/>
              <a:t>Nejvíce 6 – uvedeno, pak </a:t>
            </a:r>
            <a:r>
              <a:rPr lang="cs-CZ" dirty="0" err="1" smtClean="0"/>
              <a:t>potravinářsky</a:t>
            </a:r>
            <a:r>
              <a:rPr lang="cs-CZ" dirty="0" smtClean="0"/>
              <a:t>,</a:t>
            </a:r>
            <a:r>
              <a:rPr lang="cs-CZ" baseline="0" dirty="0" smtClean="0"/>
              <a:t> oblast </a:t>
            </a:r>
            <a:r>
              <a:rPr lang="cs-CZ" baseline="0" dirty="0" err="1" smtClean="0"/>
              <a:t>telelkomunikací</a:t>
            </a:r>
            <a:r>
              <a:rPr lang="cs-CZ" baseline="0" dirty="0" smtClean="0"/>
              <a:t>, dodávky paliv a vody.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9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Nejvyšší příčky opět obsadily renomované společnosti, jako ŠKODA AUTO a.s.,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ČEZ a. s., AGROFERT, a. s., RWE Supply &amp;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CZ, či FOXCONN CZ s.r.o. Jejich výsledky ukazují, že se jim v loňském roce dařilo, především těm, které vyráběly na export.</a:t>
            </a:r>
          </a:p>
          <a:p>
            <a:r>
              <a:rPr lang="cs-CZ" dirty="0" smtClean="0"/>
              <a:t>2017 – 19 </a:t>
            </a:r>
            <a:r>
              <a:rPr lang="cs-CZ" dirty="0" err="1" smtClean="0"/>
              <a:t>čr</a:t>
            </a:r>
            <a:r>
              <a:rPr lang="cs-CZ" dirty="0" smtClean="0"/>
              <a:t> podniků, v roce 2015 – 21 </a:t>
            </a:r>
            <a:r>
              <a:rPr lang="cs-CZ" dirty="0" err="1" smtClean="0"/>
              <a:t>čr</a:t>
            </a:r>
            <a:r>
              <a:rPr lang="cs-CZ" dirty="0" smtClean="0"/>
              <a:t> podniků.</a:t>
            </a:r>
          </a:p>
          <a:p>
            <a:r>
              <a:rPr lang="cs-CZ" dirty="0" smtClean="0"/>
              <a:t>Nejvíce 6 – uvedeno, pak </a:t>
            </a:r>
            <a:r>
              <a:rPr lang="cs-CZ" dirty="0" err="1" smtClean="0"/>
              <a:t>potravinářsky</a:t>
            </a:r>
            <a:r>
              <a:rPr lang="cs-CZ" dirty="0" smtClean="0"/>
              <a:t>,</a:t>
            </a:r>
            <a:r>
              <a:rPr lang="cs-CZ" baseline="0" dirty="0" smtClean="0"/>
              <a:t> oblast </a:t>
            </a:r>
            <a:r>
              <a:rPr lang="cs-CZ" baseline="0" dirty="0" err="1" smtClean="0"/>
              <a:t>telelkomunikací</a:t>
            </a:r>
            <a:r>
              <a:rPr lang="cs-CZ" baseline="0" dirty="0" smtClean="0"/>
              <a:t>, dodávky paliv a vody.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5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2015 - První skupina</a:t>
            </a:r>
            <a:r>
              <a:rPr lang="cs-CZ" baseline="0" dirty="0" smtClean="0"/>
              <a:t> 7 společností, škoda, české dráhy, </a:t>
            </a:r>
            <a:r>
              <a:rPr lang="cs-CZ" baseline="0" dirty="0" err="1" smtClean="0"/>
              <a:t>cez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škdoa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transportation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panasonic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t-mobile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veolia</a:t>
            </a:r>
            <a:r>
              <a:rPr lang="cs-CZ" baseline="0" dirty="0" smtClean="0"/>
              <a:t> voda čer.</a:t>
            </a:r>
          </a:p>
          <a:p>
            <a:r>
              <a:rPr lang="cs-CZ" baseline="0" dirty="0" smtClean="0"/>
              <a:t>Skupina 2 a 3 jsou v roce 2017 jedna skupina, a to 2. skupina. Třetí </a:t>
            </a:r>
            <a:r>
              <a:rPr lang="cs-CZ" baseline="0" dirty="0" err="1" smtClean="0"/>
              <a:t>zustává</a:t>
            </a:r>
            <a:r>
              <a:rPr lang="cs-CZ" baseline="0" dirty="0" smtClean="0"/>
              <a:t> definovaná stejně = čtvrtá v roce 2015.</a:t>
            </a:r>
          </a:p>
          <a:p>
            <a:r>
              <a:rPr lang="cs-CZ" baseline="0" dirty="0" smtClean="0"/>
              <a:t>Skupina 2 – 12 podniků, skupina 3 – 10 podniků, skupina 4 - 21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0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Společnosti prezentující emise GHG se podílely v roce 2013 zhruba 26 % na celkových emisích GHG České republiky, přičemž největší podíl z této skupiny představuje společnost ČEZ, a. s., u které navíc byla dohledána pouze data za SCOPE 1. Obdobně je tomu v případě společnosti České dráhy, a. s., kdy podnik poskytl data také jen za SCOPE 1.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060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Rozdí</a:t>
            </a:r>
            <a:r>
              <a:rPr lang="cs-CZ" baseline="0" dirty="0" smtClean="0"/>
              <a:t>l v datech – 2015 z CDP a 2017 jen z reportů. V roce 2015 data za menší územní celky.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80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 podniků</a:t>
            </a:r>
            <a:r>
              <a:rPr lang="cs-CZ" baseline="0" dirty="0" smtClean="0"/>
              <a:t> reportuje v rámci GRI, CDP – 8 podniků. 12 podniků – 25 %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 číselného vyjádření 4 podniky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eph</a:t>
            </a:r>
            <a:r>
              <a:rPr lang="cs-CZ" baseline="0" dirty="0" smtClean="0"/>
              <a:t> energeticky a </a:t>
            </a:r>
            <a:r>
              <a:rPr lang="cs-CZ" baseline="0" dirty="0" err="1" smtClean="0"/>
              <a:t>prum</a:t>
            </a:r>
            <a:r>
              <a:rPr lang="cs-CZ" baseline="0" dirty="0" smtClean="0"/>
              <a:t>. Holding, </a:t>
            </a:r>
            <a:r>
              <a:rPr lang="cs-CZ" baseline="0" dirty="0" err="1" smtClean="0"/>
              <a:t>unipetrol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strabag</a:t>
            </a:r>
            <a:r>
              <a:rPr lang="cs-CZ" baseline="0" dirty="0" smtClean="0"/>
              <a:t>, ABB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2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CD76-E979-436F-94C9-BBE92B35D44B}" type="datetime1">
              <a:rPr lang="cs-CZ" smtClean="0"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5BF0-A65C-4DEB-9F13-5C43EC52F754}" type="datetime1">
              <a:rPr lang="cs-CZ" smtClean="0"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2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7AE-1BD0-4B2F-BEFD-D7A3CDA459E2}" type="datetime1">
              <a:rPr lang="cs-CZ" smtClean="0"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7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AFD2-D1EF-4464-AB04-FC0F085CB64A}" type="datetime1">
              <a:rPr lang="cs-CZ" smtClean="0"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49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C25-26AC-4F19-BC64-594D06EC8F76}" type="datetime1">
              <a:rPr lang="cs-CZ" smtClean="0"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34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A8B-FE8E-4DE2-B11E-3F81DECF0BA9}" type="datetime1">
              <a:rPr lang="cs-CZ" smtClean="0"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44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E3D2-D69B-40F5-A8AC-D4D75A377359}" type="datetime1">
              <a:rPr lang="cs-CZ" smtClean="0"/>
              <a:t>30.05.2017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66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BC6E-220A-448C-B690-660BB9C6EF35}" type="datetime1">
              <a:rPr lang="cs-CZ" smtClean="0"/>
              <a:t>30.05.2017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00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AED-3112-417C-8E54-075C8063FB72}" type="datetime1">
              <a:rPr lang="cs-CZ" smtClean="0"/>
              <a:t>30.05.2017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7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94A2-799A-4241-8650-FEE990A3CF26}" type="datetime1">
              <a:rPr lang="cs-CZ" smtClean="0"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0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FD0-AFFC-4B8C-BCDF-271B1E164BB4}" type="datetime1">
              <a:rPr lang="cs-CZ" smtClean="0"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02B4-F5E0-4082-944A-913FDB7C27F1}" type="datetime1">
              <a:rPr lang="cs-CZ" smtClean="0"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906D-7578-490C-A7DF-8723F449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4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3.JPG"/><Relationship Id="rId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2.pn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aptace.ci2.co.cz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i2.c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file:///C:\Users\Vladim&#237;ra\Dropbox\CI2\projekty\PROGRAM_SLEDUJEME-SNIZUJEME_CO2\PR\seminare" TargetMode="External"/><Relationship Id="rId4" Type="http://schemas.openxmlformats.org/officeDocument/2006/relationships/hyperlink" Target="http://snizujemeco2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ci2.co.cz/sites/default/files/souboryredakce/top50_podnik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top100.cz/zebricky-firem/nejvyznamnejsi-firmy/100-nejvyznmanejsich-firem-c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Prezentace emisí GHG u 50 nejvýznamnějších podniků českého byznysu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36569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Seminář </a:t>
            </a:r>
          </a:p>
          <a:p>
            <a:r>
              <a:rPr lang="cs-CZ" sz="3200" b="1" dirty="0" smtClean="0"/>
              <a:t>„Uhlíková </a:t>
            </a:r>
            <a:r>
              <a:rPr lang="cs-CZ" sz="3200" b="1" dirty="0"/>
              <a:t>stopa českého byznysu“ </a:t>
            </a:r>
            <a:endParaRPr lang="cs-CZ" sz="3200" dirty="0"/>
          </a:p>
          <a:p>
            <a:r>
              <a:rPr lang="cs-CZ" sz="3200" dirty="0" smtClean="0"/>
              <a:t>31. </a:t>
            </a:r>
            <a:r>
              <a:rPr lang="cs-CZ" sz="3200" dirty="0"/>
              <a:t>k</a:t>
            </a:r>
            <a:r>
              <a:rPr lang="cs-CZ" sz="3200" dirty="0" smtClean="0"/>
              <a:t>větna 2017</a:t>
            </a:r>
          </a:p>
          <a:p>
            <a:r>
              <a:rPr lang="cs-CZ" sz="3200" dirty="0" smtClean="0"/>
              <a:t>Vlaďka Khajlová, CI2, o. p. s.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1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8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Cíle snížení emisí </a:t>
            </a:r>
            <a:r>
              <a:rPr lang="cs-CZ" b="1" dirty="0">
                <a:solidFill>
                  <a:schemeClr val="accent1"/>
                </a:solidFill>
              </a:rPr>
              <a:t>GHG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Téměř 60 </a:t>
            </a:r>
            <a:r>
              <a:rPr lang="cs-CZ" dirty="0"/>
              <a:t>% </a:t>
            </a:r>
            <a:r>
              <a:rPr lang="cs-CZ" dirty="0"/>
              <a:t>podniků, </a:t>
            </a:r>
            <a:r>
              <a:rPr lang="cs-CZ" dirty="0"/>
              <a:t>především </a:t>
            </a:r>
            <a:r>
              <a:rPr lang="cs-CZ" dirty="0"/>
              <a:t>se </a:t>
            </a:r>
            <a:r>
              <a:rPr lang="cs-CZ" dirty="0"/>
              <a:t>zahraničním vlastníkem, se zavazuje ke snížení emisí </a:t>
            </a:r>
            <a:r>
              <a:rPr lang="cs-CZ" dirty="0"/>
              <a:t>GHG</a:t>
            </a:r>
          </a:p>
          <a:p>
            <a:r>
              <a:rPr lang="cs-CZ" dirty="0"/>
              <a:t>86 </a:t>
            </a:r>
            <a:r>
              <a:rPr lang="cs-CZ" dirty="0"/>
              <a:t>% </a:t>
            </a:r>
            <a:r>
              <a:rPr lang="cs-CZ" dirty="0"/>
              <a:t>z nich promítá </a:t>
            </a:r>
            <a:r>
              <a:rPr lang="cs-CZ" dirty="0"/>
              <a:t>závazky do svých strategií, akčních plánů či </a:t>
            </a:r>
            <a:r>
              <a:rPr lang="cs-CZ" dirty="0"/>
              <a:t>politik </a:t>
            </a:r>
            <a:endParaRPr lang="cs-CZ" dirty="0"/>
          </a:p>
          <a:p>
            <a:r>
              <a:rPr lang="cs-CZ" dirty="0"/>
              <a:t>Cíle – bez číselného vyjádření</a:t>
            </a:r>
          </a:p>
          <a:p>
            <a:r>
              <a:rPr lang="cs-CZ" dirty="0" smtClean="0"/>
              <a:t>Nejčastější cíle </a:t>
            </a:r>
            <a:r>
              <a:rPr lang="cs-CZ" dirty="0"/>
              <a:t>– snížení o 20 %, do roku 2020 k výchozímu roku 2008 či </a:t>
            </a:r>
            <a:r>
              <a:rPr lang="cs-CZ" dirty="0" smtClean="0"/>
              <a:t>2009 </a:t>
            </a:r>
            <a:endParaRPr lang="cs-CZ" dirty="0"/>
          </a:p>
          <a:p>
            <a:r>
              <a:rPr lang="cs-CZ" dirty="0" smtClean="0"/>
              <a:t>Vyjádření </a:t>
            </a:r>
            <a:r>
              <a:rPr lang="cs-CZ" dirty="0"/>
              <a:t>cíle – v rámci produktu, na m</a:t>
            </a:r>
            <a:r>
              <a:rPr lang="cs-CZ" baseline="30000" dirty="0"/>
              <a:t>2</a:t>
            </a:r>
            <a:r>
              <a:rPr lang="cs-CZ" dirty="0"/>
              <a:t>, prodejní </a:t>
            </a:r>
            <a:r>
              <a:rPr lang="cs-CZ" dirty="0" smtClean="0"/>
              <a:t>plochy</a:t>
            </a:r>
          </a:p>
          <a:p>
            <a:r>
              <a:rPr lang="cs-CZ" dirty="0"/>
              <a:t>Cíle – být ZERO 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 smtClean="0"/>
              <a:t>e</a:t>
            </a:r>
            <a:endParaRPr lang="cs-CZ" dirty="0"/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94821" y="6020172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10</a:t>
            </a:fld>
            <a:endParaRPr lang="cs-CZ" dirty="0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94821" y="6020172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11</a:t>
            </a:fld>
            <a:endParaRPr lang="cs-CZ" dirty="0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80"/>
          <a:stretch/>
        </p:blipFill>
        <p:spPr>
          <a:xfrm>
            <a:off x="2618873" y="1531736"/>
            <a:ext cx="6705600" cy="74722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73" y="2268000"/>
            <a:ext cx="6781800" cy="295275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618873" y="1100849"/>
            <a:ext cx="4540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accent1"/>
                </a:solidFill>
              </a:rPr>
              <a:t>Cíl</a:t>
            </a:r>
            <a:r>
              <a:rPr lang="cs-CZ" dirty="0" smtClean="0"/>
              <a:t> </a:t>
            </a:r>
            <a:r>
              <a:rPr lang="cs-CZ" sz="2200" b="1" dirty="0">
                <a:solidFill>
                  <a:schemeClr val="accent1"/>
                </a:solidFill>
              </a:rPr>
              <a:t>bez</a:t>
            </a:r>
            <a:r>
              <a:rPr lang="cs-CZ" dirty="0" smtClean="0"/>
              <a:t> </a:t>
            </a:r>
            <a:r>
              <a:rPr lang="cs-CZ" sz="2200" b="1" dirty="0">
                <a:solidFill>
                  <a:schemeClr val="accent1"/>
                </a:solidFill>
              </a:rPr>
              <a:t>číselného</a:t>
            </a:r>
            <a:r>
              <a:rPr lang="cs-CZ" dirty="0" smtClean="0"/>
              <a:t> </a:t>
            </a:r>
            <a:r>
              <a:rPr lang="cs-CZ" sz="2200" b="1" dirty="0">
                <a:solidFill>
                  <a:schemeClr val="accent1"/>
                </a:solidFill>
              </a:rPr>
              <a:t>vyjádření</a:t>
            </a:r>
            <a:endParaRPr lang="cs-CZ" sz="2200" b="1" dirty="0">
              <a:solidFill>
                <a:schemeClr val="accent1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73" y="4086206"/>
            <a:ext cx="6762750" cy="409575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2618873" y="3645393"/>
            <a:ext cx="3626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accent1"/>
                </a:solidFill>
              </a:rPr>
              <a:t>Nejčastěji</a:t>
            </a:r>
            <a:r>
              <a:rPr lang="cs-CZ" dirty="0" smtClean="0"/>
              <a:t> </a:t>
            </a:r>
            <a:r>
              <a:rPr lang="cs-CZ" sz="2200" b="1" dirty="0">
                <a:solidFill>
                  <a:schemeClr val="accent1"/>
                </a:solidFill>
              </a:rPr>
              <a:t>stanovený</a:t>
            </a:r>
            <a:r>
              <a:rPr lang="cs-CZ" dirty="0" smtClean="0"/>
              <a:t> </a:t>
            </a:r>
            <a:r>
              <a:rPr lang="cs-CZ" sz="2200" b="1" dirty="0">
                <a:solidFill>
                  <a:schemeClr val="accent1"/>
                </a:solidFill>
              </a:rPr>
              <a:t>cíl</a:t>
            </a:r>
            <a:endParaRPr lang="cs-CZ" sz="2200" b="1" dirty="0">
              <a:solidFill>
                <a:schemeClr val="accent1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98" y="2585029"/>
            <a:ext cx="67341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94821" y="6020172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12</a:t>
            </a:fld>
            <a:endParaRPr lang="cs-CZ" dirty="0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06" y="4421261"/>
            <a:ext cx="6781800" cy="390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14" y="1794396"/>
            <a:ext cx="6838950" cy="381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0"/>
          <a:stretch/>
        </p:blipFill>
        <p:spPr>
          <a:xfrm>
            <a:off x="2688056" y="1039593"/>
            <a:ext cx="6705600" cy="7605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06" y="2149819"/>
            <a:ext cx="6657975" cy="3905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81" y="4825842"/>
            <a:ext cx="6724650" cy="9144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64" y="2602964"/>
            <a:ext cx="6800850" cy="381000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827421" y="3978988"/>
            <a:ext cx="2071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accent1"/>
                </a:solidFill>
              </a:rPr>
              <a:t>ZERO</a:t>
            </a:r>
            <a:r>
              <a:rPr lang="cs-CZ" dirty="0" smtClean="0"/>
              <a:t> </a:t>
            </a:r>
            <a:r>
              <a:rPr lang="cs-CZ" sz="2200" b="1" dirty="0">
                <a:solidFill>
                  <a:schemeClr val="accent1"/>
                </a:solidFill>
              </a:rPr>
              <a:t>CO</a:t>
            </a:r>
            <a:r>
              <a:rPr lang="cs-CZ" sz="2200" b="1" baseline="-25000" dirty="0">
                <a:solidFill>
                  <a:schemeClr val="accent1"/>
                </a:solidFill>
              </a:rPr>
              <a:t>2</a:t>
            </a:r>
            <a:r>
              <a:rPr lang="cs-CZ" sz="2200" b="1" dirty="0">
                <a:solidFill>
                  <a:schemeClr val="accent1"/>
                </a:solidFill>
              </a:rPr>
              <a:t>e</a:t>
            </a:r>
            <a:endParaRPr lang="cs-CZ" sz="2200" b="1" dirty="0">
              <a:solidFill>
                <a:schemeClr val="accent1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6" y="3043250"/>
            <a:ext cx="6743700" cy="638175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2688056" y="526586"/>
            <a:ext cx="4663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z="2200" b="1" dirty="0">
                <a:solidFill>
                  <a:schemeClr val="accent1"/>
                </a:solidFill>
              </a:rPr>
              <a:t>Cíl – produkt, prodejní plocha</a:t>
            </a:r>
          </a:p>
        </p:txBody>
      </p:sp>
    </p:spTree>
    <p:extLst>
      <p:ext uri="{BB962C8B-B14F-4D97-AF65-F5344CB8AC3E}">
        <p14:creationId xmlns:p14="http://schemas.microsoft.com/office/powerpoint/2010/main" val="3550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94821" y="6020172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13</a:t>
            </a:fld>
            <a:endParaRPr lang="cs-CZ" dirty="0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2" y="1457582"/>
            <a:ext cx="6753225" cy="13049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13" y="2813111"/>
            <a:ext cx="6791325" cy="9239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9"/>
          <a:stretch/>
        </p:blipFill>
        <p:spPr>
          <a:xfrm>
            <a:off x="2548438" y="3793767"/>
            <a:ext cx="6705600" cy="8625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481762" y="976091"/>
            <a:ext cx="4153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1"/>
                </a:solidFill>
              </a:rPr>
              <a:t>Podniky v rámci skupiny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3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monitorování emisí a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Nedala jsem, neb mi přijde, že to bude v rámci ostatních </a:t>
            </a:r>
            <a:r>
              <a:rPr lang="cs-CZ" dirty="0" err="1" smtClean="0">
                <a:solidFill>
                  <a:schemeClr val="accent2"/>
                </a:solidFill>
              </a:rPr>
              <a:t>prezentací..navíc</a:t>
            </a:r>
            <a:r>
              <a:rPr lang="cs-CZ" dirty="0" smtClean="0">
                <a:solidFill>
                  <a:schemeClr val="accent2"/>
                </a:solidFill>
              </a:rPr>
              <a:t> máme jen ty obecné.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5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479" y="135778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Sledování emisí GHG – analýza CDP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36106" y="5986549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15</a:t>
            </a:fld>
            <a:endParaRPr lang="cs-CZ"/>
          </a:p>
        </p:txBody>
      </p:sp>
      <p:pic>
        <p:nvPicPr>
          <p:cNvPr id="5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6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indikatory.ci2.co.cz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Kateřinská 26, Praha 2</a:t>
            </a:r>
          </a:p>
        </p:txBody>
      </p:sp>
      <p:pic>
        <p:nvPicPr>
          <p:cNvPr id="7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1"/>
          <a:stretch/>
        </p:blipFill>
        <p:spPr>
          <a:xfrm>
            <a:off x="2344315" y="1560378"/>
            <a:ext cx="7674102" cy="3613201"/>
          </a:xfrm>
        </p:spPr>
      </p:pic>
    </p:spTree>
    <p:extLst>
      <p:ext uri="{BB962C8B-B14F-4D97-AF65-F5344CB8AC3E}">
        <p14:creationId xmlns:p14="http://schemas.microsoft.com/office/powerpoint/2010/main" val="3556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Nejdůležitější závěry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36106" y="5986549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16</a:t>
            </a:fld>
            <a:endParaRPr lang="cs-CZ"/>
          </a:p>
        </p:txBody>
      </p:sp>
      <p:pic>
        <p:nvPicPr>
          <p:cNvPr id="5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6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indikatory.ci2.co.cz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Kateřinská 26, Praha 2</a:t>
            </a:r>
          </a:p>
        </p:txBody>
      </p:sp>
      <p:pic>
        <p:nvPicPr>
          <p:cNvPr id="7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6" y="1982124"/>
            <a:ext cx="4572000" cy="2905125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07" y="850876"/>
            <a:ext cx="2238375" cy="47434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03" y="2034511"/>
            <a:ext cx="22383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Kontakt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CI2, o. p. s.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http://www.ci2.co.cz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http://adaptace.ci2.co.cz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http://snizujemeco2.cz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Vladimira </a:t>
            </a:r>
            <a:r>
              <a:rPr lang="cs-CZ" dirty="0"/>
              <a:t>K</a:t>
            </a:r>
            <a:r>
              <a:rPr lang="cs-CZ" dirty="0" smtClean="0"/>
              <a:t>hajlová </a:t>
            </a:r>
            <a:r>
              <a:rPr lang="cs-CZ" dirty="0"/>
              <a:t>–</a:t>
            </a:r>
            <a:r>
              <a:rPr lang="cs-CZ" dirty="0"/>
              <a:t> </a:t>
            </a:r>
            <a:r>
              <a:rPr lang="cs-CZ" dirty="0" err="1">
                <a:hlinkClick r:id="rId5" action="ppaction://hlinkfile"/>
              </a:rPr>
              <a:t>vladimira.khajlova</a:t>
            </a:r>
            <a:r>
              <a:rPr lang="en-US" dirty="0">
                <a:hlinkClick r:id="rId5" action="ppaction://hlinkfile"/>
              </a:rPr>
              <a:t>@</a:t>
            </a:r>
            <a:r>
              <a:rPr lang="cs-CZ" dirty="0">
                <a:hlinkClick r:id="rId5" action="ppaction://hlinkfile"/>
              </a:rPr>
              <a:t>ci2.co.cz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36106" y="5986549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17</a:t>
            </a:fld>
            <a:endParaRPr lang="cs-CZ"/>
          </a:p>
        </p:txBody>
      </p:sp>
      <p:pic>
        <p:nvPicPr>
          <p:cNvPr id="5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6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indikatory.ci2.co.cz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Kateřinská 26, Praha 2</a:t>
            </a:r>
          </a:p>
        </p:txBody>
      </p:sp>
      <p:pic>
        <p:nvPicPr>
          <p:cNvPr id="7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1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47"/>
          <a:stretch/>
        </p:blipFill>
        <p:spPr>
          <a:xfrm>
            <a:off x="7131956" y="3439248"/>
            <a:ext cx="2561749" cy="24505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1"/>
                </a:solidFill>
              </a:rPr>
              <a:t>Cíl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523945"/>
            <a:ext cx="10364757" cy="1471952"/>
          </a:xfrm>
        </p:spPr>
        <p:txBody>
          <a:bodyPr>
            <a:normAutofit/>
          </a:bodyPr>
          <a:lstStyle/>
          <a:p>
            <a:r>
              <a:rPr lang="cs-CZ" dirty="0" smtClean="0"/>
              <a:t>Analyzovat a prezentovat u 50</a:t>
            </a:r>
            <a:r>
              <a:rPr lang="cs-CZ" dirty="0"/>
              <a:t> nejvýznamnějších podniků působících v České republice </a:t>
            </a:r>
            <a:r>
              <a:rPr lang="cs-CZ" dirty="0" smtClean="0"/>
              <a:t>– stanovení a zveřejnění emisí GHG</a:t>
            </a:r>
          </a:p>
          <a:p>
            <a:r>
              <a:rPr lang="cs-CZ" dirty="0" smtClean="0"/>
              <a:t>Navázání </a:t>
            </a:r>
            <a:r>
              <a:rPr lang="cs-CZ" dirty="0"/>
              <a:t>na pilotní zprávu z roku </a:t>
            </a:r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2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1202957" y="5985903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81" y="3408651"/>
            <a:ext cx="2524601" cy="251174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853239" y="3025662"/>
            <a:ext cx="15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hlinkClick r:id="rId7"/>
              </a:rPr>
              <a:t>Zpráva 2015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14888" y="3042239"/>
            <a:ext cx="15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0070C0"/>
                </a:solidFill>
              </a:rPr>
              <a:t>Zpráva</a:t>
            </a:r>
            <a:r>
              <a:rPr lang="cs-CZ" b="1" u="sng" dirty="0" smtClean="0">
                <a:solidFill>
                  <a:srgbClr val="0070C0"/>
                </a:solidFill>
              </a:rPr>
              <a:t> 2017</a:t>
            </a:r>
            <a:endParaRPr lang="cs-CZ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1"/>
                </a:solidFill>
              </a:rPr>
              <a:t>Postup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540042"/>
            <a:ext cx="10086474" cy="3868953"/>
          </a:xfrm>
        </p:spPr>
        <p:txBody>
          <a:bodyPr>
            <a:normAutofit/>
          </a:bodyPr>
          <a:lstStyle/>
          <a:p>
            <a:r>
              <a:rPr lang="cs-CZ" dirty="0"/>
              <a:t>Výběr podniků dle tržeb v roce 2015 – </a:t>
            </a:r>
            <a:r>
              <a:rPr lang="cs-CZ" dirty="0">
                <a:hlinkClick r:id="rId3"/>
              </a:rPr>
              <a:t>žebříček Sdružení CZECH TOP 100</a:t>
            </a:r>
            <a:endParaRPr lang="cs-CZ" dirty="0"/>
          </a:p>
          <a:p>
            <a:r>
              <a:rPr lang="cs-CZ" dirty="0"/>
              <a:t>Průběh analýzy – březen a duben 2017</a:t>
            </a:r>
          </a:p>
          <a:p>
            <a:r>
              <a:rPr lang="cs-CZ" dirty="0" smtClean="0"/>
              <a:t>Informace, data </a:t>
            </a:r>
            <a:r>
              <a:rPr lang="cs-CZ" dirty="0"/>
              <a:t>– webové stránky podniků, podnikové koncepční dokumenty, CSR, SR reporty, výroční </a:t>
            </a:r>
            <a:r>
              <a:rPr lang="cs-CZ" dirty="0" smtClean="0"/>
              <a:t>zprávy, GRI a CDP</a:t>
            </a:r>
          </a:p>
          <a:p>
            <a:r>
              <a:rPr lang="cs-CZ" dirty="0" smtClean="0"/>
              <a:t>Data CDP – nebyla k dispozici (oproti 2015)</a:t>
            </a:r>
          </a:p>
          <a:p>
            <a:r>
              <a:rPr lang="cs-CZ" dirty="0" smtClean="0"/>
              <a:t>Kontaktování podniků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3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1202957" y="5985903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accent1"/>
                </a:solidFill>
              </a:rPr>
              <a:t>Přehled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sz="4400" b="1" dirty="0">
                <a:solidFill>
                  <a:schemeClr val="accent1"/>
                </a:solidFill>
              </a:rPr>
              <a:t>podniků</a:t>
            </a:r>
            <a:endParaRPr lang="cs-CZ" sz="4400" b="1" dirty="0">
              <a:solidFill>
                <a:schemeClr val="accent1"/>
              </a:solidFill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sz="3200" dirty="0"/>
              <a:t>Opětovné hodnocení 31 podniků (62 </a:t>
            </a:r>
            <a:r>
              <a:rPr lang="cs-CZ" sz="3200" dirty="0" smtClean="0"/>
              <a:t>%)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sz="3200" dirty="0" smtClean="0"/>
              <a:t>2017 - 38 % podniků s českým vlastníkem (42 % 2015)</a:t>
            </a:r>
          </a:p>
          <a:p>
            <a:r>
              <a:rPr lang="cs-CZ" sz="3200" dirty="0" smtClean="0"/>
              <a:t>Nejčastější zastoupení podniků - </a:t>
            </a:r>
            <a:r>
              <a:rPr lang="cs-CZ" sz="3200" dirty="0"/>
              <a:t>oblast </a:t>
            </a:r>
            <a:r>
              <a:rPr lang="cs-CZ" sz="3200" dirty="0" smtClean="0"/>
              <a:t>energetiky, automobilový a zpracovatelský </a:t>
            </a:r>
            <a:r>
              <a:rPr lang="cs-CZ" sz="3200" dirty="0"/>
              <a:t>průmysl, </a:t>
            </a:r>
            <a:r>
              <a:rPr lang="cs-CZ" sz="3200" dirty="0" smtClean="0"/>
              <a:t>telekomunikace, potravinářský průmysl</a:t>
            </a:r>
            <a:endParaRPr lang="cs-CZ" sz="3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dirty="0"/>
              <a:t>ŠKODA </a:t>
            </a:r>
            <a:r>
              <a:rPr lang="cs-CZ" dirty="0"/>
              <a:t>AUTO a.s., </a:t>
            </a:r>
            <a:r>
              <a:rPr lang="cs-CZ" dirty="0"/>
              <a:t>ČEZ </a:t>
            </a:r>
            <a:r>
              <a:rPr lang="cs-CZ" dirty="0"/>
              <a:t>a. s., AGROFERT, a. s., RWE Supply &amp; </a:t>
            </a:r>
            <a:r>
              <a:rPr lang="cs-CZ" dirty="0" err="1"/>
              <a:t>Trading</a:t>
            </a:r>
            <a:r>
              <a:rPr lang="cs-CZ" dirty="0"/>
              <a:t> CZ, či FOXCONN CZ s.r.o. </a:t>
            </a:r>
            <a:endParaRPr lang="cs-CZ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2905" y="5576331"/>
            <a:ext cx="1096536" cy="1141597"/>
          </a:xfrm>
          <a:prstGeom prst="rect">
            <a:avLst/>
          </a:prstGeom>
          <a:noFill/>
        </p:spPr>
      </p:pic>
      <p:sp>
        <p:nvSpPr>
          <p:cNvPr id="14" name="Zástupný symbol pro číslo snímku 3"/>
          <p:cNvSpPr txBox="1">
            <a:spLocks/>
          </p:cNvSpPr>
          <p:nvPr/>
        </p:nvSpPr>
        <p:spPr>
          <a:xfrm>
            <a:off x="8766378" y="5991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/>
          <a:stretch/>
        </p:blipFill>
        <p:spPr>
          <a:xfrm>
            <a:off x="286870" y="685801"/>
            <a:ext cx="5704856" cy="4890530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15" y="685801"/>
            <a:ext cx="5748338" cy="492754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5</a:t>
            </a:fld>
            <a:endParaRPr lang="cs-CZ" dirty="0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2905" y="5576331"/>
            <a:ext cx="1096536" cy="1141597"/>
          </a:xfrm>
          <a:prstGeom prst="rect">
            <a:avLst/>
          </a:prstGeom>
          <a:noFill/>
        </p:spPr>
      </p:pic>
      <p:sp>
        <p:nvSpPr>
          <p:cNvPr id="14" name="Zástupný symbol pro číslo snímku 3"/>
          <p:cNvSpPr txBox="1">
            <a:spLocks/>
          </p:cNvSpPr>
          <p:nvPr/>
        </p:nvSpPr>
        <p:spPr>
          <a:xfrm>
            <a:off x="8766378" y="5991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7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936041" y="593148"/>
            <a:ext cx="3932237" cy="914400"/>
          </a:xfrm>
        </p:spPr>
        <p:txBody>
          <a:bodyPr/>
          <a:lstStyle/>
          <a:p>
            <a:r>
              <a:rPr lang="cs-CZ" sz="4400" b="1" dirty="0">
                <a:solidFill>
                  <a:schemeClr val="accent1"/>
                </a:solidFill>
              </a:rPr>
              <a:t>Výsledky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4400" b="1" dirty="0">
                <a:solidFill>
                  <a:schemeClr val="accent1"/>
                </a:solidFill>
              </a:rPr>
              <a:t>analýzy</a:t>
            </a:r>
            <a:endParaRPr lang="cs-CZ" sz="4400" b="1" dirty="0">
              <a:solidFill>
                <a:schemeClr val="accent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75" y="3057608"/>
            <a:ext cx="4598670" cy="31494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39788" y="1666670"/>
            <a:ext cx="4117223" cy="4123866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B050"/>
                </a:solidFill>
              </a:rPr>
              <a:t>Skupina 1 </a:t>
            </a:r>
            <a:r>
              <a:rPr lang="cs-CZ" sz="3000" dirty="0" smtClean="0"/>
              <a:t>– stanovuje, reportuje za českou pobočku, cíle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rgbClr val="FF0000"/>
                </a:solidFill>
              </a:rPr>
              <a:t>Skupina </a:t>
            </a:r>
            <a:r>
              <a:rPr lang="cs-CZ" sz="3000" dirty="0" smtClean="0">
                <a:solidFill>
                  <a:srgbClr val="FF0000"/>
                </a:solidFill>
              </a:rPr>
              <a:t>2 </a:t>
            </a:r>
            <a:r>
              <a:rPr lang="cs-CZ" sz="3000" dirty="0" smtClean="0"/>
              <a:t>– stanovuje, reportuje za větší územní celek, cíle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2"/>
                </a:solidFill>
              </a:rPr>
              <a:t>Skupina 3 </a:t>
            </a:r>
            <a:r>
              <a:rPr lang="cs-CZ" sz="3000" dirty="0" smtClean="0"/>
              <a:t>– nestanovuje, nereportuje, nejsou cíle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66378" y="5991497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6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55" y="540243"/>
            <a:ext cx="4852892" cy="225285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912768" y="226256"/>
            <a:ext cx="206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</a:rPr>
              <a:t>Zpráva</a:t>
            </a:r>
            <a:r>
              <a:rPr lang="cs-CZ" sz="2000" b="1" dirty="0" smtClean="0"/>
              <a:t> </a:t>
            </a:r>
            <a:r>
              <a:rPr lang="cs-CZ" sz="2000" b="1" dirty="0">
                <a:solidFill>
                  <a:schemeClr val="accent1"/>
                </a:solidFill>
              </a:rPr>
              <a:t>2015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20807" y="2706973"/>
            <a:ext cx="206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Zpráva</a:t>
            </a:r>
            <a:r>
              <a:rPr lang="cs-CZ" sz="2000" b="1" dirty="0" smtClean="0"/>
              <a:t> </a:t>
            </a:r>
            <a:r>
              <a:rPr lang="cs-CZ" sz="2000" b="1" dirty="0">
                <a:solidFill>
                  <a:schemeClr val="accent1"/>
                </a:solidFill>
              </a:rPr>
              <a:t>2017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Skupina 1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94" y="365125"/>
            <a:ext cx="5652611" cy="565393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906D-7578-490C-A7DF-8723F4492364}" type="slidenum">
              <a:rPr lang="cs-CZ" smtClean="0"/>
              <a:t>7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66378" y="5991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" y="2440086"/>
            <a:ext cx="5706784" cy="304128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867305" y="2023450"/>
            <a:ext cx="206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</a:rPr>
              <a:t>Zpráva</a:t>
            </a:r>
            <a:r>
              <a:rPr lang="cs-CZ" sz="2000" b="1" dirty="0" smtClean="0"/>
              <a:t> </a:t>
            </a:r>
            <a:r>
              <a:rPr lang="cs-CZ" sz="2000" b="1" dirty="0">
                <a:solidFill>
                  <a:schemeClr val="accent1"/>
                </a:solidFill>
              </a:rPr>
              <a:t>2015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912768" y="0"/>
            <a:ext cx="206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Zpráva</a:t>
            </a:r>
            <a:r>
              <a:rPr lang="cs-CZ" sz="2000" b="1" dirty="0" smtClean="0"/>
              <a:t> </a:t>
            </a:r>
            <a:r>
              <a:rPr lang="cs-CZ" sz="2000" b="1" dirty="0">
                <a:solidFill>
                  <a:schemeClr val="accent1"/>
                </a:solidFill>
              </a:rPr>
              <a:t>2017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idx="1"/>
          </p:nvPr>
        </p:nvSpPr>
        <p:spPr>
          <a:xfrm>
            <a:off x="3704185" y="843188"/>
            <a:ext cx="1661900" cy="538251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Zpráva</a:t>
            </a:r>
            <a:r>
              <a:rPr lang="cs-CZ" dirty="0"/>
              <a:t> </a:t>
            </a:r>
            <a:r>
              <a:rPr lang="cs-CZ" dirty="0" smtClean="0">
                <a:solidFill>
                  <a:schemeClr val="accent1"/>
                </a:solidFill>
              </a:rPr>
              <a:t>2015</a:t>
            </a:r>
            <a:endParaRPr lang="cs-CZ" dirty="0"/>
          </a:p>
        </p:txBody>
      </p:sp>
      <p:pic>
        <p:nvPicPr>
          <p:cNvPr id="24" name="Zástupný symbol pro obsah 2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>
          <a:xfrm>
            <a:off x="1313254" y="1479602"/>
            <a:ext cx="4151376" cy="4310934"/>
          </a:xfrm>
        </p:spPr>
      </p:pic>
      <p:sp>
        <p:nvSpPr>
          <p:cNvPr id="22" name="Zástupný symbol pro text 21"/>
          <p:cNvSpPr>
            <a:spLocks noGrp="1"/>
          </p:cNvSpPr>
          <p:nvPr>
            <p:ph type="body" sz="quarter" idx="3"/>
          </p:nvPr>
        </p:nvSpPr>
        <p:spPr>
          <a:xfrm>
            <a:off x="8617329" y="843188"/>
            <a:ext cx="2275790" cy="538251"/>
          </a:xfrm>
        </p:spPr>
        <p:txBody>
          <a:bodyPr/>
          <a:lstStyle/>
          <a:p>
            <a:r>
              <a:rPr lang="cs-CZ" sz="2200" dirty="0">
                <a:solidFill>
                  <a:schemeClr val="accent1"/>
                </a:solidFill>
              </a:rPr>
              <a:t>Zpráva</a:t>
            </a:r>
            <a:r>
              <a:rPr lang="cs-CZ" dirty="0"/>
              <a:t> </a:t>
            </a:r>
            <a:r>
              <a:rPr lang="cs-CZ" sz="2200" dirty="0" smtClean="0">
                <a:solidFill>
                  <a:schemeClr val="accent1"/>
                </a:solidFill>
              </a:rPr>
              <a:t>2017</a:t>
            </a:r>
            <a:endParaRPr lang="cs-CZ" sz="2200" dirty="0"/>
          </a:p>
        </p:txBody>
      </p:sp>
      <p:pic>
        <p:nvPicPr>
          <p:cNvPr id="25" name="Zástupný symbol pro obsah 2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43" y="1479602"/>
            <a:ext cx="4066504" cy="423462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18884" y="5974194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8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838200" y="365125"/>
            <a:ext cx="5706979" cy="987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chemeClr val="accent1"/>
                </a:solidFill>
              </a:rPr>
              <a:t>Skupina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sz="4400" b="1" dirty="0">
                <a:solidFill>
                  <a:schemeClr val="accent1"/>
                </a:solidFill>
              </a:rPr>
              <a:t>2</a:t>
            </a:r>
            <a:endParaRPr lang="cs-CZ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15054" cy="993864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accent1"/>
                </a:solidFill>
              </a:rPr>
              <a:t>Prezentace</a:t>
            </a:r>
            <a:r>
              <a:rPr lang="cs-CZ" sz="4000" b="1" dirty="0">
                <a:solidFill>
                  <a:schemeClr val="accent1"/>
                </a:solidFill>
              </a:rPr>
              <a:t> emisí GHG </a:t>
            </a:r>
            <a:endParaRPr lang="cs-CZ" sz="4000" b="1" dirty="0">
              <a:solidFill>
                <a:schemeClr val="accent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4" y="987423"/>
            <a:ext cx="4334256" cy="521208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39788" y="1780673"/>
            <a:ext cx="5055686" cy="3798089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sz="2600" dirty="0" smtClean="0"/>
              <a:t>40 </a:t>
            </a:r>
            <a:r>
              <a:rPr lang="cs-CZ" sz="2600" dirty="0"/>
              <a:t>% </a:t>
            </a:r>
            <a:r>
              <a:rPr lang="cs-CZ" sz="2600" dirty="0" smtClean="0"/>
              <a:t>podniků reportuje </a:t>
            </a:r>
            <a:r>
              <a:rPr lang="cs-CZ" sz="2600" dirty="0"/>
              <a:t>emise GHG prostřednictvím </a:t>
            </a:r>
            <a:r>
              <a:rPr lang="cs-CZ" sz="2600" dirty="0" smtClean="0"/>
              <a:t>GRI</a:t>
            </a:r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sz="2600" dirty="0" smtClean="0"/>
              <a:t>16 % podniků bylo dohledáno v databázi CDP, popřípadě – report CDP na web. stránkách společnosti</a:t>
            </a:r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sz="2600" dirty="0" smtClean="0"/>
              <a:t>¼ podniků se zahraničním vlastníkem prezentuje i v rámci českých web. stránkách</a:t>
            </a:r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sz="2600" dirty="0" smtClean="0"/>
              <a:t>40 % společností zcela neprezentuje na svých web. stránkách (84 % podniky s českým vlastníkem)</a:t>
            </a:r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 marL="228600" indent="-2286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sz="2600" dirty="0"/>
          </a:p>
          <a:p>
            <a:endParaRPr lang="cs-CZ" sz="26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55687" y="5991497"/>
            <a:ext cx="2743200" cy="365125"/>
          </a:xfrm>
        </p:spPr>
        <p:txBody>
          <a:bodyPr/>
          <a:lstStyle/>
          <a:p>
            <a:fld id="{9646906D-7578-490C-A7DF-8723F4492364}" type="slidenum">
              <a:rPr lang="cs-CZ" smtClean="0"/>
              <a:t>9</a:t>
            </a:fld>
            <a:endParaRPr lang="cs-CZ"/>
          </a:p>
        </p:txBody>
      </p:sp>
      <p:pic>
        <p:nvPicPr>
          <p:cNvPr id="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0" y="5818937"/>
            <a:ext cx="1598753" cy="656387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2089179" y="6020172"/>
            <a:ext cx="818437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www.ci2.co.cz | snizujemeco2.cz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811" y="5578763"/>
            <a:ext cx="1096536" cy="1141597"/>
          </a:xfrm>
          <a:prstGeom prst="rect">
            <a:avLst/>
          </a:prstGeom>
          <a:noFill/>
        </p:spPr>
      </p:pic>
      <p:sp>
        <p:nvSpPr>
          <p:cNvPr id="16" name="Zástupný symbol pro text 21"/>
          <p:cNvSpPr txBox="1">
            <a:spLocks/>
          </p:cNvSpPr>
          <p:nvPr/>
        </p:nvSpPr>
        <p:spPr>
          <a:xfrm>
            <a:off x="8889392" y="457200"/>
            <a:ext cx="2275790" cy="538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 smtClean="0">
                <a:solidFill>
                  <a:schemeClr val="accent1"/>
                </a:solidFill>
              </a:rPr>
              <a:t>Zpráva</a:t>
            </a:r>
            <a:r>
              <a:rPr lang="cs-CZ" b="1" dirty="0" smtClean="0"/>
              <a:t> </a:t>
            </a:r>
            <a:r>
              <a:rPr lang="cs-CZ" sz="2200" b="1" dirty="0" smtClean="0">
                <a:solidFill>
                  <a:schemeClr val="accent1"/>
                </a:solidFill>
              </a:rPr>
              <a:t>2017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1521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1065</Words>
  <Application>Microsoft Office PowerPoint</Application>
  <PresentationFormat>Širokoúhlá obrazovka</PresentationFormat>
  <Paragraphs>137</Paragraphs>
  <Slides>17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Prezentace emisí GHG u 50 nejvýznamnějších podniků českého byznysu</vt:lpstr>
      <vt:lpstr>Cíl</vt:lpstr>
      <vt:lpstr>Postup</vt:lpstr>
      <vt:lpstr>Přehled podniků</vt:lpstr>
      <vt:lpstr>Prezentace aplikace PowerPoint</vt:lpstr>
      <vt:lpstr>Výsledky analýzy</vt:lpstr>
      <vt:lpstr>Skupina 1</vt:lpstr>
      <vt:lpstr>Prezentace aplikace PowerPoint</vt:lpstr>
      <vt:lpstr>Prezentace emisí GHG </vt:lpstr>
      <vt:lpstr>Cíle snížení emisí GHG </vt:lpstr>
      <vt:lpstr>Prezentace aplikace PowerPoint</vt:lpstr>
      <vt:lpstr>Prezentace aplikace PowerPoint</vt:lpstr>
      <vt:lpstr>Prezentace aplikace PowerPoint</vt:lpstr>
      <vt:lpstr>Výhody monitorování emisí a stanovení</vt:lpstr>
      <vt:lpstr>Sledování emisí GHG – analýza CDP</vt:lpstr>
      <vt:lpstr>Nejdůležitější závěry </vt:lpstr>
      <vt:lpstr>Kontakt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Novák</dc:creator>
  <cp:lastModifiedBy>Vladimíra Khajlová</cp:lastModifiedBy>
  <cp:revision>225</cp:revision>
  <cp:lastPrinted>2015-08-05T11:33:13Z</cp:lastPrinted>
  <dcterms:created xsi:type="dcterms:W3CDTF">2015-07-08T06:36:11Z</dcterms:created>
  <dcterms:modified xsi:type="dcterms:W3CDTF">2017-05-30T14:21:37Z</dcterms:modified>
</cp:coreProperties>
</file>