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9" r:id="rId4"/>
    <p:sldId id="334" r:id="rId5"/>
    <p:sldId id="271" r:id="rId6"/>
    <p:sldId id="345" r:id="rId7"/>
    <p:sldId id="346" r:id="rId8"/>
    <p:sldId id="347" r:id="rId9"/>
    <p:sldId id="348" r:id="rId10"/>
    <p:sldId id="349" r:id="rId11"/>
    <p:sldId id="335" r:id="rId12"/>
    <p:sldId id="339" r:id="rId13"/>
    <p:sldId id="337" r:id="rId14"/>
    <p:sldId id="338" r:id="rId15"/>
    <p:sldId id="261" r:id="rId16"/>
    <p:sldId id="350" r:id="rId17"/>
    <p:sldId id="340" r:id="rId18"/>
    <p:sldId id="276" r:id="rId19"/>
    <p:sldId id="341" r:id="rId20"/>
    <p:sldId id="342" r:id="rId21"/>
    <p:sldId id="343" r:id="rId22"/>
    <p:sldId id="344" r:id="rId23"/>
    <p:sldId id="326" r:id="rId24"/>
    <p:sldId id="291" r:id="rId25"/>
    <p:sldId id="307" r:id="rId26"/>
    <p:sldId id="28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CBF2B"/>
    <a:srgbClr val="E21EAF"/>
    <a:srgbClr val="6CD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2"/>
    <p:restoredTop sz="86553"/>
  </p:normalViewPr>
  <p:slideViewPr>
    <p:cSldViewPr>
      <p:cViewPr varScale="1">
        <p:scale>
          <a:sx n="91" d="100"/>
          <a:sy n="91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ome/Desktop/CZE_GHG_Pro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home/Dropbox/CI2%20(2)/projekty/uhli&#769;kova&#769;%20stopa/firmy/S&#780;LP/vy&#769;poc&#780;et/CF_SLP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ome/Dropbox/CI2%20(2)/projekty/uhli&#769;kova&#769;%20stopa/firmy/S&#780;LP/vy&#769;poc&#780;et/CF_SLP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424266334365"/>
          <c:y val="0.0459210185403643"/>
          <c:w val="0.701042873696408"/>
          <c:h val="0.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'Fig.3-4_changes by category'!$AA$2</c:f>
              <c:strCache>
                <c:ptCount val="1"/>
                <c:pt idx="0">
                  <c:v>Change from BY (Convention) to latest year, 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'Fig.3-4_changes by category'!$B$3:$B$17</c:f>
              <c:strCache>
                <c:ptCount val="15"/>
                <c:pt idx="0">
                  <c:v>1. Energy </c:v>
                </c:pt>
                <c:pt idx="1">
                  <c:v>--------------------------------------</c:v>
                </c:pt>
                <c:pt idx="2">
                  <c:v>1.A.1. Energy industries     </c:v>
                </c:pt>
                <c:pt idx="3">
                  <c:v>1.A.2. Mfg. industries and construction     </c:v>
                </c:pt>
                <c:pt idx="4">
                  <c:v>1.A.3. Transport     </c:v>
                </c:pt>
                <c:pt idx="5">
                  <c:v>1.A.4. Other sectors     </c:v>
                </c:pt>
                <c:pt idx="6">
                  <c:v>1.A.5. Other     </c:v>
                </c:pt>
                <c:pt idx="7">
                  <c:v>1.B. Fugitive emissions     </c:v>
                </c:pt>
                <c:pt idx="8">
                  <c:v>--------------------------------------</c:v>
                </c:pt>
                <c:pt idx="9">
                  <c:v>2.   Industrial processes</c:v>
                </c:pt>
                <c:pt idx="10">
                  <c:v>3.   Solvents</c:v>
                </c:pt>
                <c:pt idx="11">
                  <c:v>4.   Agriculture </c:v>
                </c:pt>
                <c:pt idx="12">
                  <c:v>5.   LULUCF</c:v>
                </c:pt>
                <c:pt idx="13">
                  <c:v>6.   Waste</c:v>
                </c:pt>
                <c:pt idx="14">
                  <c:v>7.   Other</c:v>
                </c:pt>
              </c:strCache>
            </c:strRef>
          </c:cat>
          <c:val>
            <c:numRef>
              <c:f>'Fig.3-4_changes by category'!$AA$3:$AA$17</c:f>
              <c:numCache>
                <c:formatCode>General</c:formatCode>
                <c:ptCount val="15"/>
                <c:pt idx="0" formatCode="0.00">
                  <c:v>-31.68001125906299</c:v>
                </c:pt>
                <c:pt idx="2" formatCode="0.0">
                  <c:v>-0.903040494480012</c:v>
                </c:pt>
                <c:pt idx="3" formatCode="0.0">
                  <c:v>-64.48961973642457</c:v>
                </c:pt>
                <c:pt idx="4" formatCode="0.0">
                  <c:v>118.0098512571468</c:v>
                </c:pt>
                <c:pt idx="5" formatCode="0.0">
                  <c:v>-67.46284059333891</c:v>
                </c:pt>
                <c:pt idx="6" formatCode="0.0">
                  <c:v>-31.22909747168676</c:v>
                </c:pt>
                <c:pt idx="7" formatCode="0.0">
                  <c:v>-54.49787613645595</c:v>
                </c:pt>
                <c:pt idx="9" formatCode="0.0">
                  <c:v>-37.97938246418925</c:v>
                </c:pt>
                <c:pt idx="10" formatCode="0.0">
                  <c:v>-40.43540087885072</c:v>
                </c:pt>
                <c:pt idx="11" formatCode="0.0">
                  <c:v>-50.5839228527775</c:v>
                </c:pt>
                <c:pt idx="12" formatCode="0.0">
                  <c:v>110.968376706051</c:v>
                </c:pt>
                <c:pt idx="13" formatCode="0.0">
                  <c:v>33.39752781627327</c:v>
                </c:pt>
                <c:pt idx="14" formatCode="0.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773577776"/>
        <c:axId val="-1773576000"/>
      </c:barChart>
      <c:catAx>
        <c:axId val="-1773577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-177357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735760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-1773577776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i="0" baseline="0">
                <a:effectLst/>
              </a:rPr>
              <a:t>Uhlíková stopa Školního lesního podniku </a:t>
            </a:r>
            <a:r>
              <a:rPr lang="en-US" sz="1200" b="1" i="0" baseline="0">
                <a:effectLst/>
              </a:rPr>
              <a:t>(201</a:t>
            </a:r>
            <a:r>
              <a:rPr lang="cs-CZ" sz="1200" b="1" i="0" baseline="0">
                <a:effectLst/>
              </a:rPr>
              <a:t>5</a:t>
            </a:r>
            <a:r>
              <a:rPr lang="en-US" sz="1200" b="1" i="0" baseline="0">
                <a:effectLst/>
              </a:rPr>
              <a:t>)</a:t>
            </a:r>
            <a:endParaRPr lang="cs-CZ" sz="1200">
              <a:effectLst/>
            </a:endParaRPr>
          </a:p>
          <a:p>
            <a:pPr>
              <a:defRPr sz="1200"/>
            </a:pPr>
            <a:r>
              <a:rPr lang="cs-CZ" sz="1200" b="1" i="0" baseline="0">
                <a:effectLst/>
              </a:rPr>
              <a:t>US </a:t>
            </a:r>
            <a:r>
              <a:rPr lang="en-US" sz="1200" b="1" i="0" baseline="0">
                <a:effectLst/>
              </a:rPr>
              <a:t>= 622  t CO</a:t>
            </a:r>
            <a:r>
              <a:rPr lang="en-US" sz="1200" b="1" i="0" baseline="-25000">
                <a:effectLst/>
              </a:rPr>
              <a:t>2</a:t>
            </a:r>
            <a:r>
              <a:rPr lang="en-US" sz="1200" b="1" i="0" baseline="0">
                <a:effectLst/>
              </a:rPr>
              <a:t>e</a:t>
            </a:r>
            <a:endParaRPr lang="cs-CZ" sz="1200">
              <a:effectLst/>
            </a:endParaRPr>
          </a:p>
        </c:rich>
      </c:tx>
      <c:layout>
        <c:manualLayout>
          <c:xMode val="edge"/>
          <c:yMode val="edge"/>
          <c:x val="0.175483428319919"/>
          <c:y val="0.0318382849202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11521081057053"/>
          <c:y val="0.176804194118592"/>
          <c:w val="0.590506612139666"/>
          <c:h val="0.66709846537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A6-4DD8-9071-8886A3F5983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A6-4DD8-9071-8886A3F5983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A6-4DD8-9071-8886A3F59830}"/>
              </c:ext>
            </c:extLst>
          </c:dPt>
          <c:dLbls>
            <c:dLbl>
              <c:idx val="1"/>
              <c:layout>
                <c:manualLayout>
                  <c:x val="0.136127241712446"/>
                  <c:y val="-0.1386619936012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A6-4DD8-9071-8886A3F598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CZ_2016_result!$B$11:$D$11</c:f>
              <c:strCache>
                <c:ptCount val="3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</c:strCache>
            </c:strRef>
          </c:cat>
          <c:val>
            <c:numRef>
              <c:f>CZ_2016_result!$B$15:$D$15</c:f>
              <c:numCache>
                <c:formatCode>0.0" "%</c:formatCode>
                <c:ptCount val="3"/>
                <c:pt idx="0">
                  <c:v>0.396308938376641</c:v>
                </c:pt>
                <c:pt idx="1">
                  <c:v>0.52612850375511</c:v>
                </c:pt>
                <c:pt idx="2">
                  <c:v>0.077562557868249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A6-4DD8-9071-8886A3F598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824456260781"/>
          <c:y val="0.886042783816269"/>
          <c:w val="0.346731518201704"/>
          <c:h val="0.048607716424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100" b="1" i="0" baseline="0">
                <a:effectLst/>
              </a:rPr>
              <a:t>Složení uhlíkové stopy ŠLP</a:t>
            </a:r>
            <a:endParaRPr lang="cs-CZ" sz="1100">
              <a:effectLst/>
            </a:endParaRPr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100" b="1" i="0" baseline="0">
                <a:effectLst/>
              </a:rPr>
              <a:t>US</a:t>
            </a:r>
            <a:r>
              <a:rPr lang="en-US" sz="1100" b="1" i="0" baseline="0">
                <a:effectLst/>
              </a:rPr>
              <a:t> = </a:t>
            </a:r>
            <a:r>
              <a:rPr lang="cs-CZ" sz="1100" b="1" i="0" baseline="0">
                <a:effectLst/>
              </a:rPr>
              <a:t>622 </a:t>
            </a:r>
            <a:r>
              <a:rPr lang="en-US" sz="1100" b="1" i="0" baseline="0">
                <a:effectLst/>
              </a:rPr>
              <a:t>t CO</a:t>
            </a:r>
            <a:r>
              <a:rPr lang="en-US" sz="1100" b="1" i="0" baseline="-25000">
                <a:effectLst/>
              </a:rPr>
              <a:t>2</a:t>
            </a:r>
            <a:r>
              <a:rPr lang="en-US" sz="1100" b="1" i="0" baseline="0">
                <a:effectLst/>
              </a:rPr>
              <a:t>e</a:t>
            </a:r>
            <a:endParaRPr lang="cs-CZ" sz="1100">
              <a:effectLst/>
            </a:endParaRPr>
          </a:p>
        </c:rich>
      </c:tx>
      <c:layout>
        <c:manualLayout>
          <c:xMode val="edge"/>
          <c:yMode val="edge"/>
          <c:x val="0.381593099473677"/>
          <c:y val="0.038421148228103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287657806998"/>
          <c:y val="0.142383209625738"/>
          <c:w val="0.859710719711011"/>
          <c:h val="0.70746614573689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A6-4DD8-9071-8886A3F5983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00317356163812857"/>
                  <c:y val="-0.000137542236697498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39,6 %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A6-4DD8-9071-8886A3F598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7971084049057E-17"/>
                  <c:y val="0.0073394275660232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52,6 %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A6-4DD8-9071-8886A3F598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CZ_2016_result!$I$26:$L$26</c:f>
              <c:strCache>
                <c:ptCount val="4"/>
                <c:pt idx="0">
                  <c:v>Oplocenky</c:v>
                </c:pt>
                <c:pt idx="1">
                  <c:v>Chemikálie</c:v>
                </c:pt>
                <c:pt idx="2">
                  <c:v>PHM</c:v>
                </c:pt>
                <c:pt idx="3">
                  <c:v>Elektřina</c:v>
                </c:pt>
              </c:strCache>
            </c:strRef>
          </c:cat>
          <c:val>
            <c:numRef>
              <c:f>CZ_2016_result!$I$28:$L$28</c:f>
              <c:numCache>
                <c:formatCode>0.0%</c:formatCode>
                <c:ptCount val="4"/>
                <c:pt idx="0">
                  <c:v>0.0127334011034398</c:v>
                </c:pt>
                <c:pt idx="1">
                  <c:v>0.07135095445893</c:v>
                </c:pt>
                <c:pt idx="2">
                  <c:v>0.429632320063648</c:v>
                </c:pt>
                <c:pt idx="3">
                  <c:v>0.570367679936352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A6-4DD8-9071-8886A3F59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30038576"/>
        <c:axId val="-1630042256"/>
      </c:barChart>
      <c:valAx>
        <c:axId val="-163004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-1630038576"/>
        <c:crosses val="autoZero"/>
        <c:crossBetween val="between"/>
      </c:valAx>
      <c:catAx>
        <c:axId val="-163003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630042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F2DF3-86CF-4349-9CC2-749BA29D7F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505BA539-179C-0E40-8DD5-8A3CD832B8E3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800" b="1" dirty="0"/>
            <a:t>Kontrola</a:t>
          </a:r>
        </a:p>
        <a:p>
          <a:r>
            <a:rPr lang="cs-CZ" sz="1800" dirty="0"/>
            <a:t>Aktivity, které </a:t>
          </a:r>
          <a:r>
            <a:rPr lang="cs-CZ" sz="1800" dirty="0" smtClean="0"/>
            <a:t>podnik/úřad </a:t>
          </a:r>
          <a:r>
            <a:rPr lang="cs-CZ" sz="1800" dirty="0"/>
            <a:t>kontroluje a přímo ovlivňuje a může realizovat opatření  </a:t>
          </a:r>
        </a:p>
      </dgm:t>
    </dgm:pt>
    <dgm:pt modelId="{66C6FA98-B1D4-0240-9B9B-1372D3E148A4}" type="parTrans" cxnId="{22A70EC5-57EA-9748-B942-9E908A132EE1}">
      <dgm:prSet/>
      <dgm:spPr/>
      <dgm:t>
        <a:bodyPr/>
        <a:lstStyle/>
        <a:p>
          <a:endParaRPr lang="cs-CZ"/>
        </a:p>
      </dgm:t>
    </dgm:pt>
    <dgm:pt modelId="{05CB0663-84FA-B742-A500-73C59351BF6F}" type="sibTrans" cxnId="{22A70EC5-57EA-9748-B942-9E908A132EE1}">
      <dgm:prSet/>
      <dgm:spPr>
        <a:solidFill>
          <a:srgbClr val="E21EAF"/>
        </a:solidFill>
      </dgm:spPr>
      <dgm:t>
        <a:bodyPr/>
        <a:lstStyle/>
        <a:p>
          <a:endParaRPr lang="cs-CZ"/>
        </a:p>
      </dgm:t>
    </dgm:pt>
    <dgm:pt modelId="{029FD606-16FF-154B-BB60-EC57E60DACB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3400" b="1" dirty="0"/>
            <a:t>Dozor</a:t>
          </a:r>
        </a:p>
        <a:p>
          <a:r>
            <a:rPr lang="cs-CZ" sz="3400" dirty="0"/>
            <a:t> </a:t>
          </a:r>
          <a:r>
            <a:rPr lang="cs-CZ" sz="1800" dirty="0"/>
            <a:t>Aktivity, které </a:t>
          </a:r>
          <a:r>
            <a:rPr lang="cs-CZ" sz="1800" dirty="0" smtClean="0"/>
            <a:t>podnik/úřad </a:t>
          </a:r>
          <a:r>
            <a:rPr lang="cs-CZ" sz="1800" dirty="0"/>
            <a:t>přímo neřídí, ale může směřovat partnery k společným opatřením</a:t>
          </a:r>
        </a:p>
      </dgm:t>
    </dgm:pt>
    <dgm:pt modelId="{D515DA2E-9571-3949-8025-3F1025212583}" type="parTrans" cxnId="{8AED7A85-F4E8-5745-A981-0600FCB93812}">
      <dgm:prSet/>
      <dgm:spPr/>
      <dgm:t>
        <a:bodyPr/>
        <a:lstStyle/>
        <a:p>
          <a:endParaRPr lang="cs-CZ"/>
        </a:p>
      </dgm:t>
    </dgm:pt>
    <dgm:pt modelId="{5061A662-448D-2940-8B3F-4D6B8C4A806E}" type="sibTrans" cxnId="{8AED7A85-F4E8-5745-A981-0600FCB93812}">
      <dgm:prSet/>
      <dgm:spPr>
        <a:solidFill>
          <a:srgbClr val="E21EAF"/>
        </a:solidFill>
      </dgm:spPr>
      <dgm:t>
        <a:bodyPr/>
        <a:lstStyle/>
        <a:p>
          <a:endParaRPr lang="cs-CZ"/>
        </a:p>
      </dgm:t>
    </dgm:pt>
    <dgm:pt modelId="{DF77DB13-AB86-5D49-87B4-046B1F8FEB3F}">
      <dgm:prSet phldrT="[Text]" custT="1"/>
      <dgm:spPr>
        <a:solidFill>
          <a:srgbClr val="5CBF2B"/>
        </a:solidFill>
      </dgm:spPr>
      <dgm:t>
        <a:bodyPr/>
        <a:lstStyle/>
        <a:p>
          <a:r>
            <a:rPr lang="cs-CZ" sz="2600" b="1" dirty="0"/>
            <a:t>Ovlivnění</a:t>
          </a:r>
        </a:p>
        <a:p>
          <a:endParaRPr lang="cs-CZ" sz="2600" dirty="0"/>
        </a:p>
        <a:p>
          <a:r>
            <a:rPr lang="cs-CZ" sz="1800" dirty="0"/>
            <a:t>Nelze přímo řídit, pouze </a:t>
          </a:r>
          <a:r>
            <a:rPr lang="cs-CZ" sz="1800" dirty="0" smtClean="0"/>
            <a:t>motivačně působit   </a:t>
          </a:r>
          <a:endParaRPr lang="cs-CZ" sz="1800" dirty="0"/>
        </a:p>
      </dgm:t>
    </dgm:pt>
    <dgm:pt modelId="{E539529C-D0BF-3F45-883F-61A86C4CC3CA}" type="parTrans" cxnId="{F6DE086A-4909-164E-9556-89CA76C8D02E}">
      <dgm:prSet/>
      <dgm:spPr/>
      <dgm:t>
        <a:bodyPr/>
        <a:lstStyle/>
        <a:p>
          <a:endParaRPr lang="cs-CZ"/>
        </a:p>
      </dgm:t>
    </dgm:pt>
    <dgm:pt modelId="{B97A435D-CB0E-9F4C-A44A-589642EDACB9}" type="sibTrans" cxnId="{F6DE086A-4909-164E-9556-89CA76C8D02E}">
      <dgm:prSet/>
      <dgm:spPr/>
      <dgm:t>
        <a:bodyPr/>
        <a:lstStyle/>
        <a:p>
          <a:endParaRPr lang="cs-CZ"/>
        </a:p>
      </dgm:t>
    </dgm:pt>
    <dgm:pt modelId="{BD158B1A-642E-2F4A-8A37-B2E70AD1938E}" type="pres">
      <dgm:prSet presAssocID="{21DF2DF3-86CF-4349-9CC2-749BA29D7FA6}" presName="Name0" presStyleCnt="0">
        <dgm:presLayoutVars>
          <dgm:dir/>
          <dgm:resizeHandles val="exact"/>
        </dgm:presLayoutVars>
      </dgm:prSet>
      <dgm:spPr/>
    </dgm:pt>
    <dgm:pt modelId="{05E8DB9B-F2BD-0B4F-A456-0829A7188F6A}" type="pres">
      <dgm:prSet presAssocID="{505BA539-179C-0E40-8DD5-8A3CD832B8E3}" presName="node" presStyleLbl="node1" presStyleIdx="0" presStyleCnt="3" custScaleX="113489" custScaleY="104215" custLinFactNeighborX="8803" custLinFactNeighborY="23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E33ED7-2FEF-A14E-AA80-F2760859C32A}" type="pres">
      <dgm:prSet presAssocID="{05CB0663-84FA-B742-A500-73C59351BF6F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5F380FA-4B7A-4D4C-9F4E-30536CFB832A}" type="pres">
      <dgm:prSet presAssocID="{05CB0663-84FA-B742-A500-73C59351BF6F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EC428AA8-66A5-7D4A-973B-137F7C0C26C7}" type="pres">
      <dgm:prSet presAssocID="{029FD606-16FF-154B-BB60-EC57E60DACBA}" presName="node" presStyleLbl="node1" presStyleIdx="1" presStyleCnt="3" custScaleX="1371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58122C-B47A-A74F-ADDE-180DB7BE6214}" type="pres">
      <dgm:prSet presAssocID="{5061A662-448D-2940-8B3F-4D6B8C4A806E}" presName="sibTrans" presStyleLbl="sibTrans2D1" presStyleIdx="1" presStyleCnt="2"/>
      <dgm:spPr/>
      <dgm:t>
        <a:bodyPr/>
        <a:lstStyle/>
        <a:p>
          <a:endParaRPr lang="cs-CZ"/>
        </a:p>
      </dgm:t>
    </dgm:pt>
    <dgm:pt modelId="{EB550072-0119-9649-B4C6-ED1893697C35}" type="pres">
      <dgm:prSet presAssocID="{5061A662-448D-2940-8B3F-4D6B8C4A806E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7C500BD-B2A1-694F-8EB1-66666806CDAF}" type="pres">
      <dgm:prSet presAssocID="{DF77DB13-AB86-5D49-87B4-046B1F8FEB3F}" presName="node" presStyleLbl="node1" presStyleIdx="2" presStyleCnt="3" custScaleX="122031" custLinFactNeighborX="-5381" custLinFactNeighborY="-2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2A70EC5-57EA-9748-B942-9E908A132EE1}" srcId="{21DF2DF3-86CF-4349-9CC2-749BA29D7FA6}" destId="{505BA539-179C-0E40-8DD5-8A3CD832B8E3}" srcOrd="0" destOrd="0" parTransId="{66C6FA98-B1D4-0240-9B9B-1372D3E148A4}" sibTransId="{05CB0663-84FA-B742-A500-73C59351BF6F}"/>
    <dgm:cxn modelId="{8FC262EC-F2E2-C746-A509-C3F801F1CA5C}" type="presOf" srcId="{5061A662-448D-2940-8B3F-4D6B8C4A806E}" destId="{EB550072-0119-9649-B4C6-ED1893697C35}" srcOrd="1" destOrd="0" presId="urn:microsoft.com/office/officeart/2005/8/layout/process1"/>
    <dgm:cxn modelId="{F1275544-4E8A-6C47-B5CD-8690F748D236}" type="presOf" srcId="{505BA539-179C-0E40-8DD5-8A3CD832B8E3}" destId="{05E8DB9B-F2BD-0B4F-A456-0829A7188F6A}" srcOrd="0" destOrd="0" presId="urn:microsoft.com/office/officeart/2005/8/layout/process1"/>
    <dgm:cxn modelId="{39D94505-B55A-824E-B839-C0019F2B3221}" type="presOf" srcId="{029FD606-16FF-154B-BB60-EC57E60DACBA}" destId="{EC428AA8-66A5-7D4A-973B-137F7C0C26C7}" srcOrd="0" destOrd="0" presId="urn:microsoft.com/office/officeart/2005/8/layout/process1"/>
    <dgm:cxn modelId="{DF2A008D-CDBD-3740-A4C0-92E7927722A8}" type="presOf" srcId="{21DF2DF3-86CF-4349-9CC2-749BA29D7FA6}" destId="{BD158B1A-642E-2F4A-8A37-B2E70AD1938E}" srcOrd="0" destOrd="0" presId="urn:microsoft.com/office/officeart/2005/8/layout/process1"/>
    <dgm:cxn modelId="{E5954F31-46A1-3A41-937E-6C8C34902AA2}" type="presOf" srcId="{05CB0663-84FA-B742-A500-73C59351BF6F}" destId="{35F380FA-4B7A-4D4C-9F4E-30536CFB832A}" srcOrd="1" destOrd="0" presId="urn:microsoft.com/office/officeart/2005/8/layout/process1"/>
    <dgm:cxn modelId="{4B12A9A7-18D3-F843-9BC4-2A8B4F4EB665}" type="presOf" srcId="{5061A662-448D-2940-8B3F-4D6B8C4A806E}" destId="{F858122C-B47A-A74F-ADDE-180DB7BE6214}" srcOrd="0" destOrd="0" presId="urn:microsoft.com/office/officeart/2005/8/layout/process1"/>
    <dgm:cxn modelId="{8AED7A85-F4E8-5745-A981-0600FCB93812}" srcId="{21DF2DF3-86CF-4349-9CC2-749BA29D7FA6}" destId="{029FD606-16FF-154B-BB60-EC57E60DACBA}" srcOrd="1" destOrd="0" parTransId="{D515DA2E-9571-3949-8025-3F1025212583}" sibTransId="{5061A662-448D-2940-8B3F-4D6B8C4A806E}"/>
    <dgm:cxn modelId="{98153821-81C8-C442-A745-3EB7BAE9A141}" type="presOf" srcId="{05CB0663-84FA-B742-A500-73C59351BF6F}" destId="{88E33ED7-2FEF-A14E-AA80-F2760859C32A}" srcOrd="0" destOrd="0" presId="urn:microsoft.com/office/officeart/2005/8/layout/process1"/>
    <dgm:cxn modelId="{701B1A3C-AFF0-0F4D-9AC0-0995ED6B87CF}" type="presOf" srcId="{DF77DB13-AB86-5D49-87B4-046B1F8FEB3F}" destId="{77C500BD-B2A1-694F-8EB1-66666806CDAF}" srcOrd="0" destOrd="0" presId="urn:microsoft.com/office/officeart/2005/8/layout/process1"/>
    <dgm:cxn modelId="{F6DE086A-4909-164E-9556-89CA76C8D02E}" srcId="{21DF2DF3-86CF-4349-9CC2-749BA29D7FA6}" destId="{DF77DB13-AB86-5D49-87B4-046B1F8FEB3F}" srcOrd="2" destOrd="0" parTransId="{E539529C-D0BF-3F45-883F-61A86C4CC3CA}" sibTransId="{B97A435D-CB0E-9F4C-A44A-589642EDACB9}"/>
    <dgm:cxn modelId="{AAD82638-A5C0-0748-9B70-D3EE973FCCC3}" type="presParOf" srcId="{BD158B1A-642E-2F4A-8A37-B2E70AD1938E}" destId="{05E8DB9B-F2BD-0B4F-A456-0829A7188F6A}" srcOrd="0" destOrd="0" presId="urn:microsoft.com/office/officeart/2005/8/layout/process1"/>
    <dgm:cxn modelId="{6CE3FA7D-5241-6E41-9C17-7DBF301AADAB}" type="presParOf" srcId="{BD158B1A-642E-2F4A-8A37-B2E70AD1938E}" destId="{88E33ED7-2FEF-A14E-AA80-F2760859C32A}" srcOrd="1" destOrd="0" presId="urn:microsoft.com/office/officeart/2005/8/layout/process1"/>
    <dgm:cxn modelId="{98990BE4-F23F-824F-B931-93DB71279B3F}" type="presParOf" srcId="{88E33ED7-2FEF-A14E-AA80-F2760859C32A}" destId="{35F380FA-4B7A-4D4C-9F4E-30536CFB832A}" srcOrd="0" destOrd="0" presId="urn:microsoft.com/office/officeart/2005/8/layout/process1"/>
    <dgm:cxn modelId="{1F20AF26-68F6-A94C-8F36-28C6CBEA2B0E}" type="presParOf" srcId="{BD158B1A-642E-2F4A-8A37-B2E70AD1938E}" destId="{EC428AA8-66A5-7D4A-973B-137F7C0C26C7}" srcOrd="2" destOrd="0" presId="urn:microsoft.com/office/officeart/2005/8/layout/process1"/>
    <dgm:cxn modelId="{8785F289-0AB1-6743-8DD2-0E0C02E30F13}" type="presParOf" srcId="{BD158B1A-642E-2F4A-8A37-B2E70AD1938E}" destId="{F858122C-B47A-A74F-ADDE-180DB7BE6214}" srcOrd="3" destOrd="0" presId="urn:microsoft.com/office/officeart/2005/8/layout/process1"/>
    <dgm:cxn modelId="{4C96B621-1CE2-C145-84C4-E4E50FFC4C9E}" type="presParOf" srcId="{F858122C-B47A-A74F-ADDE-180DB7BE6214}" destId="{EB550072-0119-9649-B4C6-ED1893697C35}" srcOrd="0" destOrd="0" presId="urn:microsoft.com/office/officeart/2005/8/layout/process1"/>
    <dgm:cxn modelId="{084411FA-DD39-4546-ABCD-68B9712D3FE8}" type="presParOf" srcId="{BD158B1A-642E-2F4A-8A37-B2E70AD1938E}" destId="{77C500BD-B2A1-694F-8EB1-66666806CD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E347B-A59A-094D-B082-5FA09555730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229E0DE-9204-5D47-A4CF-EF838B113458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/>
            <a:t>Spotřeba elektřiny, kotle, vytápění</a:t>
          </a:r>
        </a:p>
        <a:p>
          <a:r>
            <a:rPr lang="cs-CZ" dirty="0"/>
            <a:t>Odpady – vlastní produkce</a:t>
          </a:r>
        </a:p>
        <a:p>
          <a:r>
            <a:rPr lang="cs-CZ" dirty="0"/>
            <a:t>Služební cesty ve vlastních autech </a:t>
          </a:r>
        </a:p>
        <a:p>
          <a:endParaRPr lang="cs-CZ" dirty="0"/>
        </a:p>
      </dgm:t>
    </dgm:pt>
    <dgm:pt modelId="{F750EAF1-C8B5-2641-BE3A-7634E8C80003}" type="parTrans" cxnId="{978AA2B3-B5C0-C94E-87B4-88BAA2D5DA00}">
      <dgm:prSet/>
      <dgm:spPr/>
      <dgm:t>
        <a:bodyPr/>
        <a:lstStyle/>
        <a:p>
          <a:endParaRPr lang="cs-CZ"/>
        </a:p>
      </dgm:t>
    </dgm:pt>
    <dgm:pt modelId="{708CDE4C-27B0-F44A-98C0-AE2D9B020EB2}" type="sibTrans" cxnId="{978AA2B3-B5C0-C94E-87B4-88BAA2D5DA00}">
      <dgm:prSet/>
      <dgm:spPr>
        <a:solidFill>
          <a:srgbClr val="E21EAF"/>
        </a:solidFill>
      </dgm:spPr>
      <dgm:t>
        <a:bodyPr/>
        <a:lstStyle/>
        <a:p>
          <a:endParaRPr lang="cs-CZ"/>
        </a:p>
      </dgm:t>
    </dgm:pt>
    <dgm:pt modelId="{B37305E9-4176-7B4F-9929-DD0C3E6B8217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Dodavatelé produktů (kancelářské potřeby) a zařízení (IT)</a:t>
          </a:r>
        </a:p>
        <a:p>
          <a:r>
            <a:rPr lang="cs-CZ" dirty="0"/>
            <a:t>Automobily a zařízení vlastněné partnery (např. příspěvkové organizace) </a:t>
          </a:r>
        </a:p>
        <a:p>
          <a:r>
            <a:rPr lang="cs-CZ" dirty="0"/>
            <a:t>Energie spotřebovaná partnery, nájemci, atp. </a:t>
          </a:r>
        </a:p>
      </dgm:t>
    </dgm:pt>
    <dgm:pt modelId="{42A4438A-0629-7945-94CD-15689A5D32C5}" type="parTrans" cxnId="{FBB81769-FC8F-F74C-A5CD-080DB9E5AD1C}">
      <dgm:prSet/>
      <dgm:spPr/>
      <dgm:t>
        <a:bodyPr/>
        <a:lstStyle/>
        <a:p>
          <a:endParaRPr lang="cs-CZ"/>
        </a:p>
      </dgm:t>
    </dgm:pt>
    <dgm:pt modelId="{46824F7E-37BF-F64C-94DF-A3D925B3A9E7}" type="sibTrans" cxnId="{FBB81769-FC8F-F74C-A5CD-080DB9E5AD1C}">
      <dgm:prSet/>
      <dgm:spPr>
        <a:solidFill>
          <a:srgbClr val="E21EAF"/>
        </a:solidFill>
      </dgm:spPr>
      <dgm:t>
        <a:bodyPr/>
        <a:lstStyle/>
        <a:p>
          <a:endParaRPr lang="cs-CZ"/>
        </a:p>
      </dgm:t>
    </dgm:pt>
    <dgm:pt modelId="{1BA56310-AFBD-984F-8B98-862FA62E747D}">
      <dgm:prSet phldrT="[Text]"/>
      <dgm:spPr>
        <a:solidFill>
          <a:srgbClr val="5CBF2B"/>
        </a:solidFill>
      </dgm:spPr>
      <dgm:t>
        <a:bodyPr/>
        <a:lstStyle/>
        <a:p>
          <a:r>
            <a:rPr lang="cs-CZ" dirty="0"/>
            <a:t>Spotřeba energie </a:t>
          </a:r>
          <a:br>
            <a:rPr lang="cs-CZ" dirty="0"/>
          </a:br>
          <a:r>
            <a:rPr lang="cs-CZ" dirty="0"/>
            <a:t>u </a:t>
          </a:r>
          <a:r>
            <a:rPr lang="cs-CZ" dirty="0" smtClean="0"/>
            <a:t>nájemců</a:t>
          </a:r>
          <a:endParaRPr lang="cs-CZ" dirty="0"/>
        </a:p>
        <a:p>
          <a:r>
            <a:rPr lang="cs-CZ" dirty="0"/>
            <a:t>Dojíždění zaměstnanců do práce </a:t>
          </a:r>
        </a:p>
        <a:p>
          <a:r>
            <a:rPr lang="cs-CZ" dirty="0"/>
            <a:t>Odpadové hospodaření:  </a:t>
          </a:r>
          <a:r>
            <a:rPr lang="cs-CZ" dirty="0" smtClean="0"/>
            <a:t>třetí strana</a:t>
          </a:r>
          <a:endParaRPr lang="cs-CZ" dirty="0"/>
        </a:p>
      </dgm:t>
    </dgm:pt>
    <dgm:pt modelId="{5C12871D-3D3D-7C44-B669-C4CA603C81ED}" type="parTrans" cxnId="{991C6906-8193-C042-A60B-849D9BA53D46}">
      <dgm:prSet/>
      <dgm:spPr/>
      <dgm:t>
        <a:bodyPr/>
        <a:lstStyle/>
        <a:p>
          <a:endParaRPr lang="cs-CZ"/>
        </a:p>
      </dgm:t>
    </dgm:pt>
    <dgm:pt modelId="{E1F888B0-6D3B-9642-81A9-A0B30C131DDD}" type="sibTrans" cxnId="{991C6906-8193-C042-A60B-849D9BA53D46}">
      <dgm:prSet/>
      <dgm:spPr/>
      <dgm:t>
        <a:bodyPr/>
        <a:lstStyle/>
        <a:p>
          <a:endParaRPr lang="cs-CZ"/>
        </a:p>
      </dgm:t>
    </dgm:pt>
    <dgm:pt modelId="{9AEBE9ED-3E71-0940-B185-673B26C73004}" type="pres">
      <dgm:prSet presAssocID="{889E347B-A59A-094D-B082-5FA09555730A}" presName="Name0" presStyleCnt="0">
        <dgm:presLayoutVars>
          <dgm:dir/>
          <dgm:resizeHandles val="exact"/>
        </dgm:presLayoutVars>
      </dgm:prSet>
      <dgm:spPr/>
    </dgm:pt>
    <dgm:pt modelId="{3326B8B4-F7A5-934C-9C09-8B8D9FD2C046}" type="pres">
      <dgm:prSet presAssocID="{8229E0DE-9204-5D47-A4CF-EF838B113458}" presName="node" presStyleLbl="node1" presStyleIdx="0" presStyleCnt="3" custScaleY="93122" custLinFactNeighborX="8986" custLinFactNeighborY="164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750802-1F90-4C46-9F87-4906217A6D85}" type="pres">
      <dgm:prSet presAssocID="{708CDE4C-27B0-F44A-98C0-AE2D9B020EB2}" presName="sibTrans" presStyleLbl="sibTrans2D1" presStyleIdx="0" presStyleCnt="2"/>
      <dgm:spPr/>
      <dgm:t>
        <a:bodyPr/>
        <a:lstStyle/>
        <a:p>
          <a:endParaRPr lang="cs-CZ"/>
        </a:p>
      </dgm:t>
    </dgm:pt>
    <dgm:pt modelId="{61F35E72-87F2-9740-9065-839065E2175B}" type="pres">
      <dgm:prSet presAssocID="{708CDE4C-27B0-F44A-98C0-AE2D9B020EB2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4BDF7867-4471-4D43-A8B2-E3335BD1F8A7}" type="pres">
      <dgm:prSet presAssocID="{B37305E9-4176-7B4F-9929-DD0C3E6B8217}" presName="node" presStyleLbl="node1" presStyleIdx="1" presStyleCnt="3" custScaleX="132719" custScaleY="96153" custLinFactNeighborX="-13825" custLinFactNeighborY="163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506DA8-AFB7-054B-8558-E9A9CBA70C8F}" type="pres">
      <dgm:prSet presAssocID="{46824F7E-37BF-F64C-94DF-A3D925B3A9E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B9F30801-9C0C-C845-A9EF-B1425575CA78}" type="pres">
      <dgm:prSet presAssocID="{46824F7E-37BF-F64C-94DF-A3D925B3A9E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BBB3864-F11B-6443-AF93-D439705C1CF1}" type="pres">
      <dgm:prSet presAssocID="{1BA56310-AFBD-984F-8B98-862FA62E747D}" presName="node" presStyleLbl="node1" presStyleIdx="2" presStyleCnt="3" custScaleY="90476" custLinFactNeighborX="-17051" custLinFactNeighborY="155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E6B5BE-F99C-B146-B3D8-260B27013ED0}" type="presOf" srcId="{708CDE4C-27B0-F44A-98C0-AE2D9B020EB2}" destId="{61F35E72-87F2-9740-9065-839065E2175B}" srcOrd="1" destOrd="0" presId="urn:microsoft.com/office/officeart/2005/8/layout/process1"/>
    <dgm:cxn modelId="{D00B2FD6-531E-154E-A49D-ED56FF1733AD}" type="presOf" srcId="{8229E0DE-9204-5D47-A4CF-EF838B113458}" destId="{3326B8B4-F7A5-934C-9C09-8B8D9FD2C046}" srcOrd="0" destOrd="0" presId="urn:microsoft.com/office/officeart/2005/8/layout/process1"/>
    <dgm:cxn modelId="{F8B7CB29-704A-1E44-95E9-5BA40E6A5CCE}" type="presOf" srcId="{46824F7E-37BF-F64C-94DF-A3D925B3A9E7}" destId="{03506DA8-AFB7-054B-8558-E9A9CBA70C8F}" srcOrd="0" destOrd="0" presId="urn:microsoft.com/office/officeart/2005/8/layout/process1"/>
    <dgm:cxn modelId="{0637FC5C-3C9C-534E-B196-935EDAEE41D2}" type="presOf" srcId="{1BA56310-AFBD-984F-8B98-862FA62E747D}" destId="{FBBB3864-F11B-6443-AF93-D439705C1CF1}" srcOrd="0" destOrd="0" presId="urn:microsoft.com/office/officeart/2005/8/layout/process1"/>
    <dgm:cxn modelId="{978AA2B3-B5C0-C94E-87B4-88BAA2D5DA00}" srcId="{889E347B-A59A-094D-B082-5FA09555730A}" destId="{8229E0DE-9204-5D47-A4CF-EF838B113458}" srcOrd="0" destOrd="0" parTransId="{F750EAF1-C8B5-2641-BE3A-7634E8C80003}" sibTransId="{708CDE4C-27B0-F44A-98C0-AE2D9B020EB2}"/>
    <dgm:cxn modelId="{BBF59105-275E-7C4D-B718-FDD99B2E59A7}" type="presOf" srcId="{708CDE4C-27B0-F44A-98C0-AE2D9B020EB2}" destId="{97750802-1F90-4C46-9F87-4906217A6D85}" srcOrd="0" destOrd="0" presId="urn:microsoft.com/office/officeart/2005/8/layout/process1"/>
    <dgm:cxn modelId="{FBB81769-FC8F-F74C-A5CD-080DB9E5AD1C}" srcId="{889E347B-A59A-094D-B082-5FA09555730A}" destId="{B37305E9-4176-7B4F-9929-DD0C3E6B8217}" srcOrd="1" destOrd="0" parTransId="{42A4438A-0629-7945-94CD-15689A5D32C5}" sibTransId="{46824F7E-37BF-F64C-94DF-A3D925B3A9E7}"/>
    <dgm:cxn modelId="{DFFA8B03-6844-3B49-B64B-44C065204A35}" type="presOf" srcId="{889E347B-A59A-094D-B082-5FA09555730A}" destId="{9AEBE9ED-3E71-0940-B185-673B26C73004}" srcOrd="0" destOrd="0" presId="urn:microsoft.com/office/officeart/2005/8/layout/process1"/>
    <dgm:cxn modelId="{991C6906-8193-C042-A60B-849D9BA53D46}" srcId="{889E347B-A59A-094D-B082-5FA09555730A}" destId="{1BA56310-AFBD-984F-8B98-862FA62E747D}" srcOrd="2" destOrd="0" parTransId="{5C12871D-3D3D-7C44-B669-C4CA603C81ED}" sibTransId="{E1F888B0-6D3B-9642-81A9-A0B30C131DDD}"/>
    <dgm:cxn modelId="{073C869F-E93D-6044-9C8D-A36F2121FDA1}" type="presOf" srcId="{46824F7E-37BF-F64C-94DF-A3D925B3A9E7}" destId="{B9F30801-9C0C-C845-A9EF-B1425575CA78}" srcOrd="1" destOrd="0" presId="urn:microsoft.com/office/officeart/2005/8/layout/process1"/>
    <dgm:cxn modelId="{70828A0C-E4A1-F94E-94C3-BEF1804A7D28}" type="presOf" srcId="{B37305E9-4176-7B4F-9929-DD0C3E6B8217}" destId="{4BDF7867-4471-4D43-A8B2-E3335BD1F8A7}" srcOrd="0" destOrd="0" presId="urn:microsoft.com/office/officeart/2005/8/layout/process1"/>
    <dgm:cxn modelId="{B55592BB-C152-344E-8673-3848AC4AFB20}" type="presParOf" srcId="{9AEBE9ED-3E71-0940-B185-673B26C73004}" destId="{3326B8B4-F7A5-934C-9C09-8B8D9FD2C046}" srcOrd="0" destOrd="0" presId="urn:microsoft.com/office/officeart/2005/8/layout/process1"/>
    <dgm:cxn modelId="{0E9FB92E-47AA-C845-A8B5-78E379D5EC30}" type="presParOf" srcId="{9AEBE9ED-3E71-0940-B185-673B26C73004}" destId="{97750802-1F90-4C46-9F87-4906217A6D85}" srcOrd="1" destOrd="0" presId="urn:microsoft.com/office/officeart/2005/8/layout/process1"/>
    <dgm:cxn modelId="{602303B6-9186-E84D-A218-C09897F7DF15}" type="presParOf" srcId="{97750802-1F90-4C46-9F87-4906217A6D85}" destId="{61F35E72-87F2-9740-9065-839065E2175B}" srcOrd="0" destOrd="0" presId="urn:microsoft.com/office/officeart/2005/8/layout/process1"/>
    <dgm:cxn modelId="{3AFBDD32-4B24-C645-9BDB-5B5D8B186307}" type="presParOf" srcId="{9AEBE9ED-3E71-0940-B185-673B26C73004}" destId="{4BDF7867-4471-4D43-A8B2-E3335BD1F8A7}" srcOrd="2" destOrd="0" presId="urn:microsoft.com/office/officeart/2005/8/layout/process1"/>
    <dgm:cxn modelId="{F249B94F-4539-E849-8FE1-84763C414740}" type="presParOf" srcId="{9AEBE9ED-3E71-0940-B185-673B26C73004}" destId="{03506DA8-AFB7-054B-8558-E9A9CBA70C8F}" srcOrd="3" destOrd="0" presId="urn:microsoft.com/office/officeart/2005/8/layout/process1"/>
    <dgm:cxn modelId="{3C0E2C56-09E4-4849-A1CD-CF888A9C6031}" type="presParOf" srcId="{03506DA8-AFB7-054B-8558-E9A9CBA70C8F}" destId="{B9F30801-9C0C-C845-A9EF-B1425575CA78}" srcOrd="0" destOrd="0" presId="urn:microsoft.com/office/officeart/2005/8/layout/process1"/>
    <dgm:cxn modelId="{9633031F-BFB4-4B48-9CBB-62D4734585EB}" type="presParOf" srcId="{9AEBE9ED-3E71-0940-B185-673B26C73004}" destId="{FBBB3864-F11B-6443-AF93-D439705C1C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8DB9B-F2BD-0B4F-A456-0829A7188F6A}">
      <dsp:nvSpPr>
        <dsp:cNvPr id="0" name=""/>
        <dsp:cNvSpPr/>
      </dsp:nvSpPr>
      <dsp:spPr>
        <a:xfrm>
          <a:off x="71980" y="78125"/>
          <a:ext cx="2072127" cy="266938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/>
            <a:t>Kontrola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Aktivity, které </a:t>
          </a:r>
          <a:r>
            <a:rPr lang="cs-CZ" sz="1800" kern="1200" dirty="0" smtClean="0"/>
            <a:t>podnik/úřad </a:t>
          </a:r>
          <a:r>
            <a:rPr lang="cs-CZ" sz="1800" kern="1200" dirty="0"/>
            <a:t>kontroluje a přímo ovlivňuje a může realizovat opatření  </a:t>
          </a:r>
        </a:p>
      </dsp:txBody>
      <dsp:txXfrm>
        <a:off x="132671" y="138816"/>
        <a:ext cx="1950745" cy="2548002"/>
      </dsp:txXfrm>
    </dsp:sp>
    <dsp:sp modelId="{88E33ED7-2FEF-A14E-AA80-F2760859C32A}">
      <dsp:nvSpPr>
        <dsp:cNvPr id="0" name=""/>
        <dsp:cNvSpPr/>
      </dsp:nvSpPr>
      <dsp:spPr>
        <a:xfrm rot="21554549">
          <a:off x="2310604" y="1168179"/>
          <a:ext cx="353034" cy="452808"/>
        </a:xfrm>
        <a:prstGeom prst="rightArrow">
          <a:avLst>
            <a:gd name="adj1" fmla="val 60000"/>
            <a:gd name="adj2" fmla="val 50000"/>
          </a:avLst>
        </a:prstGeom>
        <a:solidFill>
          <a:srgbClr val="E21E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10609" y="1259441"/>
        <a:ext cx="247124" cy="271684"/>
      </dsp:txXfrm>
    </dsp:sp>
    <dsp:sp modelId="{EC428AA8-66A5-7D4A-973B-137F7C0C26C7}">
      <dsp:nvSpPr>
        <dsp:cNvPr id="0" name=""/>
        <dsp:cNvSpPr/>
      </dsp:nvSpPr>
      <dsp:spPr>
        <a:xfrm>
          <a:off x="2810152" y="93044"/>
          <a:ext cx="2504650" cy="256142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/>
            <a:t>Dozor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 </a:t>
          </a:r>
          <a:r>
            <a:rPr lang="cs-CZ" sz="1800" kern="1200" dirty="0"/>
            <a:t>Aktivity, které </a:t>
          </a:r>
          <a:r>
            <a:rPr lang="cs-CZ" sz="1800" kern="1200" dirty="0" smtClean="0"/>
            <a:t>podnik/úřad </a:t>
          </a:r>
          <a:r>
            <a:rPr lang="cs-CZ" sz="1800" kern="1200" dirty="0"/>
            <a:t>přímo neřídí, ale může směřovat partnery k společným opatřením</a:t>
          </a:r>
        </a:p>
      </dsp:txBody>
      <dsp:txXfrm>
        <a:off x="2883511" y="166403"/>
        <a:ext cx="2357932" cy="2414702"/>
      </dsp:txXfrm>
    </dsp:sp>
    <dsp:sp modelId="{F858122C-B47A-A74F-ADDE-180DB7BE6214}">
      <dsp:nvSpPr>
        <dsp:cNvPr id="0" name=""/>
        <dsp:cNvSpPr/>
      </dsp:nvSpPr>
      <dsp:spPr>
        <a:xfrm rot="21593952">
          <a:off x="5487562" y="1144521"/>
          <a:ext cx="366250" cy="452808"/>
        </a:xfrm>
        <a:prstGeom prst="rightArrow">
          <a:avLst>
            <a:gd name="adj1" fmla="val 60000"/>
            <a:gd name="adj2" fmla="val 50000"/>
          </a:avLst>
        </a:prstGeom>
        <a:solidFill>
          <a:srgbClr val="E21E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5487562" y="1235180"/>
        <a:ext cx="256375" cy="271684"/>
      </dsp:txXfrm>
    </dsp:sp>
    <dsp:sp modelId="{77C500BD-B2A1-694F-8EB1-66666806CDAF}">
      <dsp:nvSpPr>
        <dsp:cNvPr id="0" name=""/>
        <dsp:cNvSpPr/>
      </dsp:nvSpPr>
      <dsp:spPr>
        <a:xfrm>
          <a:off x="6005840" y="87665"/>
          <a:ext cx="2228090" cy="2561420"/>
        </a:xfrm>
        <a:prstGeom prst="roundRect">
          <a:avLst>
            <a:gd name="adj" fmla="val 10000"/>
          </a:avLst>
        </a:prstGeom>
        <a:solidFill>
          <a:srgbClr val="5CBF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/>
            <a:t>Ovlivnění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Nelze přímo řídit, pouze </a:t>
          </a:r>
          <a:r>
            <a:rPr lang="cs-CZ" sz="1800" kern="1200" dirty="0" smtClean="0"/>
            <a:t>motivačně působit   </a:t>
          </a:r>
          <a:endParaRPr lang="cs-CZ" sz="1800" kern="1200" dirty="0"/>
        </a:p>
      </dsp:txBody>
      <dsp:txXfrm>
        <a:off x="6071099" y="152924"/>
        <a:ext cx="2097572" cy="2430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6B8B4-F7A5-934C-9C09-8B8D9FD2C046}">
      <dsp:nvSpPr>
        <dsp:cNvPr id="0" name=""/>
        <dsp:cNvSpPr/>
      </dsp:nvSpPr>
      <dsp:spPr>
        <a:xfrm>
          <a:off x="72005" y="966603"/>
          <a:ext cx="1953216" cy="260022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Spotřeba elektřiny, kotle, vytápění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Odpady – vlastní produkce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Služební cesty ve vlastních autech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>
        <a:off x="129213" y="1023811"/>
        <a:ext cx="1838800" cy="2485804"/>
      </dsp:txXfrm>
    </dsp:sp>
    <dsp:sp modelId="{97750802-1F90-4C46-9F87-4906217A6D85}">
      <dsp:nvSpPr>
        <dsp:cNvPr id="0" name=""/>
        <dsp:cNvSpPr/>
      </dsp:nvSpPr>
      <dsp:spPr>
        <a:xfrm rot="21597063">
          <a:off x="2175989" y="2023414"/>
          <a:ext cx="319625" cy="484397"/>
        </a:xfrm>
        <a:prstGeom prst="rightArrow">
          <a:avLst>
            <a:gd name="adj1" fmla="val 60000"/>
            <a:gd name="adj2" fmla="val 50000"/>
          </a:avLst>
        </a:prstGeom>
        <a:solidFill>
          <a:srgbClr val="E21E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175989" y="2120334"/>
        <a:ext cx="223738" cy="290639"/>
      </dsp:txXfrm>
    </dsp:sp>
    <dsp:sp modelId="{4BDF7867-4471-4D43-A8B2-E3335BD1F8A7}">
      <dsp:nvSpPr>
        <dsp:cNvPr id="0" name=""/>
        <dsp:cNvSpPr/>
      </dsp:nvSpPr>
      <dsp:spPr>
        <a:xfrm>
          <a:off x="2628290" y="921828"/>
          <a:ext cx="2592290" cy="268485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Dodavatelé produktů (kancelářské potřeby) a zařízení (IT)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Automobily a zařízení vlastněné partnery (např. příspěvkové organizace)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Energie spotřebovaná partnery, nájemci, atp. </a:t>
          </a:r>
        </a:p>
      </dsp:txBody>
      <dsp:txXfrm>
        <a:off x="2704216" y="997754"/>
        <a:ext cx="2440438" cy="2533001"/>
      </dsp:txXfrm>
    </dsp:sp>
    <dsp:sp modelId="{03506DA8-AFB7-054B-8558-E9A9CBA70C8F}">
      <dsp:nvSpPr>
        <dsp:cNvPr id="0" name=""/>
        <dsp:cNvSpPr/>
      </dsp:nvSpPr>
      <dsp:spPr>
        <a:xfrm rot="21574837">
          <a:off x="5409595" y="2009719"/>
          <a:ext cx="400734" cy="484397"/>
        </a:xfrm>
        <a:prstGeom prst="rightArrow">
          <a:avLst>
            <a:gd name="adj1" fmla="val 60000"/>
            <a:gd name="adj2" fmla="val 50000"/>
          </a:avLst>
        </a:prstGeom>
        <a:solidFill>
          <a:srgbClr val="E21E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409597" y="2107038"/>
        <a:ext cx="280514" cy="290639"/>
      </dsp:txXfrm>
    </dsp:sp>
    <dsp:sp modelId="{FBBB3864-F11B-6443-AF93-D439705C1CF1}">
      <dsp:nvSpPr>
        <dsp:cNvPr id="0" name=""/>
        <dsp:cNvSpPr/>
      </dsp:nvSpPr>
      <dsp:spPr>
        <a:xfrm>
          <a:off x="5976662" y="978916"/>
          <a:ext cx="1953216" cy="2526336"/>
        </a:xfrm>
        <a:prstGeom prst="roundRect">
          <a:avLst>
            <a:gd name="adj" fmla="val 10000"/>
          </a:avLst>
        </a:prstGeom>
        <a:solidFill>
          <a:srgbClr val="5CBF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Spotřeba energie </a:t>
          </a:r>
          <a:br>
            <a:rPr lang="cs-CZ" sz="1500" kern="1200" dirty="0"/>
          </a:br>
          <a:r>
            <a:rPr lang="cs-CZ" sz="1500" kern="1200" dirty="0"/>
            <a:t>u </a:t>
          </a:r>
          <a:r>
            <a:rPr lang="cs-CZ" sz="1500" kern="1200" dirty="0" smtClean="0"/>
            <a:t>nájemců</a:t>
          </a:r>
          <a:endParaRPr lang="cs-CZ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Dojíždění zaměstnanců do práce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Odpadové hospodaření:  </a:t>
          </a:r>
          <a:r>
            <a:rPr lang="cs-CZ" sz="1500" kern="1200" dirty="0" smtClean="0"/>
            <a:t>třetí strana</a:t>
          </a:r>
          <a:endParaRPr lang="cs-CZ" sz="1500" kern="1200" dirty="0"/>
        </a:p>
      </dsp:txBody>
      <dsp:txXfrm>
        <a:off x="6033870" y="1036124"/>
        <a:ext cx="1838800" cy="241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CF2D2-3C43-4B89-A427-63F587045275}" type="datetimeFigureOut">
              <a:rPr lang="cs-CZ" smtClean="0"/>
              <a:t>31.05.17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4DA6-B24C-4574-8304-41D1E150D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5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4DA6-B24C-4574-8304-41D1E150D6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7D0B49-0550-F044-A6E9-40F49A1C3031}" type="slidenum">
              <a:rPr lang="cs-CZ" sz="1200">
                <a:latin typeface="Times New Roman" charset="0"/>
              </a:rPr>
              <a:pPr eaLnBrk="1" hangingPunct="1"/>
              <a:t>12</a:t>
            </a:fld>
            <a:endParaRPr lang="cs-CZ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4DA6-B24C-4574-8304-41D1E150D62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35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4DA6-B24C-4574-8304-41D1E150D62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1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4DA6-B24C-4574-8304-41D1E150D62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70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7D0B49-0550-F044-A6E9-40F49A1C3031}" type="slidenum">
              <a:rPr lang="cs-CZ" sz="1200">
                <a:latin typeface="Times New Roman" charset="0"/>
              </a:rPr>
              <a:pPr eaLnBrk="1" hangingPunct="1"/>
              <a:t>16</a:t>
            </a:fld>
            <a:endParaRPr lang="cs-CZ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4DA6-B24C-4574-8304-41D1E150D62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8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D8E3-0311-496A-8964-7AAF8A1A16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B45-AA67-4C6F-BD19-2800EB153A0E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E13-C0F7-4A99-809A-C2E2C0B635FA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8C6B-B85E-4E30-B345-CBBCFF3D40E3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1782-08F3-4DD7-8C5D-F9014C111D7E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DC0-097D-4E77-8153-041D9A759A74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F11-52C6-494B-8D9F-0B2B4BB7EAE1}" type="datetime1">
              <a:rPr lang="cs-CZ" smtClean="0"/>
              <a:t>31.05.17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1FB8-0BAF-416A-B75A-2C0C21B65B73}" type="datetime1">
              <a:rPr lang="cs-CZ" smtClean="0"/>
              <a:t>31.05.17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258E-8497-4F42-AB10-DA07ABCC9836}" type="datetime1">
              <a:rPr lang="cs-CZ" smtClean="0"/>
              <a:t>31.05.17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34AD-5057-4B83-9933-FFB0DC5EABED}" type="datetime1">
              <a:rPr lang="cs-CZ" smtClean="0"/>
              <a:t>31.05.17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11A9-322D-4D6F-9F21-E20AEC7C93E6}" type="datetime1">
              <a:rPr lang="cs-CZ" smtClean="0"/>
              <a:t>31.05.17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CB79-09F3-4947-A453-ACEA02C52F65}" type="datetime1">
              <a:rPr lang="cs-CZ" smtClean="0"/>
              <a:t>31.05.17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A437-7C15-40A9-B959-AD0B1A140EEF}" type="datetime1">
              <a:rPr lang="cs-CZ" smtClean="0"/>
              <a:t>31.05.17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8876" y="1847114"/>
            <a:ext cx="7772400" cy="136586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2800" b="1" kern="0" cap="small" dirty="0" smtClean="0">
                <a:solidFill>
                  <a:srgbClr val="0070C0"/>
                </a:solidFill>
                <a:latin typeface="Verdana" charset="0"/>
                <a:ea typeface="+mn-ea"/>
                <a:cs typeface="+mn-cs"/>
              </a:rPr>
              <a:t>Metody vykazování a managementu uhlíkové stopy</a:t>
            </a:r>
            <a:r>
              <a:rPr lang="cs-CZ" sz="2800" b="1" kern="0" cap="small" smtClean="0">
                <a:solidFill>
                  <a:srgbClr val="0070C0"/>
                </a:solidFill>
                <a:latin typeface="Verdana" charset="0"/>
                <a:ea typeface="+mn-ea"/>
                <a:cs typeface="+mn-cs"/>
              </a:rPr>
              <a:t/>
            </a:r>
            <a:br>
              <a:rPr lang="cs-CZ" sz="2800" b="1" kern="0" cap="small" smtClean="0">
                <a:solidFill>
                  <a:srgbClr val="0070C0"/>
                </a:solidFill>
                <a:latin typeface="Verdana" charset="0"/>
                <a:ea typeface="+mn-ea"/>
                <a:cs typeface="+mn-cs"/>
              </a:rPr>
            </a:br>
            <a:endParaRPr lang="cs-CZ" sz="4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6696744" cy="9361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Viktor Třebický, </a:t>
            </a:r>
          </a:p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KPMG, 31. </a:t>
            </a: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</a:p>
        </p:txBody>
      </p:sp>
      <p:pic>
        <p:nvPicPr>
          <p:cNvPr id="1026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5063" cy="987425"/>
          </a:xfrm>
          <a:prstGeom prst="rect">
            <a:avLst/>
          </a:prstGeom>
          <a:noFill/>
        </p:spPr>
      </p:pic>
      <p:pic>
        <p:nvPicPr>
          <p:cNvPr id="1028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1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>
                <a:solidFill>
                  <a:schemeClr val="bg1"/>
                </a:solidFill>
              </a:rPr>
              <a:t>info</a:t>
            </a:r>
            <a:r>
              <a:rPr lang="en-US" sz="1400" b="1" dirty="0">
                <a:solidFill>
                  <a:schemeClr val="bg1"/>
                </a:solidFill>
              </a:rPr>
              <a:t>@</a:t>
            </a:r>
            <a:r>
              <a:rPr lang="cs-CZ" sz="1400" b="1" dirty="0">
                <a:solidFill>
                  <a:schemeClr val="bg1"/>
                </a:solidFill>
              </a:rPr>
              <a:t>ci2.co.cz | Jeronýmova 337/6, Rudná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14776" y="3488850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600" b="1" dirty="0" smtClean="0">
                <a:latin typeface="Verdana" charset="0"/>
                <a:ea typeface="Calibri" charset="0"/>
                <a:cs typeface="Times New Roman" charset="0"/>
              </a:rPr>
              <a:t>Seminář “Uhlíková stopa českého byznysu“ </a:t>
            </a:r>
            <a:r>
              <a:rPr lang="cs-CZ" sz="1600" b="1" dirty="0">
                <a:latin typeface="Verdana" charset="0"/>
                <a:ea typeface="Calibri" charset="0"/>
                <a:cs typeface="Times New Roman" charset="0"/>
              </a:rPr>
              <a:t> </a:t>
            </a:r>
            <a:endParaRPr lang="cs-CZ" sz="1600" dirty="0">
              <a:effectLst/>
              <a:latin typeface="Verdana" charset="0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79512" y="260648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Korporátní normy a standardy</a:t>
            </a:r>
          </a:p>
        </p:txBody>
      </p:sp>
      <p:pic>
        <p:nvPicPr>
          <p:cNvPr id="12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10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11560" y="980728"/>
            <a:ext cx="7489949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§"/>
            </a:pPr>
            <a:endParaRPr lang="cs-CZ" sz="3800" dirty="0" smtClean="0">
              <a:latin typeface="Lucida Grande CE" charset="0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GHG Protokol  </a:t>
            </a:r>
            <a:r>
              <a:rPr lang="cs-CZ" sz="3800" dirty="0" smtClean="0">
                <a:latin typeface="Lucida Grande CE" charset="0"/>
              </a:rPr>
              <a:t>- korporátní standard vykazování uhlíkové stopy (WRI a WBCSD)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ISO 14064 </a:t>
            </a:r>
            <a:r>
              <a:rPr lang="cs-CZ" sz="3800" dirty="0" smtClean="0">
                <a:latin typeface="Lucida Grande CE" charset="0"/>
              </a:rPr>
              <a:t>– skleníkové plyny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ISO 14065 </a:t>
            </a:r>
            <a:r>
              <a:rPr lang="cs-CZ" sz="3800" dirty="0" smtClean="0">
                <a:latin typeface="Lucida Grande CE" charset="0"/>
              </a:rPr>
              <a:t>– požadavky na validaci a verifikaci GHG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ISO 14067 </a:t>
            </a:r>
            <a:r>
              <a:rPr lang="mr-IN" sz="3800" dirty="0" smtClean="0">
                <a:latin typeface="Lucida Grande CE" charset="0"/>
              </a:rPr>
              <a:t>–</a:t>
            </a:r>
            <a:r>
              <a:rPr lang="cs-CZ" sz="3800" dirty="0" smtClean="0">
                <a:latin typeface="Lucida Grande CE" charset="0"/>
              </a:rPr>
              <a:t> uhlíková stopa produktu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GRI</a:t>
            </a:r>
            <a:r>
              <a:rPr lang="cs-CZ" sz="3800" dirty="0" smtClean="0">
                <a:latin typeface="Lucida Grande CE" charset="0"/>
              </a:rPr>
              <a:t> </a:t>
            </a:r>
            <a:r>
              <a:rPr lang="mr-IN" sz="3800" dirty="0" smtClean="0">
                <a:latin typeface="Lucida Grande CE" charset="0"/>
              </a:rPr>
              <a:t>–</a:t>
            </a:r>
            <a:r>
              <a:rPr lang="cs-CZ" sz="3800" dirty="0" smtClean="0">
                <a:latin typeface="Lucida Grande CE" charset="0"/>
              </a:rPr>
              <a:t> nefinanční reporting 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cs-CZ" sz="3800" b="1" dirty="0" smtClean="0">
                <a:latin typeface="Lucida Grande CE" charset="0"/>
              </a:rPr>
              <a:t>CDP</a:t>
            </a:r>
            <a:r>
              <a:rPr lang="cs-CZ" sz="3800" dirty="0" smtClean="0">
                <a:latin typeface="Lucida Grande CE" charset="0"/>
              </a:rPr>
              <a:t> </a:t>
            </a:r>
            <a:r>
              <a:rPr lang="mr-IN" sz="3800" dirty="0" smtClean="0">
                <a:latin typeface="Lucida Grande CE" charset="0"/>
              </a:rPr>
              <a:t>–</a:t>
            </a:r>
            <a:r>
              <a:rPr lang="cs-CZ" sz="3800" dirty="0" smtClean="0">
                <a:latin typeface="Lucida Grande CE" charset="0"/>
              </a:rPr>
              <a:t> globální databáze emisí a cílů/opatření ke snižování emisí</a:t>
            </a:r>
          </a:p>
          <a:p>
            <a:pPr algn="l">
              <a:lnSpc>
                <a:spcPct val="120000"/>
              </a:lnSpc>
            </a:pPr>
            <a:r>
              <a:rPr lang="cs-CZ" sz="3800" dirty="0" smtClean="0">
                <a:latin typeface="Lucida Grande CE" charset="0"/>
              </a:rPr>
              <a:t>	Přes 1000 podniků </a:t>
            </a:r>
          </a:p>
          <a:p>
            <a:pPr algn="l">
              <a:lnSpc>
                <a:spcPct val="120000"/>
              </a:lnSpc>
            </a:pPr>
            <a:r>
              <a:rPr lang="cs-CZ" sz="3800" dirty="0">
                <a:latin typeface="Lucida Grande CE" charset="0"/>
              </a:rPr>
              <a:t>	</a:t>
            </a:r>
            <a:r>
              <a:rPr lang="cs-CZ" sz="3800" dirty="0" smtClean="0">
                <a:latin typeface="Lucida Grande CE" charset="0"/>
              </a:rPr>
              <a:t>Zveřejňovaní v rámci dodavatelského řetězce  </a:t>
            </a:r>
          </a:p>
          <a:p>
            <a:pPr algn="l">
              <a:lnSpc>
                <a:spcPct val="120000"/>
              </a:lnSpc>
            </a:pPr>
            <a:r>
              <a:rPr lang="cs-CZ" sz="3800" dirty="0">
                <a:latin typeface="Lucida Grande CE" charset="0"/>
              </a:rPr>
              <a:t>	</a:t>
            </a:r>
            <a:r>
              <a:rPr lang="cs-CZ" sz="3800" dirty="0" smtClean="0">
                <a:latin typeface="Lucida Grande CE" charset="0"/>
              </a:rPr>
              <a:t>Informace pro investory </a:t>
            </a:r>
            <a:r>
              <a:rPr lang="mr-IN" sz="3800" dirty="0" smtClean="0">
                <a:latin typeface="Lucida Grande CE" charset="0"/>
              </a:rPr>
              <a:t>–</a:t>
            </a:r>
            <a:r>
              <a:rPr lang="cs-CZ" sz="3800" dirty="0" smtClean="0">
                <a:latin typeface="Lucida Grande CE" charset="0"/>
              </a:rPr>
              <a:t> uhlíková náročnost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endParaRPr lang="cs-CZ" sz="3100" dirty="0" smtClean="0">
              <a:latin typeface="Lucida Grande CE" charset="0"/>
            </a:endParaRP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endParaRPr lang="cs-CZ" sz="3100" dirty="0" smtClean="0">
              <a:latin typeface="Lucida Grande CE" charset="0"/>
            </a:endParaRPr>
          </a:p>
          <a:p>
            <a:pPr>
              <a:lnSpc>
                <a:spcPct val="90000"/>
              </a:lnSpc>
              <a:buFont typeface="Wingdings" charset="0"/>
              <a:buChar char="§"/>
            </a:pPr>
            <a:endParaRPr lang="cs-CZ" sz="2800" dirty="0">
              <a:latin typeface="Lucida Grande CE" charset="0"/>
            </a:endParaRPr>
          </a:p>
        </p:txBody>
      </p:sp>
      <p:sp>
        <p:nvSpPr>
          <p:cNvPr id="8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</a:t>
            </a:r>
            <a:r>
              <a:rPr lang="cs-CZ" sz="1400" b="1" dirty="0">
                <a:solidFill>
                  <a:schemeClr val="bg1"/>
                </a:solidFill>
              </a:rPr>
              <a:t>Kateřinská 26, Praha </a:t>
            </a:r>
            <a:r>
              <a:rPr lang="cs-CZ" sz="1400" b="1" dirty="0" smtClean="0">
                <a:solidFill>
                  <a:schemeClr val="bg1"/>
                </a:solidFill>
              </a:rPr>
              <a:t>2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467544" y="260648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 je uhlíková stopa podniku (CCF)? </a:t>
            </a:r>
          </a:p>
        </p:txBody>
      </p:sp>
      <p:pic>
        <p:nvPicPr>
          <p:cNvPr id="12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11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</a:t>
            </a:r>
            <a:r>
              <a:rPr lang="cs-CZ" sz="1400" b="1" dirty="0">
                <a:solidFill>
                  <a:schemeClr val="bg1"/>
                </a:solidFill>
              </a:rPr>
              <a:t>Kateřinská 26, Praha </a:t>
            </a:r>
            <a:r>
              <a:rPr lang="cs-CZ" sz="1400" b="1" dirty="0" smtClean="0">
                <a:solidFill>
                  <a:schemeClr val="bg1"/>
                </a:solidFill>
              </a:rPr>
              <a:t>2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11560" y="1124744"/>
            <a:ext cx="741682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cs-CZ" sz="2800" dirty="0" smtClean="0"/>
              <a:t>Uhlíková </a:t>
            </a:r>
            <a:r>
              <a:rPr lang="cs-CZ" sz="2800" dirty="0"/>
              <a:t>stopa je </a:t>
            </a:r>
            <a:r>
              <a:rPr lang="cs-CZ" sz="2800" b="1" dirty="0"/>
              <a:t>měřítkem dopadu </a:t>
            </a:r>
            <a:r>
              <a:rPr lang="cs-CZ" sz="2800" dirty="0"/>
              <a:t>lidské činnosti na životní prostředí a zejména na klimatické </a:t>
            </a:r>
            <a:r>
              <a:rPr lang="cs-CZ" sz="2800" dirty="0" smtClean="0"/>
              <a:t>změny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cs-CZ" sz="2800" dirty="0" smtClean="0"/>
              <a:t>Nepřímý ukazatele </a:t>
            </a:r>
            <a:r>
              <a:rPr lang="cs-CZ" sz="2800" b="1" dirty="0"/>
              <a:t>spotřeby</a:t>
            </a:r>
            <a:r>
              <a:rPr lang="cs-CZ" sz="2800" dirty="0"/>
              <a:t> energií, </a:t>
            </a:r>
            <a:r>
              <a:rPr lang="cs-CZ" sz="2800" dirty="0" smtClean="0"/>
              <a:t>dopravní náročnosti, nákupu výrobků </a:t>
            </a:r>
            <a:r>
              <a:rPr lang="cs-CZ" sz="2800" dirty="0"/>
              <a:t>a </a:t>
            </a:r>
            <a:r>
              <a:rPr lang="cs-CZ" sz="2800" dirty="0" smtClean="0"/>
              <a:t>služeb v podniku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cs-CZ" sz="2800" dirty="0" smtClean="0"/>
              <a:t>Měří </a:t>
            </a:r>
            <a:r>
              <a:rPr lang="cs-CZ" sz="2800" dirty="0"/>
              <a:t>množství </a:t>
            </a:r>
            <a:r>
              <a:rPr lang="cs-CZ" sz="2800" b="1" dirty="0"/>
              <a:t>skleníkových plynů</a:t>
            </a:r>
            <a:r>
              <a:rPr lang="cs-CZ" sz="2800" dirty="0"/>
              <a:t>, které odpovídají </a:t>
            </a:r>
            <a:r>
              <a:rPr lang="cs-CZ" sz="2800" dirty="0" smtClean="0"/>
              <a:t>aktivitám podniku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cs-CZ" sz="2800" dirty="0" smtClean="0"/>
              <a:t>Možnost stanovit uhlíkovou stopu </a:t>
            </a:r>
            <a:r>
              <a:rPr lang="cs-CZ" sz="2800" b="1" dirty="0" smtClean="0"/>
              <a:t>produktu</a:t>
            </a:r>
            <a:r>
              <a:rPr lang="cs-CZ" sz="2800" dirty="0" smtClean="0"/>
              <a:t> (PCF)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cs-CZ" sz="2800" dirty="0" smtClean="0">
                <a:latin typeface="Lucida Grande CE" charset="0"/>
              </a:rPr>
              <a:t>Je součástí firemní strategie, CSR, GRI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endParaRPr lang="cs-CZ" sz="2800" dirty="0">
              <a:latin typeface="Lucida Grande CE" charset="0"/>
            </a:endParaRPr>
          </a:p>
        </p:txBody>
      </p:sp>
      <p:sp>
        <p:nvSpPr>
          <p:cNvPr id="8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979984" y="1277144"/>
            <a:ext cx="7273925" cy="45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§"/>
            </a:pPr>
            <a:endParaRPr lang="cs-CZ" sz="2800" dirty="0" smtClean="0">
              <a:latin typeface="Lucida Grande CE" charset="0"/>
            </a:endParaRPr>
          </a:p>
          <a:p>
            <a:pPr>
              <a:lnSpc>
                <a:spcPct val="90000"/>
              </a:lnSpc>
              <a:buFont typeface="Wingdings" charset="0"/>
              <a:buChar char="§"/>
            </a:pPr>
            <a:endParaRPr lang="cs-CZ" sz="2800" dirty="0">
              <a:latin typeface="Lucida Grande 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3956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Char char="§"/>
              <a:defRPr/>
            </a:pPr>
            <a:endParaRPr lang="cs-CZ" sz="2800" dirty="0">
              <a:latin typeface="Lucida Grande CE" charset="0"/>
            </a:endParaRPr>
          </a:p>
        </p:txBody>
      </p:sp>
      <p:pic>
        <p:nvPicPr>
          <p:cNvPr id="11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648072" cy="674704"/>
          </a:xfrm>
          <a:prstGeom prst="rect">
            <a:avLst/>
          </a:prstGeom>
          <a:noFill/>
        </p:spPr>
      </p:pic>
      <p:sp>
        <p:nvSpPr>
          <p:cNvPr id="7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</a:t>
            </a:r>
            <a:r>
              <a:rPr lang="cs-CZ" sz="1400" b="1" dirty="0">
                <a:solidFill>
                  <a:schemeClr val="bg1"/>
                </a:solidFill>
              </a:rPr>
              <a:t>Kateřinská 26, Praha </a:t>
            </a:r>
            <a:r>
              <a:rPr lang="cs-CZ" sz="1400" b="1" dirty="0" smtClean="0">
                <a:solidFill>
                  <a:schemeClr val="bg1"/>
                </a:solidFill>
              </a:rPr>
              <a:t>2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0537"/>
            <a:ext cx="9144000" cy="6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813792" y="254776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výpočtu US (1)</a:t>
            </a:r>
          </a:p>
        </p:txBody>
      </p:sp>
      <p:pic>
        <p:nvPicPr>
          <p:cNvPr id="12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13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Ke Školce 1319/5f, 252 19 Rudná 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916" y="1036013"/>
            <a:ext cx="8163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cs-CZ" sz="2800" dirty="0"/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endParaRPr lang="cs-CZ" sz="2800" dirty="0"/>
          </a:p>
          <a:p>
            <a:pPr algn="ctr"/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endParaRPr lang="cs-CZ" sz="1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34" y="306169"/>
            <a:ext cx="2447970" cy="3501008"/>
          </a:xfrm>
          <a:prstGeom prst="rect">
            <a:avLst/>
          </a:prstGeom>
        </p:spPr>
      </p:pic>
      <p:sp>
        <p:nvSpPr>
          <p:cNvPr id="11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11560" y="908720"/>
            <a:ext cx="52565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§"/>
            </a:pPr>
            <a:endParaRPr lang="cs-CZ" sz="2800" dirty="0" smtClean="0">
              <a:latin typeface="Lucida Grande CE" charset="0"/>
            </a:endParaRPr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/>
              <a:t>Identifikace zdrojů emisí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/>
              <a:t>Rozdělení zdrojů emisí dle </a:t>
            </a:r>
            <a:r>
              <a:rPr lang="cs-CZ" sz="2800" b="1" dirty="0" err="1"/>
              <a:t>scopes</a:t>
            </a:r>
            <a:r>
              <a:rPr lang="cs-CZ" sz="2800" b="1" dirty="0"/>
              <a:t> 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/>
              <a:t>Volba odpovídajících emisních faktorů </a:t>
            </a:r>
            <a:endParaRPr lang="cs-CZ" sz="2800" b="1" dirty="0" smtClean="0"/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/>
              <a:t>Výpočet emisí </a:t>
            </a:r>
            <a:endParaRPr lang="cs-CZ" sz="2800" b="1" dirty="0" smtClean="0"/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 smtClean="0"/>
              <a:t>Prezentace výsledků, normalizace, </a:t>
            </a:r>
            <a:r>
              <a:rPr lang="cs-CZ" sz="2800" b="1" dirty="0" err="1" smtClean="0"/>
              <a:t>benchmarking</a:t>
            </a:r>
            <a:endParaRPr lang="cs-CZ" sz="2800" b="1" dirty="0" smtClean="0"/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 smtClean="0"/>
              <a:t>Strategie snižování emisí, včetně nákladovosti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r>
              <a:rPr lang="cs-CZ" sz="2800" b="1" dirty="0" smtClean="0"/>
              <a:t>Vyhodnocení, opakovaný výpočet  </a:t>
            </a:r>
            <a:endParaRPr lang="cs-CZ" sz="2800" dirty="0"/>
          </a:p>
          <a:p>
            <a:pPr marL="514350" indent="-514350" algn="l">
              <a:lnSpc>
                <a:spcPct val="90000"/>
              </a:lnSpc>
              <a:buFont typeface="+mj-lt"/>
              <a:buAutoNum type="arabicParenR"/>
            </a:pPr>
            <a:endParaRPr lang="cs-CZ" sz="2800" dirty="0" smtClean="0">
              <a:latin typeface="Lucida Grande CE" charset="0"/>
            </a:endParaRPr>
          </a:p>
          <a:p>
            <a:pPr algn="l">
              <a:lnSpc>
                <a:spcPct val="90000"/>
              </a:lnSpc>
              <a:buFont typeface="Wingdings" charset="0"/>
              <a:buChar char="§"/>
            </a:pPr>
            <a:endParaRPr lang="cs-CZ" sz="2800" dirty="0">
              <a:latin typeface="Lucida Grande 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813792" y="254776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Metoda výpočtu US (2)</a:t>
            </a:r>
          </a:p>
        </p:txBody>
      </p:sp>
      <p:pic>
        <p:nvPicPr>
          <p:cNvPr id="12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14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Ke Školce 1319/5f, 252 19 Rudná 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916" y="1036013"/>
            <a:ext cx="8163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cs-CZ" sz="2800" dirty="0"/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endParaRPr lang="cs-CZ" sz="2800" dirty="0"/>
          </a:p>
          <a:p>
            <a:pPr algn="ctr"/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pPr marL="457200" indent="-457200">
              <a:buFont typeface="Arial" charset="0"/>
              <a:buChar char="•"/>
            </a:pPr>
            <a:endParaRPr lang="cs-CZ" sz="2800" dirty="0" smtClean="0"/>
          </a:p>
          <a:p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20" y="1036013"/>
            <a:ext cx="5470872" cy="48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95043" y="123456"/>
            <a:ext cx="8280920" cy="56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Tři stupně managementu uhlíkové stopy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1375097"/>
              </p:ext>
            </p:extLst>
          </p:nvPr>
        </p:nvGraphicFramePr>
        <p:xfrm>
          <a:off x="251520" y="692696"/>
          <a:ext cx="8280920" cy="274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1836910"/>
              </p:ext>
            </p:extLst>
          </p:nvPr>
        </p:nvGraphicFramePr>
        <p:xfrm>
          <a:off x="385657" y="2650560"/>
          <a:ext cx="8064896" cy="361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15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1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4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4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3956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Char char="§"/>
              <a:defRPr/>
            </a:pPr>
            <a:endParaRPr lang="cs-CZ" sz="2800" dirty="0">
              <a:latin typeface="Lucida Grande CE" charset="0"/>
            </a:endParaRPr>
          </a:p>
        </p:txBody>
      </p:sp>
      <p:pic>
        <p:nvPicPr>
          <p:cNvPr id="34821" name="Picture 6" descr="Snímek obrazovky 2012-10-01 v 23.42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569325" cy="59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648072" cy="674704"/>
          </a:xfrm>
          <a:prstGeom prst="rect">
            <a:avLst/>
          </a:prstGeom>
          <a:noFill/>
        </p:spPr>
      </p:pic>
      <p:sp>
        <p:nvSpPr>
          <p:cNvPr id="6" name="TextovéPole 13"/>
          <p:cNvSpPr txBox="1"/>
          <p:nvPr/>
        </p:nvSpPr>
        <p:spPr>
          <a:xfrm>
            <a:off x="0" y="635864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</a:t>
            </a:r>
            <a:r>
              <a:rPr lang="cs-CZ" sz="1400" b="1" dirty="0">
                <a:solidFill>
                  <a:schemeClr val="bg1"/>
                </a:solidFill>
              </a:rPr>
              <a:t>Kateřinská 26, Praha </a:t>
            </a:r>
            <a:r>
              <a:rPr lang="cs-CZ" sz="1400" b="1" dirty="0" smtClean="0">
                <a:solidFill>
                  <a:schemeClr val="bg1"/>
                </a:solidFill>
              </a:rPr>
              <a:t>2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95929" y="313623"/>
            <a:ext cx="3489507" cy="43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Případová studie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17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05" y="53784"/>
            <a:ext cx="5121627" cy="13230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650"/>
            <a:ext cx="4013953" cy="1876402"/>
          </a:xfrm>
          <a:prstGeom prst="rect">
            <a:avLst/>
          </a:prstGeom>
        </p:spPr>
      </p:pic>
      <p:sp>
        <p:nvSpPr>
          <p:cNvPr id="12" name="Rectangle 10"/>
          <p:cNvSpPr/>
          <p:nvPr/>
        </p:nvSpPr>
        <p:spPr>
          <a:xfrm>
            <a:off x="1592977" y="4180203"/>
            <a:ext cx="7268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Vysokoškolský lesní statek ČZÚ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6 900 ha lesa, rybníky, školky, dřevařská výroba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9 středisek (do analýzy zahrnuty 3)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Výnosy 180 mil. Kč, zisk 3,9 mil., 197 zaměstnanc</a:t>
            </a:r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ů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10" y="1921286"/>
            <a:ext cx="3785106" cy="20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51520" y="91920"/>
            <a:ext cx="8610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Uhlíková stopa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ŠLP vstupy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18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sp>
        <p:nvSpPr>
          <p:cNvPr id="13" name="Rectangle 10"/>
          <p:cNvSpPr/>
          <p:nvPr/>
        </p:nvSpPr>
        <p:spPr>
          <a:xfrm>
            <a:off x="781701" y="1124744"/>
            <a:ext cx="6598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PHM </a:t>
            </a:r>
            <a:r>
              <a:rPr lang="mr-IN" sz="2400" dirty="0" smtClean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stroje, zařízení, </a:t>
            </a:r>
            <a:r>
              <a:rPr lang="cs-CZ" sz="2400" dirty="0" err="1" smtClean="0">
                <a:solidFill>
                  <a:schemeClr val="tx1">
                    <a:tint val="75000"/>
                  </a:schemeClr>
                </a:solidFill>
              </a:rPr>
              <a:t>harvestory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, automobily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Spotřeba elektřiny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Chemické prostředky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Oplocenky  </a:t>
            </a: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10" y="2087577"/>
            <a:ext cx="2290883" cy="12241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722"/>
            <a:ext cx="9144000" cy="15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51520" y="91920"/>
            <a:ext cx="8610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Uhlíková stopa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ŠLP výsledky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19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graphicFrame>
        <p:nvGraphicFramePr>
          <p:cNvPr id="11" name="Graf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170247"/>
              </p:ext>
            </p:extLst>
          </p:nvPr>
        </p:nvGraphicFramePr>
        <p:xfrm>
          <a:off x="34665" y="860470"/>
          <a:ext cx="5029847" cy="43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0"/>
          <p:cNvSpPr/>
          <p:nvPr/>
        </p:nvSpPr>
        <p:spPr>
          <a:xfrm>
            <a:off x="4875955" y="2019291"/>
            <a:ext cx="39044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Dominuje spotřeba elektřiny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PHM </a:t>
            </a:r>
            <a:r>
              <a:rPr lang="mr-IN" sz="2400" dirty="0" smtClean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významný vliv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cs-CZ" sz="2400" dirty="0" err="1" smtClean="0">
                <a:solidFill>
                  <a:schemeClr val="tx1">
                    <a:tint val="75000"/>
                  </a:schemeClr>
                </a:solidFill>
              </a:rPr>
              <a:t>Scope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3 méně významné </a:t>
            </a: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68896" y="204920"/>
            <a:ext cx="6859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Uhlíková stopa jako téma UR a podnikového reportingu</a:t>
            </a:r>
          </a:p>
        </p:txBody>
      </p:sp>
      <p:pic>
        <p:nvPicPr>
          <p:cNvPr id="12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648072" cy="674704"/>
          </a:xfrm>
          <a:prstGeom prst="rect">
            <a:avLst/>
          </a:prstGeom>
          <a:noFill/>
        </p:spPr>
      </p:pic>
      <p:sp>
        <p:nvSpPr>
          <p:cNvPr id="13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487072" y="6272013"/>
            <a:ext cx="477416" cy="317271"/>
          </a:xfrm>
        </p:spPr>
        <p:txBody>
          <a:bodyPr/>
          <a:lstStyle/>
          <a:p>
            <a:pPr algn="ctr"/>
            <a:fld id="{20264769-77EF-4CD0-90DE-F7D7F2D423C4}" type="slidenum">
              <a:rPr lang="cs-CZ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2</a:t>
            </a:fld>
            <a:endParaRPr lang="cs-CZ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276760"/>
            <a:ext cx="8028384" cy="307777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CI2, o.p.s. | http://www.ci2.co.cz | indikatory.ci2.co.cz | </a:t>
            </a:r>
            <a:r>
              <a:rPr lang="cs-CZ" sz="1400" b="1" dirty="0" err="1" smtClean="0">
                <a:solidFill>
                  <a:schemeClr val="bg1"/>
                </a:solidFill>
              </a:rPr>
              <a:t>info</a:t>
            </a:r>
            <a:r>
              <a:rPr lang="en-US" sz="1400" b="1" dirty="0" smtClean="0">
                <a:solidFill>
                  <a:schemeClr val="bg1"/>
                </a:solidFill>
              </a:rPr>
              <a:t>@</a:t>
            </a:r>
            <a:r>
              <a:rPr lang="cs-CZ" sz="1400" b="1" dirty="0" smtClean="0">
                <a:solidFill>
                  <a:schemeClr val="bg1"/>
                </a:solidFill>
              </a:rPr>
              <a:t>ci2.co.cz | </a:t>
            </a:r>
            <a:r>
              <a:rPr lang="cs-CZ" sz="1400" b="1" dirty="0">
                <a:solidFill>
                  <a:schemeClr val="bg1"/>
                </a:solidFill>
              </a:rPr>
              <a:t>Kateřinská 26, Praha </a:t>
            </a:r>
            <a:r>
              <a:rPr lang="cs-CZ" sz="1400" b="1" dirty="0" smtClean="0">
                <a:solidFill>
                  <a:schemeClr val="bg1"/>
                </a:solidFill>
              </a:rPr>
              <a:t>2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3" descr="Snímek obrazovky 2013-03-26 v 12.13.4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711" y="1044596"/>
            <a:ext cx="785971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51520" y="91920"/>
            <a:ext cx="8610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Uhlíková stopa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ŠLP výsledky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20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graphicFrame>
        <p:nvGraphicFramePr>
          <p:cNvPr id="9" name="Graf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46533"/>
              </p:ext>
            </p:extLst>
          </p:nvPr>
        </p:nvGraphicFramePr>
        <p:xfrm>
          <a:off x="780233" y="1044221"/>
          <a:ext cx="72728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43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90225" y="358206"/>
            <a:ext cx="8610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Uhlíková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stopa ŠLP </a:t>
            </a:r>
            <a:r>
              <a:rPr lang="cs-CZ" sz="22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benchmark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21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31804"/>
              </p:ext>
            </p:extLst>
          </p:nvPr>
        </p:nvGraphicFramePr>
        <p:xfrm>
          <a:off x="559827" y="1628800"/>
          <a:ext cx="8044621" cy="3314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421"/>
                <a:gridCol w="2080625"/>
                <a:gridCol w="2116005"/>
                <a:gridCol w="1797570"/>
              </a:tblGrid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Společnost 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Položka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Hodnota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Jednotka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ŠLP ČZU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US (S1, S2) na zaměstnance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3,0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t CO</a:t>
                      </a:r>
                      <a:r>
                        <a:rPr lang="cs-CZ" sz="2400" baseline="-25000">
                          <a:effectLst/>
                        </a:rPr>
                        <a:t>2</a:t>
                      </a:r>
                      <a:r>
                        <a:rPr lang="cs-CZ" sz="2400">
                          <a:effectLst/>
                        </a:rPr>
                        <a:t>e / 1 zaměstnanec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Vitana, a. s.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US (S1, S2) na zaměstnance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10,7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t CO</a:t>
                      </a:r>
                      <a:r>
                        <a:rPr lang="cs-CZ" sz="2400" baseline="-25000">
                          <a:effectLst/>
                        </a:rPr>
                        <a:t>2</a:t>
                      </a:r>
                      <a:r>
                        <a:rPr lang="cs-CZ" sz="2400">
                          <a:effectLst/>
                        </a:rPr>
                        <a:t>e / 1 zaměstnanec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ŠLP ČZU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US (S1 a S2) na výnosy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3,2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kg </a:t>
                      </a:r>
                      <a:r>
                        <a:rPr lang="cs-CZ" sz="2400">
                          <a:effectLst/>
                        </a:rPr>
                        <a:t>CO</a:t>
                      </a:r>
                      <a:r>
                        <a:rPr lang="cs-CZ" sz="2400" baseline="-25000">
                          <a:effectLst/>
                        </a:rPr>
                        <a:t>2</a:t>
                      </a:r>
                      <a:r>
                        <a:rPr lang="cs-CZ" sz="2400">
                          <a:effectLst/>
                        </a:rPr>
                        <a:t>e</a:t>
                      </a:r>
                      <a:r>
                        <a:rPr lang="en-US" sz="2400">
                          <a:effectLst/>
                        </a:rPr>
                        <a:t> / 1000 Kč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7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Vitana, a. s.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US (S1 a S2) na </a:t>
                      </a:r>
                      <a:r>
                        <a:rPr lang="cs-CZ" sz="2400" dirty="0" smtClean="0">
                          <a:effectLst/>
                        </a:rPr>
                        <a:t>výnosy</a:t>
                      </a:r>
                      <a:endParaRPr lang="cs-CZ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1,5</a:t>
                      </a:r>
                      <a:endParaRPr lang="cs-CZ" sz="2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kg </a:t>
                      </a:r>
                      <a:r>
                        <a:rPr lang="cs-CZ" sz="2400" dirty="0">
                          <a:effectLst/>
                        </a:rPr>
                        <a:t>CO</a:t>
                      </a:r>
                      <a:r>
                        <a:rPr lang="cs-CZ" sz="2400" baseline="-25000" dirty="0">
                          <a:effectLst/>
                        </a:rPr>
                        <a:t>2</a:t>
                      </a:r>
                      <a:r>
                        <a:rPr lang="cs-CZ" sz="2400" dirty="0">
                          <a:effectLst/>
                        </a:rPr>
                        <a:t>e</a:t>
                      </a:r>
                      <a:r>
                        <a:rPr lang="en-US" sz="2400" dirty="0">
                          <a:effectLst/>
                        </a:rPr>
                        <a:t> / 1000 </a:t>
                      </a:r>
                      <a:r>
                        <a:rPr lang="en-US" sz="2400" dirty="0" err="1">
                          <a:effectLst/>
                        </a:rPr>
                        <a:t>Kč</a:t>
                      </a:r>
                      <a:endParaRPr lang="cs-CZ" sz="2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6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251520" y="91920"/>
            <a:ext cx="8610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Uhlíková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stopa ŠLP opatření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22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85305"/>
              </p:ext>
            </p:extLst>
          </p:nvPr>
        </p:nvGraphicFramePr>
        <p:xfrm>
          <a:off x="732384" y="571256"/>
          <a:ext cx="7396317" cy="546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072"/>
                <a:gridCol w="1382320"/>
                <a:gridCol w="1794683"/>
                <a:gridCol w="1800242"/>
              </a:tblGrid>
              <a:tr h="131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Možné opatření </a:t>
                      </a:r>
                      <a:endParaRPr lang="cs-CZ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Snížení celkové uhlíkové stopy za rok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(t CO</a:t>
                      </a:r>
                      <a:r>
                        <a:rPr lang="cs-CZ" sz="1800" baseline="-25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e)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Snížení uhlíkové stopy k roku 2030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(t CO</a:t>
                      </a:r>
                      <a:r>
                        <a:rPr lang="cs-CZ" sz="1800" baseline="-25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e)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Snížení uhlíkové stopy k roku 2030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(%)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85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Snížení spotřeby elektřiny v provozech společnosti o 2 % za rok </a:t>
                      </a:r>
                      <a:endParaRPr lang="cs-CZ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6,5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85,6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14,7 %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31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Nahrazení „standardní“ elektřiny „zelenou“, dekarbonizovanou </a:t>
                      </a:r>
                      <a:r>
                        <a:rPr lang="cs-CZ" sz="1800" dirty="0" smtClean="0">
                          <a:effectLst/>
                        </a:rPr>
                        <a:t>elektřinou</a:t>
                      </a:r>
                      <a:endParaRPr lang="cs-CZ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327,3 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327,3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52,6 %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26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Snížení spotřeby PHM o 3 % ročně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7,4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90,4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15,6 %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104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Nahrazení oplocenek z oceli nízkouhlíkovým materiálem 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7,3</a:t>
                      </a:r>
                      <a:endParaRPr lang="cs-CZ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7,3</a:t>
                      </a:r>
                      <a:endParaRPr lang="cs-CZ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1,2 %</a:t>
                      </a:r>
                      <a:endParaRPr lang="cs-CZ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827584" y="9192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Jednorázová kompenzace </a:t>
            </a: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uhlíkové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stopy ŠLP 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1545032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>
              <a:latin typeface="Lucida Grande CE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193" y="960495"/>
            <a:ext cx="83047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chemeClr val="tx1">
                    <a:tint val="75000"/>
                  </a:schemeClr>
                </a:solidFill>
              </a:rPr>
              <a:t>Offset = zamezení vzniku emisí nebo jejich odstranění z atmosféry</a:t>
            </a:r>
          </a:p>
          <a:p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	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400" b="1" dirty="0">
                <a:solidFill>
                  <a:schemeClr val="tx1">
                    <a:tint val="75000"/>
                  </a:schemeClr>
                </a:solidFill>
              </a:rPr>
              <a:t>FV panely </a:t>
            </a:r>
            <a:r>
              <a:rPr lang="mr-IN" sz="2400" dirty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 nutná plocha 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8 600m</a:t>
            </a:r>
            <a:r>
              <a:rPr lang="cs-CZ" sz="2400" baseline="30000" dirty="0" smtClean="0">
                <a:solidFill>
                  <a:schemeClr val="tx1">
                    <a:tint val="75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(&gt;1  fotbalové hřiště)</a:t>
            </a:r>
            <a:endParaRPr lang="cs-CZ" sz="2400" dirty="0">
              <a:solidFill>
                <a:schemeClr val="tx1">
                  <a:tint val="75000"/>
                </a:schemeClr>
              </a:solidFill>
            </a:endParaRPr>
          </a:p>
          <a:p>
            <a:pPr marL="357188"/>
            <a:r>
              <a:rPr lang="cs-CZ" sz="2000" i="1" dirty="0">
                <a:solidFill>
                  <a:schemeClr val="tx1">
                    <a:tint val="75000"/>
                  </a:schemeClr>
                </a:solidFill>
              </a:rPr>
              <a:t>Každoroční odstranění emisí z </a:t>
            </a:r>
            <a:r>
              <a:rPr lang="cs-CZ" sz="2000" i="1" dirty="0" smtClean="0">
                <a:solidFill>
                  <a:schemeClr val="tx1">
                    <a:tint val="75000"/>
                  </a:schemeClr>
                </a:solidFill>
              </a:rPr>
              <a:t>ŠLP </a:t>
            </a:r>
            <a:r>
              <a:rPr lang="cs-CZ" sz="2000" i="1" dirty="0">
                <a:solidFill>
                  <a:schemeClr val="tx1">
                    <a:tint val="75000"/>
                  </a:schemeClr>
                </a:solidFill>
              </a:rPr>
              <a:t>po dobu životnosti panelů</a:t>
            </a:r>
          </a:p>
          <a:p>
            <a:endParaRPr lang="cs-CZ" sz="2000" i="1" dirty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cs-CZ" sz="2400" b="1" dirty="0">
                <a:solidFill>
                  <a:schemeClr val="tx1">
                    <a:tint val="75000"/>
                  </a:schemeClr>
                </a:solidFill>
              </a:rPr>
              <a:t>Výsadba stromů </a:t>
            </a:r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na zemědělské a ostatní půdě </a:t>
            </a:r>
          </a:p>
          <a:p>
            <a:pPr marL="357188"/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000" i="1" dirty="0">
                <a:solidFill>
                  <a:schemeClr val="tx1">
                    <a:tint val="75000"/>
                  </a:schemeClr>
                </a:solidFill>
              </a:rPr>
              <a:t>Např. 4500 buků asimiluje stejné množství za 60 let života tj. </a:t>
            </a:r>
            <a:r>
              <a:rPr lang="cs-CZ" sz="2000" i="1" dirty="0" smtClean="0">
                <a:solidFill>
                  <a:schemeClr val="tx1">
                    <a:tint val="75000"/>
                  </a:schemeClr>
                </a:solidFill>
              </a:rPr>
              <a:t>622 </a:t>
            </a:r>
            <a:r>
              <a:rPr lang="cs-CZ" sz="2000" i="1" dirty="0">
                <a:solidFill>
                  <a:schemeClr val="tx1">
                    <a:tint val="75000"/>
                  </a:schemeClr>
                </a:solidFill>
              </a:rPr>
              <a:t>tun CO</a:t>
            </a:r>
            <a:r>
              <a:rPr lang="cs-CZ" sz="2000" i="1" baseline="-25000" dirty="0">
                <a:solidFill>
                  <a:schemeClr val="tx1">
                    <a:tint val="75000"/>
                  </a:schemeClr>
                </a:solidFill>
              </a:rPr>
              <a:t>2</a:t>
            </a:r>
            <a:r>
              <a:rPr lang="cs-CZ" sz="2000" i="1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>
              <a:latin typeface="Lucida Grande CE" charset="0"/>
            </a:endParaRPr>
          </a:p>
          <a:p>
            <a:pPr marL="285750" indent="-285750">
              <a:buFont typeface="Arial" charset="0"/>
              <a:buChar char="•"/>
            </a:pPr>
            <a:endParaRPr lang="cs-CZ" dirty="0"/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23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pic>
        <p:nvPicPr>
          <p:cNvPr id="2050" name="Picture 2" descr="Výsledek obrázku pro FV panely chu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3371"/>
            <a:ext cx="3130555" cy="23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výsadba na zemědělské půdě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83" y="3676779"/>
            <a:ext cx="3923928" cy="234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823"/>
            <a:ext cx="9144000" cy="40841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21190" y="3425225"/>
            <a:ext cx="5343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b="1" i="1" dirty="0">
                <a:solidFill>
                  <a:schemeClr val="bg1"/>
                </a:solidFill>
              </a:rPr>
              <a:t>Tvoříme klima pro budoucnost</a:t>
            </a:r>
            <a:endParaRPr lang="cs-CZ" sz="1350" b="1" i="1" dirty="0">
              <a:solidFill>
                <a:schemeClr val="bg1"/>
              </a:solidFill>
            </a:endParaRPr>
          </a:p>
        </p:txBody>
      </p:sp>
      <p:sp>
        <p:nvSpPr>
          <p:cNvPr id="11" name="Nadpis 4"/>
          <p:cNvSpPr txBox="1">
            <a:spLocks/>
          </p:cNvSpPr>
          <p:nvPr/>
        </p:nvSpPr>
        <p:spPr>
          <a:xfrm>
            <a:off x="628650" y="361574"/>
            <a:ext cx="7886700" cy="59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Značkové a certifikační schéma</a:t>
            </a:r>
          </a:p>
          <a:p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Sledujeme/Snižujeme CO</a:t>
            </a:r>
            <a:r>
              <a:rPr lang="cs-CZ" sz="2200" b="1" baseline="-25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24</a:t>
            </a:fld>
            <a:endParaRPr lang="cs-CZ" dirty="0"/>
          </a:p>
        </p:txBody>
      </p:sp>
      <p:pic>
        <p:nvPicPr>
          <p:cNvPr id="13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5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411918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Závěr</a:t>
            </a:r>
          </a:p>
        </p:txBody>
      </p:sp>
      <p:sp>
        <p:nvSpPr>
          <p:cNvPr id="8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751780" y="1484784"/>
            <a:ext cx="794752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  <a:defRPr/>
            </a:pPr>
            <a:r>
              <a:rPr lang="cs-CZ" sz="3500" b="1" dirty="0" smtClean="0"/>
              <a:t>Regulace skleníkových plynů </a:t>
            </a:r>
            <a:r>
              <a:rPr lang="cs-CZ" sz="3500" dirty="0" smtClean="0"/>
              <a:t>(či cena uhlíku) </a:t>
            </a:r>
            <a:r>
              <a:rPr lang="cs-CZ" sz="3500" dirty="0"/>
              <a:t>je otázkou velmi blízké budoucnosti 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cs-CZ" sz="3500" b="1" dirty="0" smtClean="0"/>
              <a:t>Dobrovolnost</a:t>
            </a:r>
            <a:r>
              <a:rPr lang="cs-CZ" sz="3500" dirty="0" smtClean="0"/>
              <a:t> v tomto ohledu nefunguje</a:t>
            </a:r>
            <a:endParaRPr lang="cs-CZ" sz="3500" b="1" dirty="0"/>
          </a:p>
          <a:p>
            <a:pPr marL="457200" indent="-457200" algn="l">
              <a:buFont typeface="Arial"/>
              <a:buChar char="•"/>
              <a:defRPr/>
            </a:pPr>
            <a:r>
              <a:rPr lang="cs-CZ" sz="3500" dirty="0"/>
              <a:t>Lepší začít </a:t>
            </a:r>
            <a:r>
              <a:rPr lang="cs-CZ" sz="3500" b="1" dirty="0"/>
              <a:t>nyní než později </a:t>
            </a:r>
            <a:r>
              <a:rPr lang="cs-CZ" sz="3500" dirty="0"/>
              <a:t>(nižší náklady) 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cs-CZ" sz="3500" b="1" dirty="0"/>
              <a:t>Soulad s principy CSR, nefinančního reportingu, UR a globální odpovědností </a:t>
            </a:r>
            <a:endParaRPr lang="cs-CZ" sz="3500" b="1" dirty="0" smtClean="0"/>
          </a:p>
          <a:p>
            <a:pPr marL="457200" indent="-457200" algn="l">
              <a:buFont typeface="Arial"/>
              <a:buChar char="•"/>
              <a:defRPr/>
            </a:pPr>
            <a:r>
              <a:rPr lang="cs-CZ" sz="3500" b="1" dirty="0" smtClean="0"/>
              <a:t>Dekarbonizace je „sexy“</a:t>
            </a:r>
          </a:p>
          <a:p>
            <a:pPr marL="457200" indent="-457200" algn="l">
              <a:buFont typeface="Arial"/>
              <a:buChar char="•"/>
              <a:defRPr/>
            </a:pPr>
            <a:endParaRPr lang="cs-CZ" sz="3500" b="1" dirty="0"/>
          </a:p>
          <a:p>
            <a:pPr algn="l">
              <a:buFont typeface="Wingdings" charset="0"/>
              <a:buNone/>
              <a:defRPr/>
            </a:pPr>
            <a:endParaRPr lang="cs-CZ" i="1" dirty="0">
              <a:latin typeface="Lucida Grande CE" charset="0"/>
            </a:endParaRP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25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1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4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49152" y="523528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Kontakt</a:t>
            </a:r>
          </a:p>
        </p:txBody>
      </p:sp>
      <p:sp>
        <p:nvSpPr>
          <p:cNvPr id="8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39552" y="980728"/>
            <a:ext cx="77724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charset="0"/>
              <a:buNone/>
              <a:defRPr/>
            </a:pPr>
            <a:endParaRPr lang="cs-CZ" i="1" dirty="0">
              <a:latin typeface="Lucida Grande C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745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/>
            </a:pPr>
            <a:r>
              <a:rPr lang="cs-CZ" kern="0" dirty="0">
                <a:ea typeface="ＭＳ Ｐゴシック" charset="-128"/>
                <a:cs typeface="ＭＳ Ｐゴシック" charset="-128"/>
              </a:rPr>
              <a:t>	</a:t>
            </a:r>
            <a:endParaRPr lang="cs-CZ" sz="3600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31080"/>
            <a:ext cx="79896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/>
            </a:pPr>
            <a:r>
              <a:rPr lang="cs-CZ" sz="2800" kern="0" dirty="0">
                <a:ea typeface="ＭＳ Ｐゴシック" charset="-128"/>
                <a:cs typeface="ＭＳ Ｐゴシック" charset="-128"/>
              </a:rPr>
              <a:t>	</a:t>
            </a:r>
            <a:r>
              <a:rPr lang="cs-CZ" sz="3200" dirty="0" smtClean="0">
                <a:solidFill>
                  <a:schemeClr val="tx1">
                    <a:tint val="75000"/>
                  </a:schemeClr>
                </a:solidFill>
              </a:rPr>
              <a:t>RNDr. Viktor Třebický, </a:t>
            </a:r>
            <a:r>
              <a:rPr lang="cs-CZ" sz="3200" dirty="0" err="1" smtClean="0">
                <a:solidFill>
                  <a:schemeClr val="tx1">
                    <a:tint val="75000"/>
                  </a:schemeClr>
                </a:solidFill>
              </a:rPr>
              <a:t>Ph</a:t>
            </a:r>
            <a:r>
              <a:rPr lang="cs-CZ" sz="3200" dirty="0" smtClean="0">
                <a:solidFill>
                  <a:schemeClr val="tx1">
                    <a:tint val="75000"/>
                  </a:schemeClr>
                </a:solidFill>
              </a:rPr>
              <a:t>. D. </a:t>
            </a:r>
            <a:endParaRPr lang="cs-CZ" sz="3200" dirty="0">
              <a:solidFill>
                <a:schemeClr val="tx1">
                  <a:tint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/>
            </a:pPr>
            <a:r>
              <a:rPr lang="cs-CZ" sz="3200" dirty="0">
                <a:solidFill>
                  <a:schemeClr val="tx1">
                    <a:tint val="75000"/>
                  </a:schemeClr>
                </a:solidFill>
              </a:rPr>
              <a:t>	CI2, o</a:t>
            </a:r>
            <a:r>
              <a:rPr lang="cs-CZ" sz="3200" dirty="0" smtClean="0">
                <a:solidFill>
                  <a:schemeClr val="tx1">
                    <a:tint val="75000"/>
                  </a:schemeClr>
                </a:solidFill>
              </a:rPr>
              <a:t>. p. s</a:t>
            </a:r>
            <a:r>
              <a:rPr lang="cs-CZ" sz="3200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cs-CZ" sz="3200" dirty="0">
                <a:solidFill>
                  <a:schemeClr val="tx1">
                    <a:tint val="75000"/>
                  </a:schemeClr>
                </a:solidFill>
              </a:rPr>
              <a:t>E-mail: </a:t>
            </a:r>
            <a:r>
              <a:rPr lang="cs-CZ" sz="3200" dirty="0" smtClean="0">
                <a:solidFill>
                  <a:schemeClr val="tx1">
                    <a:tint val="75000"/>
                  </a:schemeClr>
                </a:solidFill>
              </a:rPr>
              <a:t>viktor.trebicky@ci2.co.cz</a:t>
            </a:r>
            <a:endParaRPr lang="cs-CZ" sz="3200" dirty="0">
              <a:solidFill>
                <a:schemeClr val="tx1">
                  <a:tint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/>
            </a:pPr>
            <a:r>
              <a:rPr lang="cs-CZ" sz="3200" dirty="0">
                <a:solidFill>
                  <a:schemeClr val="tx1">
                    <a:tint val="75000"/>
                  </a:schemeClr>
                </a:solidFill>
              </a:rPr>
              <a:t>	Tel. </a:t>
            </a:r>
            <a:r>
              <a:rPr lang="cs-CZ" sz="3200" dirty="0" smtClean="0">
                <a:solidFill>
                  <a:schemeClr val="tx1">
                    <a:tint val="75000"/>
                  </a:schemeClr>
                </a:solidFill>
              </a:rPr>
              <a:t>777 697 388</a:t>
            </a:r>
            <a:endParaRPr lang="cs-CZ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26</a:t>
            </a:fld>
            <a:endParaRPr lang="cs-CZ" dirty="0"/>
          </a:p>
        </p:txBody>
      </p:sp>
      <p:pic>
        <p:nvPicPr>
          <p:cNvPr id="10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1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4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5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539552" y="77099"/>
            <a:ext cx="8066846" cy="7122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Koncentrace skleníkových plynů v atmosféře neudržitelně roste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79712" y="5431267"/>
            <a:ext cx="47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Zdroj: 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3</a:t>
            </a:fld>
            <a:endParaRPr lang="cs-CZ" dirty="0"/>
          </a:p>
        </p:txBody>
      </p:sp>
      <p:pic>
        <p:nvPicPr>
          <p:cNvPr id="11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2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3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8" y="895399"/>
            <a:ext cx="8110585" cy="4981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5712431"/>
            <a:ext cx="2339752" cy="4284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97479" y="5800599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Zdroj: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503" y="20667"/>
            <a:ext cx="8066846" cy="71223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Pokud emise (uhlíkovou stopu) </a:t>
            </a:r>
            <a:r>
              <a:rPr lang="cs-CZ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nesnížíme</a:t>
            </a:r>
            <a:r>
              <a:rPr lang="mr-IN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cs-CZ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4</a:t>
            </a:fld>
            <a:endParaRPr lang="cs-CZ" dirty="0"/>
          </a:p>
        </p:txBody>
      </p:sp>
      <p:pic>
        <p:nvPicPr>
          <p:cNvPr id="11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12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3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5" y="932185"/>
            <a:ext cx="7780410" cy="56721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694808"/>
            <a:ext cx="34088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2600" dirty="0">
                <a:solidFill>
                  <a:schemeClr val="tx1">
                    <a:tint val="75000"/>
                  </a:schemeClr>
                </a:solidFill>
              </a:rPr>
              <a:t>Klima dosáhne v polovině století století stavu jako před </a:t>
            </a:r>
            <a:r>
              <a:rPr lang="cs-CZ" sz="2600" dirty="0">
                <a:solidFill>
                  <a:srgbClr val="FF0000"/>
                </a:solidFill>
              </a:rPr>
              <a:t>50 miliony let   </a:t>
            </a:r>
            <a:endParaRPr lang="cs-CZ" sz="26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cs-CZ" sz="2600" b="1" dirty="0" smtClean="0">
                <a:solidFill>
                  <a:schemeClr val="tx1">
                    <a:tint val="75000"/>
                  </a:schemeClr>
                </a:solidFill>
              </a:rPr>
              <a:t>Eocén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- teplota byla o </a:t>
            </a:r>
            <a:r>
              <a:rPr lang="cs-CZ" sz="2600" dirty="0" smtClean="0">
                <a:solidFill>
                  <a:srgbClr val="FF0000"/>
                </a:solidFill>
              </a:rPr>
              <a:t>10 </a:t>
            </a:r>
            <a:r>
              <a:rPr lang="cs-CZ" sz="2600" baseline="30000" dirty="0" err="1">
                <a:solidFill>
                  <a:srgbClr val="FF0000"/>
                </a:solidFill>
              </a:rPr>
              <a:t>o</a:t>
            </a:r>
            <a:r>
              <a:rPr lang="cs-CZ" sz="2600" dirty="0" err="1" smtClean="0">
                <a:solidFill>
                  <a:srgbClr val="FF0000"/>
                </a:solidFill>
              </a:rPr>
              <a:t>C</a:t>
            </a:r>
            <a:r>
              <a:rPr lang="cs-CZ" sz="2600" dirty="0" smtClean="0">
                <a:solidFill>
                  <a:srgbClr val="FF0000"/>
                </a:solidFill>
              </a:rPr>
              <a:t> vyšší než dnes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Led prakticky neexistoval, hladiny moří byly dramaticky vyšší </a:t>
            </a:r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0" y="1846046"/>
            <a:ext cx="5102936" cy="34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272975"/>
            <a:ext cx="7351739" cy="865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nutné snížit emise 5-6x, 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nikoliv o procenta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cs-CZ" sz="2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Omezit oteplení o 2 ºC (1,5 ºC)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5" y="1260789"/>
            <a:ext cx="8547100" cy="4610100"/>
          </a:xfrm>
          <a:prstGeom prst="rect">
            <a:avLst/>
          </a:prstGeom>
        </p:spPr>
      </p:pic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5</a:t>
            </a:fld>
            <a:endParaRPr lang="cs-CZ" dirty="0"/>
          </a:p>
        </p:txBody>
      </p:sp>
      <p:pic>
        <p:nvPicPr>
          <p:cNvPr id="8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9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0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8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272975"/>
            <a:ext cx="7351739" cy="63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to reagují vlády</a:t>
            </a:r>
            <a:endParaRPr lang="cs-CZ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6</a:t>
            </a:fld>
            <a:endParaRPr lang="cs-CZ" dirty="0"/>
          </a:p>
        </p:txBody>
      </p:sp>
      <p:pic>
        <p:nvPicPr>
          <p:cNvPr id="8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9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0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800710" y="908720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tx1">
                    <a:tint val="75000"/>
                  </a:schemeClr>
                </a:solidFill>
              </a:rPr>
              <a:t>Globálně 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Klimatická dohoda z Paříže (12/2015)</a:t>
            </a: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18197" y="908720"/>
            <a:ext cx="434172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1">
                    <a:tint val="75000"/>
                  </a:schemeClr>
                </a:solidFill>
              </a:rPr>
              <a:t>Evropská unie </a:t>
            </a:r>
            <a:endParaRPr lang="cs-CZ" sz="2600" b="1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cs-CZ" sz="2600" dirty="0" smtClean="0">
                <a:solidFill>
                  <a:srgbClr val="FF0000"/>
                </a:solidFill>
              </a:rPr>
              <a:t>Rámec pro klima a energetiku do roku 2030 (2014) 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- snížení </a:t>
            </a:r>
            <a:r>
              <a:rPr lang="cs-CZ" sz="2600" dirty="0">
                <a:solidFill>
                  <a:schemeClr val="tx1">
                    <a:tint val="75000"/>
                  </a:schemeClr>
                </a:solidFill>
              </a:rPr>
              <a:t>emisí o 40 % do roku 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1990</a:t>
            </a:r>
          </a:p>
          <a:p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cs-CZ" sz="2600" dirty="0" smtClean="0">
                <a:solidFill>
                  <a:srgbClr val="FF0000"/>
                </a:solidFill>
              </a:rPr>
              <a:t>Plán </a:t>
            </a:r>
            <a:r>
              <a:rPr lang="cs-CZ" sz="2600" dirty="0">
                <a:solidFill>
                  <a:srgbClr val="FF0000"/>
                </a:solidFill>
              </a:rPr>
              <a:t>přechodu na konkurenceschopné nízkouhlíkové hospodářství do roku 2050 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- snížení o 80 </a:t>
            </a:r>
            <a:r>
              <a:rPr lang="mr-IN" sz="2600" dirty="0" smtClean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95 % do roku 2050 </a:t>
            </a:r>
          </a:p>
          <a:p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cs-CZ" sz="2600" dirty="0" smtClean="0">
                <a:solidFill>
                  <a:srgbClr val="FF0000"/>
                </a:solidFill>
              </a:rPr>
              <a:t>Agenda udržitelného rozvoje do roku 2030 </a:t>
            </a:r>
            <a:endParaRPr lang="cs-CZ" sz="2600" dirty="0">
              <a:solidFill>
                <a:srgbClr val="FF0000"/>
              </a:solidFill>
            </a:endParaRPr>
          </a:p>
          <a:p>
            <a:endParaRPr lang="cs-CZ" sz="26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272975"/>
            <a:ext cx="7351739" cy="63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Česká republika</a:t>
            </a:r>
            <a:endParaRPr lang="cs-CZ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7</a:t>
            </a:fld>
            <a:endParaRPr lang="cs-CZ" dirty="0"/>
          </a:p>
        </p:txBody>
      </p:sp>
      <p:pic>
        <p:nvPicPr>
          <p:cNvPr id="8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9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0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957840" y="872885"/>
            <a:ext cx="783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0000"/>
                </a:solidFill>
              </a:rPr>
              <a:t>Politika ochrany klimatu ČR (03/2017)</a:t>
            </a:r>
          </a:p>
          <a:p>
            <a:r>
              <a:rPr lang="cs-CZ" sz="2600" b="1" dirty="0" smtClean="0">
                <a:solidFill>
                  <a:srgbClr val="FF0000"/>
                </a:solidFill>
              </a:rPr>
              <a:t>Strategie přizpůsobení se změně klimatu v podmínkách ČR (10/2015)</a:t>
            </a:r>
            <a:endParaRPr lang="cs-CZ" sz="2600" dirty="0" smtClean="0">
              <a:solidFill>
                <a:srgbClr val="FF0000"/>
              </a:solidFill>
            </a:endParaRPr>
          </a:p>
          <a:p>
            <a:endParaRPr lang="cs-CZ" sz="2600" dirty="0" smtClean="0">
              <a:solidFill>
                <a:srgbClr val="FF0000"/>
              </a:solidFill>
            </a:endParaRPr>
          </a:p>
          <a:p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Vývoj změny klimatu, cíle snižování emisí v ČR, projekce, sektorové politiky a opatření </a:t>
            </a:r>
          </a:p>
          <a:p>
            <a:endParaRPr lang="cs-CZ" sz="26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Cíl </a:t>
            </a:r>
            <a:r>
              <a:rPr lang="mr-IN" sz="2600" dirty="0" smtClean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snížení emisí o </a:t>
            </a:r>
            <a:r>
              <a:rPr lang="cs-CZ" sz="2600" dirty="0" smtClean="0">
                <a:solidFill>
                  <a:srgbClr val="FF0000"/>
                </a:solidFill>
              </a:rPr>
              <a:t>44 </a:t>
            </a:r>
            <a:r>
              <a:rPr lang="cs-CZ" sz="2600" dirty="0" err="1" smtClean="0">
                <a:solidFill>
                  <a:srgbClr val="FF0000"/>
                </a:solidFill>
              </a:rPr>
              <a:t>Mt</a:t>
            </a:r>
            <a:r>
              <a:rPr lang="cs-CZ" sz="2600" dirty="0" smtClean="0">
                <a:solidFill>
                  <a:srgbClr val="FF0000"/>
                </a:solidFill>
              </a:rPr>
              <a:t> CO</a:t>
            </a:r>
            <a:r>
              <a:rPr lang="cs-CZ" sz="2600" baseline="-25000" dirty="0" smtClean="0">
                <a:solidFill>
                  <a:srgbClr val="FF0000"/>
                </a:solidFill>
              </a:rPr>
              <a:t>2</a:t>
            </a:r>
            <a:r>
              <a:rPr lang="cs-CZ" sz="2600" dirty="0" smtClean="0">
                <a:solidFill>
                  <a:srgbClr val="FF0000"/>
                </a:solidFill>
              </a:rPr>
              <a:t>e % 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do roku 2030 oproti stavu 146 </a:t>
            </a:r>
            <a:r>
              <a:rPr lang="cs-CZ" sz="2600" dirty="0" err="1" smtClean="0">
                <a:solidFill>
                  <a:schemeClr val="tx1">
                    <a:tint val="75000"/>
                  </a:schemeClr>
                </a:solidFill>
              </a:rPr>
              <a:t>Mt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v roce 2005 - tj. o 30 %)</a:t>
            </a:r>
          </a:p>
          <a:p>
            <a:pPr marL="457200" indent="-457200">
              <a:buFont typeface="Arial" charset="0"/>
              <a:buChar char="•"/>
            </a:pP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Indikativní cíl </a:t>
            </a:r>
            <a:r>
              <a:rPr lang="mr-IN" sz="2600" dirty="0" smtClean="0">
                <a:solidFill>
                  <a:schemeClr val="tx1">
                    <a:tint val="75000"/>
                  </a:schemeClr>
                </a:solidFill>
              </a:rPr>
              <a:t>–</a:t>
            </a: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 dosáhnout emisí </a:t>
            </a:r>
            <a:r>
              <a:rPr lang="cs-CZ" sz="2600" dirty="0" smtClean="0">
                <a:solidFill>
                  <a:srgbClr val="FF0000"/>
                </a:solidFill>
              </a:rPr>
              <a:t>39 </a:t>
            </a:r>
            <a:r>
              <a:rPr lang="cs-CZ" sz="2600" dirty="0" err="1" smtClean="0">
                <a:solidFill>
                  <a:srgbClr val="FF0000"/>
                </a:solidFill>
              </a:rPr>
              <a:t>Mt</a:t>
            </a:r>
            <a:r>
              <a:rPr lang="cs-CZ" sz="2600" dirty="0" smtClean="0">
                <a:solidFill>
                  <a:srgbClr val="FF0000"/>
                </a:solidFill>
              </a:rPr>
              <a:t> v roce 2050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43 </a:t>
            </a:r>
            <a:r>
              <a:rPr lang="cs-CZ" sz="2600" dirty="0">
                <a:solidFill>
                  <a:schemeClr val="tx1">
                    <a:tint val="75000"/>
                  </a:schemeClr>
                </a:solidFill>
              </a:rPr>
              <a:t>% v rámci EU ETS, 30 % mimo něj </a:t>
            </a:r>
            <a:endParaRPr lang="cs-CZ" sz="26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Emisní náročnost české ekonomiky zůstává vysoká </a:t>
            </a:r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tx1">
                    <a:tint val="75000"/>
                  </a:schemeClr>
                </a:solidFill>
              </a:rPr>
              <a:t>	(2x vyšší než EU-28)</a:t>
            </a:r>
            <a:endParaRPr lang="cs-CZ" sz="2600" dirty="0">
              <a:solidFill>
                <a:schemeClr val="tx1">
                  <a:tint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cs-CZ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146925"/>
            <a:ext cx="7351739" cy="63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Představa vlády 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8</a:t>
            </a:fld>
            <a:endParaRPr lang="cs-CZ" dirty="0"/>
          </a:p>
        </p:txBody>
      </p:sp>
      <p:pic>
        <p:nvPicPr>
          <p:cNvPr id="8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9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0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5" y="740612"/>
            <a:ext cx="9144000" cy="54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971600" y="146925"/>
            <a:ext cx="7351739" cy="63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Realita (1990 </a:t>
            </a:r>
            <a:r>
              <a:rPr lang="mr-IN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cs-CZ" sz="2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2012)</a:t>
            </a:r>
            <a:endParaRPr lang="cs-CZ" sz="2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04248" y="6313994"/>
            <a:ext cx="2057400" cy="273844"/>
          </a:xfrm>
        </p:spPr>
        <p:txBody>
          <a:bodyPr/>
          <a:lstStyle/>
          <a:p>
            <a:fld id="{9646906D-7578-490C-A7DF-8723F4492364}" type="slidenum">
              <a:rPr lang="cs-CZ" smtClean="0"/>
              <a:t>9</a:t>
            </a:fld>
            <a:endParaRPr lang="cs-CZ" dirty="0"/>
          </a:p>
        </p:txBody>
      </p:sp>
      <p:pic>
        <p:nvPicPr>
          <p:cNvPr id="8" name="Picture 2" descr="C:\Users\Pepa\Disk Google\CI2\PR\loga\CI2_logo\CI2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5" y="6160464"/>
            <a:ext cx="1199065" cy="492290"/>
          </a:xfrm>
          <a:prstGeom prst="rect">
            <a:avLst/>
          </a:prstGeom>
          <a:noFill/>
        </p:spPr>
      </p:pic>
      <p:sp>
        <p:nvSpPr>
          <p:cNvPr id="9" name="TextovéPole 13"/>
          <p:cNvSpPr txBox="1"/>
          <p:nvPr/>
        </p:nvSpPr>
        <p:spPr>
          <a:xfrm>
            <a:off x="1507503" y="6343436"/>
            <a:ext cx="6736905" cy="253916"/>
          </a:xfrm>
          <a:prstGeom prst="rect">
            <a:avLst/>
          </a:prstGeom>
          <a:solidFill>
            <a:srgbClr val="5CBF2B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CI2, o.p.s. | www.ci2.co.cz | indikatory.cz | snizujemeco2.cz | </a:t>
            </a:r>
            <a:r>
              <a:rPr lang="cs-CZ" sz="1050" b="1" dirty="0" err="1">
                <a:solidFill>
                  <a:schemeClr val="bg1"/>
                </a:solidFill>
              </a:rPr>
              <a:t>info</a:t>
            </a:r>
            <a:r>
              <a:rPr lang="en-US" sz="1050" b="1" dirty="0">
                <a:solidFill>
                  <a:schemeClr val="bg1"/>
                </a:solidFill>
              </a:rPr>
              <a:t>@</a:t>
            </a:r>
            <a:r>
              <a:rPr lang="cs-CZ" sz="1050" b="1" dirty="0">
                <a:solidFill>
                  <a:schemeClr val="bg1"/>
                </a:solidFill>
              </a:rPr>
              <a:t>ci2.co.cz | Jeronýmova 337/6, 252 19 Rudná</a:t>
            </a:r>
          </a:p>
        </p:txBody>
      </p:sp>
      <p:pic>
        <p:nvPicPr>
          <p:cNvPr id="10" name="Picture 4" descr="C:\Users\Pepa\Disk Google\CI2\PR\prezentace\ci2_kru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349" y="6160464"/>
            <a:ext cx="557974" cy="580904"/>
          </a:xfrm>
          <a:prstGeom prst="rect">
            <a:avLst/>
          </a:prstGeom>
          <a:noFill/>
        </p:spPr>
      </p:pic>
      <p:graphicFrame>
        <p:nvGraphicFramePr>
          <p:cNvPr id="1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636770"/>
              </p:ext>
            </p:extLst>
          </p:nvPr>
        </p:nvGraphicFramePr>
        <p:xfrm>
          <a:off x="-7640" y="936200"/>
          <a:ext cx="9188450" cy="444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948263" y="5586532"/>
            <a:ext cx="147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UNCCC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880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1390</Words>
  <Application>Microsoft Macintosh PowerPoint</Application>
  <PresentationFormat>Předvádění na obrazovce (4:3)</PresentationFormat>
  <Paragraphs>249</Paragraphs>
  <Slides>26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Calibri</vt:lpstr>
      <vt:lpstr>Lucida Grande CE</vt:lpstr>
      <vt:lpstr>Mangal</vt:lpstr>
      <vt:lpstr>ＭＳ Ｐゴシック</vt:lpstr>
      <vt:lpstr>Times New Roman</vt:lpstr>
      <vt:lpstr>Verdana</vt:lpstr>
      <vt:lpstr>Wingdings</vt:lpstr>
      <vt:lpstr>Arial</vt:lpstr>
      <vt:lpstr>Motiv sady Office</vt:lpstr>
      <vt:lpstr>Metody vykazování a managementu uhlíkové stopy </vt:lpstr>
      <vt:lpstr>Prezentace aplikace PowerPoint</vt:lpstr>
      <vt:lpstr>Koncentrace skleníkových plynů v atmosféře neudržitelně roste</vt:lpstr>
      <vt:lpstr>Pokud emise (uhlíkovou stopu) nesnížíme…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Pepa</dc:creator>
  <cp:lastModifiedBy>Viktor Třebický</cp:lastModifiedBy>
  <cp:revision>165</cp:revision>
  <cp:lastPrinted>2014-04-04T09:30:07Z</cp:lastPrinted>
  <dcterms:created xsi:type="dcterms:W3CDTF">2013-10-16T13:23:56Z</dcterms:created>
  <dcterms:modified xsi:type="dcterms:W3CDTF">2017-05-31T08:59:27Z</dcterms:modified>
</cp:coreProperties>
</file>