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8" r:id="rId3"/>
    <p:sldMasterId id="2147483683" r:id="rId4"/>
    <p:sldMasterId id="2147483693" r:id="rId5"/>
  </p:sldMasterIdLst>
  <p:notesMasterIdLst>
    <p:notesMasterId r:id="rId18"/>
  </p:notesMasterIdLst>
  <p:handoutMasterIdLst>
    <p:handoutMasterId r:id="rId19"/>
  </p:handoutMasterIdLst>
  <p:sldIdLst>
    <p:sldId id="296" r:id="rId6"/>
    <p:sldId id="287" r:id="rId7"/>
    <p:sldId id="281" r:id="rId8"/>
    <p:sldId id="288" r:id="rId9"/>
    <p:sldId id="294" r:id="rId10"/>
    <p:sldId id="295" r:id="rId11"/>
    <p:sldId id="293" r:id="rId12"/>
    <p:sldId id="289" r:id="rId13"/>
    <p:sldId id="291" r:id="rId14"/>
    <p:sldId id="292" r:id="rId15"/>
    <p:sldId id="290" r:id="rId16"/>
    <p:sldId id="297" r:id="rId1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C8B8723F-D2AA-4393-A807-3BC9A99C285C}">
          <p14:sldIdLst>
            <p14:sldId id="296"/>
            <p14:sldId id="287"/>
            <p14:sldId id="281"/>
            <p14:sldId id="288"/>
            <p14:sldId id="294"/>
            <p14:sldId id="295"/>
            <p14:sldId id="293"/>
            <p14:sldId id="289"/>
            <p14:sldId id="291"/>
            <p14:sldId id="292"/>
            <p14:sldId id="290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6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BD279-8C83-4096-9450-FFF5DC762F4A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55E9E-F035-4624-BB1E-4D5AC681DD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786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6719B-8E63-43BC-947C-438922A6C3E1}" type="datetimeFigureOut">
              <a:rPr lang="cs-CZ" smtClean="0"/>
              <a:t>30.5.2017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3506B-A2FA-419D-BD36-7AF20D9CE4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47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490A1-4043-4BC2-9541-D31360C599E2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58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3506B-A2FA-419D-BD36-7AF20D9CE4B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122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3506B-A2FA-419D-BD36-7AF20D9CE4B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23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490A1-4043-4BC2-9541-D31360C599E2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3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3506B-A2FA-419D-BD36-7AF20D9CE4B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858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3506B-A2FA-419D-BD36-7AF20D9CE4B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09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3506B-A2FA-419D-BD36-7AF20D9CE4B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759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3506B-A2FA-419D-BD36-7AF20D9CE4B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221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3506B-A2FA-419D-BD36-7AF20D9CE4B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225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3506B-A2FA-419D-BD36-7AF20D9CE4B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352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3506B-A2FA-419D-BD36-7AF20D9CE4B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033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3506B-A2FA-419D-BD36-7AF20D9CE4B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32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0100" y="2130425"/>
            <a:ext cx="7458100" cy="1470025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22300" indent="-622300">
              <a:defRPr/>
            </a:lvl1pPr>
            <a:lvl2pPr marL="990600" indent="-533400">
              <a:defRPr/>
            </a:lvl2pPr>
            <a:lvl3pPr marL="1346200" indent="-431800">
              <a:defRPr/>
            </a:lvl3pPr>
            <a:lvl4pPr marL="1790700" indent="-419100">
              <a:defRPr/>
            </a:lvl4pPr>
            <a:lvl5pPr marL="2247900" indent="-419100"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57224" y="1535113"/>
            <a:ext cx="36401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57224" y="2174875"/>
            <a:ext cx="36401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428604"/>
            <a:ext cx="5857916" cy="566738"/>
          </a:xfrm>
        </p:spPr>
        <p:txBody>
          <a:bodyPr anchor="b">
            <a:noAutofit/>
          </a:bodyPr>
          <a:lstStyle>
            <a:lvl1pPr algn="l">
              <a:defRPr sz="44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42976" y="1428736"/>
            <a:ext cx="3714776" cy="4714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Klepnutím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000628" y="1428736"/>
            <a:ext cx="3929090" cy="4697427"/>
          </a:xfrm>
        </p:spPr>
        <p:txBody>
          <a:bodyPr/>
          <a:lstStyle>
            <a:lvl1pPr marL="622300" indent="-622300">
              <a:defRPr/>
            </a:lvl1pPr>
            <a:lvl2pPr marL="990600" indent="-533400">
              <a:defRPr/>
            </a:lvl2pPr>
            <a:lvl3pPr marL="1346200" indent="-431800">
              <a:defRPr/>
            </a:lvl3pPr>
            <a:lvl4pPr marL="1790700" indent="-419100">
              <a:defRPr/>
            </a:lvl4pPr>
            <a:lvl5pPr marL="2247900" indent="-419100"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0100" y="2130425"/>
            <a:ext cx="7458100" cy="1470025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22300" indent="-622300">
              <a:defRPr/>
            </a:lvl1pPr>
            <a:lvl2pPr marL="990600" indent="-533400">
              <a:defRPr/>
            </a:lvl2pPr>
            <a:lvl3pPr marL="1346200" indent="-431800">
              <a:defRPr/>
            </a:lvl3pPr>
            <a:lvl4pPr marL="1790700" indent="-419100">
              <a:defRPr/>
            </a:lvl4pPr>
            <a:lvl5pPr marL="2247900" indent="-419100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22300" indent="-622300">
              <a:defRPr/>
            </a:lvl1pPr>
            <a:lvl2pPr marL="990600" indent="-533400">
              <a:defRPr/>
            </a:lvl2pPr>
            <a:lvl3pPr marL="1346200" indent="-431800">
              <a:defRPr/>
            </a:lvl3pPr>
            <a:lvl4pPr marL="1790700" indent="-419100">
              <a:defRPr/>
            </a:lvl4pPr>
            <a:lvl5pPr marL="2247900" indent="-419100"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57224" y="1535113"/>
            <a:ext cx="36401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57224" y="2174875"/>
            <a:ext cx="36401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428604"/>
            <a:ext cx="5857916" cy="566738"/>
          </a:xfrm>
        </p:spPr>
        <p:txBody>
          <a:bodyPr anchor="b">
            <a:noAutofit/>
          </a:bodyPr>
          <a:lstStyle>
            <a:lvl1pPr algn="l">
              <a:defRPr sz="44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85720" y="1428736"/>
            <a:ext cx="3714776" cy="4714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4143372" y="1428736"/>
            <a:ext cx="4543428" cy="4697427"/>
          </a:xfrm>
        </p:spPr>
        <p:txBody>
          <a:bodyPr/>
          <a:lstStyle>
            <a:lvl1pPr marL="622300" indent="-622300">
              <a:defRPr/>
            </a:lvl1pPr>
            <a:lvl2pPr marL="990600" indent="-533400">
              <a:defRPr/>
            </a:lvl2pPr>
            <a:lvl3pPr marL="1346200" indent="-431800">
              <a:defRPr/>
            </a:lvl3pPr>
            <a:lvl4pPr marL="1790700" indent="-419100">
              <a:defRPr/>
            </a:lvl4pPr>
            <a:lvl5pPr marL="2247900" indent="-419100"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60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22300" indent="-622300">
              <a:defRPr/>
            </a:lvl1pPr>
            <a:lvl2pPr marL="990600" indent="-533400">
              <a:defRPr/>
            </a:lvl2pPr>
            <a:lvl3pPr marL="1346200" indent="-431800">
              <a:defRPr/>
            </a:lvl3pPr>
            <a:lvl4pPr marL="1790700" indent="-419100">
              <a:defRPr/>
            </a:lvl4pPr>
            <a:lvl5pPr marL="2247900" indent="-4191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6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54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44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07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89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73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428604"/>
            <a:ext cx="5857916" cy="566738"/>
          </a:xfrm>
        </p:spPr>
        <p:txBody>
          <a:bodyPr anchor="b">
            <a:noAutofit/>
          </a:bodyPr>
          <a:lstStyle>
            <a:lvl1pPr algn="l"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85720" y="1428736"/>
            <a:ext cx="3714776" cy="4714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4143372" y="1428736"/>
            <a:ext cx="4543428" cy="4697427"/>
          </a:xfrm>
        </p:spPr>
        <p:txBody>
          <a:bodyPr/>
          <a:lstStyle>
            <a:lvl1pPr marL="622300" indent="-622300">
              <a:defRPr/>
            </a:lvl1pPr>
            <a:lvl2pPr marL="990600" indent="-533400">
              <a:defRPr/>
            </a:lvl2pPr>
            <a:lvl3pPr marL="1346200" indent="-431800">
              <a:defRPr/>
            </a:lvl3pPr>
            <a:lvl4pPr marL="1790700" indent="-419100">
              <a:defRPr/>
            </a:lvl4pPr>
            <a:lvl5pPr marL="2247900" indent="-4191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2882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95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0100" y="2130425"/>
            <a:ext cx="7458100" cy="1470025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338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22300" indent="-622300">
              <a:defRPr/>
            </a:lvl1pPr>
            <a:lvl2pPr marL="990600" indent="-533400">
              <a:defRPr/>
            </a:lvl2pPr>
            <a:lvl3pPr marL="1346200" indent="-431800">
              <a:defRPr/>
            </a:lvl3pPr>
            <a:lvl4pPr marL="1790700" indent="-419100">
              <a:defRPr/>
            </a:lvl4pPr>
            <a:lvl5pPr marL="2247900" indent="-419100"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91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9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527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57224" y="1535113"/>
            <a:ext cx="36401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57224" y="2174875"/>
            <a:ext cx="36401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37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4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448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428604"/>
            <a:ext cx="5857916" cy="566738"/>
          </a:xfrm>
        </p:spPr>
        <p:txBody>
          <a:bodyPr anchor="b">
            <a:noAutofit/>
          </a:bodyPr>
          <a:lstStyle>
            <a:lvl1pPr algn="l">
              <a:defRPr sz="44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85720" y="1428736"/>
            <a:ext cx="3714776" cy="4714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4143372" y="1428736"/>
            <a:ext cx="4543428" cy="4697427"/>
          </a:xfrm>
        </p:spPr>
        <p:txBody>
          <a:bodyPr/>
          <a:lstStyle>
            <a:lvl1pPr marL="622300" indent="-622300">
              <a:defRPr/>
            </a:lvl1pPr>
            <a:lvl2pPr marL="990600" indent="-533400">
              <a:defRPr/>
            </a:lvl2pPr>
            <a:lvl3pPr marL="1346200" indent="-431800">
              <a:defRPr/>
            </a:lvl3pPr>
            <a:lvl4pPr marL="1790700" indent="-419100">
              <a:defRPr/>
            </a:lvl4pPr>
            <a:lvl5pPr marL="2247900" indent="-419100"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9286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3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488" y="428604"/>
            <a:ext cx="5857916" cy="566738"/>
          </a:xfrm>
        </p:spPr>
        <p:txBody>
          <a:bodyPr anchor="b">
            <a:noAutofit/>
          </a:bodyPr>
          <a:lstStyle>
            <a:lvl1pPr algn="l">
              <a:defRPr sz="44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85720" y="1428736"/>
            <a:ext cx="3714776" cy="4714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4143372" y="1428736"/>
            <a:ext cx="4543428" cy="4697427"/>
          </a:xfrm>
        </p:spPr>
        <p:txBody>
          <a:bodyPr/>
          <a:lstStyle>
            <a:lvl1pPr marL="622300" indent="-622300">
              <a:defRPr/>
            </a:lvl1pPr>
            <a:lvl2pPr marL="990600" indent="-533400">
              <a:defRPr/>
            </a:lvl2pPr>
            <a:lvl3pPr marL="1346200" indent="-431800">
              <a:defRPr/>
            </a:lvl3pPr>
            <a:lvl4pPr marL="1790700" indent="-419100">
              <a:defRPr/>
            </a:lvl4pPr>
            <a:lvl5pPr marL="2247900" indent="-419100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 descr="powerpoint_prezentace_sablona_1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329378" cy="1131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8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6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2"/>
        </a:buBlip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70000"/>
        <a:buFontTx/>
        <a:buBlip>
          <a:blip r:embed="rId12"/>
        </a:buBlip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70000"/>
        <a:buFontTx/>
        <a:buBlip>
          <a:blip r:embed="rId12"/>
        </a:buBlip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70000"/>
        <a:buFontTx/>
        <a:buBlip>
          <a:blip r:embed="rId12"/>
        </a:buBlip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70000"/>
        <a:buFontTx/>
        <a:buBlip>
          <a:blip r:embed="rId12"/>
        </a:buBlip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powerpoint_prezentace_sablona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2858" cy="6857143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329378" cy="1131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5852" y="1500174"/>
            <a:ext cx="7400948" cy="4625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79" r:id="rId8"/>
    <p:sldLayoutId id="214748366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6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2"/>
        </a:buBlip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70000"/>
        <a:buFontTx/>
        <a:buBlip>
          <a:blip r:embed="rId12"/>
        </a:buBlip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70000"/>
        <a:buFontTx/>
        <a:buBlip>
          <a:blip r:embed="rId12"/>
        </a:buBlip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70000"/>
        <a:buFontTx/>
        <a:buBlip>
          <a:blip r:embed="rId12"/>
        </a:buBlip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70000"/>
        <a:buFontTx/>
        <a:buBlip>
          <a:blip r:embed="rId12"/>
        </a:buBlip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powerpoint_prezentace_sablona_2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6329378" cy="1131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1571612"/>
            <a:ext cx="8472518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F5964-40E2-45B1-972C-812A9ED1A2D0}" type="datetimeFigureOut">
              <a:rPr lang="cs-CZ" smtClean="0"/>
              <a:pPr/>
              <a:t>30.5.2017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03A78-3265-4C89-8ACA-016124C5AE5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80" r:id="rId8"/>
    <p:sldLayoutId id="214748367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6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2"/>
        </a:buBlip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70000"/>
        <a:buFontTx/>
        <a:buBlip>
          <a:blip r:embed="rId12"/>
        </a:buBlip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70000"/>
        <a:buFontTx/>
        <a:buBlip>
          <a:blip r:embed="rId12"/>
        </a:buBlip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70000"/>
        <a:buFontTx/>
        <a:buBlip>
          <a:blip r:embed="rId12"/>
        </a:buBlip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70000"/>
        <a:buFontTx/>
        <a:buBlip>
          <a:blip r:embed="rId12"/>
        </a:buBlip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 descr="powerpoint_prezentace_sablona_1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329378" cy="1131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F5964-40E2-45B1-972C-812A9ED1A2D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30.5.2017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03A78-3265-4C89-8ACA-016124C5AE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9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6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2"/>
        </a:buBlip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70000"/>
        <a:buFontTx/>
        <a:buBlip>
          <a:blip r:embed="rId12"/>
        </a:buBlip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70000"/>
        <a:buFontTx/>
        <a:buBlip>
          <a:blip r:embed="rId12"/>
        </a:buBlip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70000"/>
        <a:buFontTx/>
        <a:buBlip>
          <a:blip r:embed="rId12"/>
        </a:buBlip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70000"/>
        <a:buFontTx/>
        <a:buBlip>
          <a:blip r:embed="rId12"/>
        </a:buBlip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powerpoint_prezentace_sablona_2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071670" y="285728"/>
            <a:ext cx="6329378" cy="1131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4282" y="1571612"/>
            <a:ext cx="8472518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563888" y="6356350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2195736" y="6338149"/>
            <a:ext cx="1296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03A78-3265-4C89-8ACA-016124C5AE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93296"/>
            <a:ext cx="1272257" cy="55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24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6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70000"/>
        <a:buFontTx/>
        <a:buBlip>
          <a:blip r:embed="rId13"/>
        </a:buBlip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458100" cy="3384376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C00000"/>
                </a:solidFill>
              </a:rPr>
              <a:t>Vitana </a:t>
            </a:r>
            <a:br>
              <a:rPr lang="cs-CZ" sz="4000" dirty="0">
                <a:solidFill>
                  <a:srgbClr val="C00000"/>
                </a:solidFill>
              </a:rPr>
            </a:br>
            <a:r>
              <a:rPr lang="cs-CZ" sz="4000" dirty="0">
                <a:solidFill>
                  <a:srgbClr val="C00000"/>
                </a:solidFill>
              </a:rPr>
              <a:t> </a:t>
            </a:r>
            <a:r>
              <a:rPr lang="cs-CZ" sz="2400" dirty="0">
                <a:solidFill>
                  <a:srgbClr val="C00000"/>
                </a:solidFill>
              </a:rPr>
              <a:t>uhlíková stopa a její praktické využití</a:t>
            </a:r>
            <a:endParaRPr lang="cs-CZ" sz="2400" dirty="0">
              <a:solidFill>
                <a:srgbClr val="C00000"/>
              </a:solidFill>
              <a:latin typeface="Blackadder ITC" panose="04020505051007020D02" pitchFamily="82" charset="0"/>
            </a:endParaRPr>
          </a:p>
        </p:txBody>
      </p:sp>
      <p:sp>
        <p:nvSpPr>
          <p:cNvPr id="3" name="Undertittel 6"/>
          <p:cNvSpPr txBox="1">
            <a:spLocks/>
          </p:cNvSpPr>
          <p:nvPr/>
        </p:nvSpPr>
        <p:spPr bwMode="auto">
          <a:xfrm>
            <a:off x="323528" y="5746948"/>
            <a:ext cx="167850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cs-CZ" sz="1600" dirty="0" smtClean="0"/>
              <a:t>31.května 2017</a:t>
            </a:r>
            <a:endParaRPr lang="nb-NO" sz="1600" dirty="0" smtClean="0"/>
          </a:p>
          <a:p>
            <a:pPr lvl="0" algn="ctr">
              <a:spcBef>
                <a:spcPct val="20000"/>
              </a:spcBef>
              <a:defRPr/>
            </a:pP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ndertittel 6"/>
          <p:cNvSpPr txBox="1">
            <a:spLocks/>
          </p:cNvSpPr>
          <p:nvPr/>
        </p:nvSpPr>
        <p:spPr bwMode="auto">
          <a:xfrm>
            <a:off x="3851920" y="5702696"/>
            <a:ext cx="1894533" cy="59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cs-CZ" sz="1600" dirty="0" smtClean="0"/>
              <a:t>Martina Frolíková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cs-CZ" sz="1600" dirty="0" smtClean="0"/>
              <a:t>Marcela </a:t>
            </a:r>
            <a:r>
              <a:rPr lang="cs-CZ" sz="1600" dirty="0" err="1" smtClean="0"/>
              <a:t>Vojtilová</a:t>
            </a:r>
            <a:endParaRPr lang="nb-NO" sz="1600" dirty="0" smtClean="0"/>
          </a:p>
          <a:p>
            <a:pPr lvl="0" algn="ctr">
              <a:spcBef>
                <a:spcPct val="20000"/>
              </a:spcBef>
              <a:defRPr/>
            </a:pPr>
            <a:endParaRPr kumimoji="0" lang="nb-NO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			Varnsdorf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02687"/>
            <a:ext cx="2733675" cy="17526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39552" y="2276872"/>
            <a:ext cx="77048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Snížení spotřeby  energií – využití tzv. zbytkového tepla z kompresoru pro rekuperaci a následné vytápění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 Zateplení střechy výrobní budovy</a:t>
            </a:r>
          </a:p>
          <a:p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Výměna veškerých oken – zabránění únikům tepelné energie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Plán pro rok 2017: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dokončení výměny oken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provoz plynových kotlů pro vytápění provozu na snížený výkon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optimalizace plánování výroby 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1100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468560" y="47667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			Byšice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22890"/>
            <a:ext cx="2695575" cy="180022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83568" y="2023115"/>
            <a:ext cx="770485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Snížení spotřeby el. energie  díky optimalizaci procesů (např. vysokotlaká hydrolýza)</a:t>
            </a:r>
          </a:p>
          <a:p>
            <a:endParaRPr lang="cs-CZ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Izolace tepelných vedení  - zabránění úniku a nevyužití „tepla“ – výměníková stanice, parní rozvody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Snížení spotřeby vody o 6% optimalizací úklidů, CIP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Vlastní osmotická výroba pitné vody pro provoz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Ekonomizér pro ohřev teplé vody pro provoz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Přechod vysokozdvižných vozíků z nafty na CNG, vlastní plnící stanice,    pool car na CNG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Plán pro rok 2017: </a:t>
            </a:r>
            <a:endParaRPr lang="cs-CZ" b="1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Řízení VZT v souladu s provozem linek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224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458100" cy="3384376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C00000"/>
                </a:solidFill>
              </a:rPr>
              <a:t>Děkuji za pozornost.</a:t>
            </a:r>
            <a:endParaRPr lang="cs-CZ" sz="2400" dirty="0">
              <a:solidFill>
                <a:srgbClr val="C00000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995936" y="169236"/>
            <a:ext cx="122413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Historie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8424863" cy="679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GB" b="1" dirty="0">
                <a:solidFill>
                  <a:prstClr val="black"/>
                </a:solidFill>
              </a:rPr>
              <a:t>1950 </a:t>
            </a:r>
            <a:r>
              <a:rPr lang="en-GB" b="1" dirty="0" smtClean="0">
                <a:solidFill>
                  <a:prstClr val="black"/>
                </a:solidFill>
              </a:rPr>
              <a:t> </a:t>
            </a:r>
            <a:r>
              <a:rPr lang="cs-CZ" b="1" dirty="0" smtClean="0">
                <a:solidFill>
                  <a:prstClr val="black"/>
                </a:solidFill>
              </a:rPr>
              <a:t>Založena značka Vitana</a:t>
            </a:r>
          </a:p>
          <a:p>
            <a:pPr marL="457200" indent="-457200">
              <a:lnSpc>
                <a:spcPct val="150000"/>
              </a:lnSpc>
            </a:pPr>
            <a:endParaRPr lang="cs-CZ" b="1" dirty="0" smtClean="0">
              <a:solidFill>
                <a:prstClr val="black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1992 </a:t>
            </a:r>
            <a:r>
              <a:rPr lang="en-GB" b="1" dirty="0">
                <a:solidFill>
                  <a:srgbClr val="FF0000"/>
                </a:solidFill>
              </a:rPr>
              <a:t>Vitana </a:t>
            </a:r>
            <a:r>
              <a:rPr lang="cs-CZ" b="1" dirty="0" smtClean="0">
                <a:solidFill>
                  <a:srgbClr val="FF0000"/>
                </a:solidFill>
              </a:rPr>
              <a:t>koupena 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Rieber &amp; </a:t>
            </a:r>
            <a:r>
              <a:rPr lang="en-GB" b="1" dirty="0" smtClean="0">
                <a:solidFill>
                  <a:srgbClr val="FF0000"/>
                </a:solidFill>
              </a:rPr>
              <a:t>Son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1997 </a:t>
            </a:r>
            <a:r>
              <a:rPr lang="en-GB" b="1" dirty="0" err="1" smtClean="0">
                <a:solidFill>
                  <a:srgbClr val="FF0000"/>
                </a:solidFill>
              </a:rPr>
              <a:t>Emarko</a:t>
            </a:r>
            <a:r>
              <a:rPr lang="en-GB" b="1" dirty="0" smtClean="0">
                <a:solidFill>
                  <a:srgbClr val="FF0000"/>
                </a:solidFill>
              </a:rPr>
              <a:t> a Bask </a:t>
            </a:r>
            <a:r>
              <a:rPr lang="cs-CZ" b="1" dirty="0" smtClean="0">
                <a:solidFill>
                  <a:srgbClr val="FF0000"/>
                </a:solidFill>
              </a:rPr>
              <a:t>koupeny </a:t>
            </a:r>
            <a:r>
              <a:rPr lang="en-GB" b="1" dirty="0" err="1">
                <a:solidFill>
                  <a:srgbClr val="FF0000"/>
                </a:solidFill>
              </a:rPr>
              <a:t>Rieber</a:t>
            </a:r>
            <a:r>
              <a:rPr lang="en-GB" b="1" dirty="0">
                <a:solidFill>
                  <a:srgbClr val="FF0000"/>
                </a:solidFill>
              </a:rPr>
              <a:t> &amp; </a:t>
            </a:r>
            <a:r>
              <a:rPr lang="en-GB" b="1" dirty="0" smtClean="0">
                <a:solidFill>
                  <a:srgbClr val="FF0000"/>
                </a:solidFill>
              </a:rPr>
              <a:t>Son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</a:pPr>
            <a:endParaRPr lang="en-GB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GB" b="1" dirty="0" smtClean="0">
                <a:solidFill>
                  <a:prstClr val="black"/>
                </a:solidFill>
              </a:rPr>
              <a:t>2000 </a:t>
            </a:r>
            <a:r>
              <a:rPr lang="cs-CZ" b="1" dirty="0" smtClean="0">
                <a:solidFill>
                  <a:prstClr val="black"/>
                </a:solidFill>
              </a:rPr>
              <a:t>Uzavření závodu v Prostějově</a:t>
            </a:r>
          </a:p>
          <a:p>
            <a:pPr marL="457200" indent="-457200">
              <a:lnSpc>
                <a:spcPct val="150000"/>
              </a:lnSpc>
            </a:pPr>
            <a:endParaRPr lang="cs-CZ" b="1" dirty="0" smtClean="0">
              <a:solidFill>
                <a:prstClr val="black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GB" b="1" dirty="0" smtClean="0">
                <a:solidFill>
                  <a:prstClr val="black"/>
                </a:solidFill>
              </a:rPr>
              <a:t>2005 </a:t>
            </a:r>
            <a:r>
              <a:rPr lang="cs-CZ" b="1" dirty="0" smtClean="0">
                <a:solidFill>
                  <a:prstClr val="black"/>
                </a:solidFill>
              </a:rPr>
              <a:t>Uzavření závodu v </a:t>
            </a:r>
            <a:r>
              <a:rPr lang="en-GB" b="1" dirty="0" err="1" smtClean="0">
                <a:solidFill>
                  <a:prstClr val="black"/>
                </a:solidFill>
              </a:rPr>
              <a:t>Kralup</a:t>
            </a:r>
            <a:r>
              <a:rPr lang="cs-CZ" b="1" dirty="0" smtClean="0">
                <a:solidFill>
                  <a:prstClr val="black"/>
                </a:solidFill>
              </a:rPr>
              <a:t>ech nad Vltavou</a:t>
            </a:r>
            <a:r>
              <a:rPr lang="en-GB" b="1" dirty="0" smtClean="0">
                <a:solidFill>
                  <a:prstClr val="black"/>
                </a:solidFill>
              </a:rPr>
              <a:t> </a:t>
            </a:r>
            <a:endParaRPr lang="cs-CZ" b="1" dirty="0" smtClean="0">
              <a:solidFill>
                <a:prstClr val="black"/>
              </a:solidFill>
            </a:endParaRPr>
          </a:p>
          <a:p>
            <a:pPr marL="457200" indent="-457200">
              <a:lnSpc>
                <a:spcPct val="150000"/>
              </a:lnSpc>
            </a:pPr>
            <a:endParaRPr lang="cs-CZ" b="1" dirty="0" smtClean="0">
              <a:solidFill>
                <a:prstClr val="black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en-GB" b="1" dirty="0" smtClean="0">
                <a:solidFill>
                  <a:prstClr val="black"/>
                </a:solidFill>
              </a:rPr>
              <a:t>2008 </a:t>
            </a:r>
            <a:r>
              <a:rPr lang="cs-CZ" b="1" dirty="0" smtClean="0">
                <a:solidFill>
                  <a:prstClr val="black"/>
                </a:solidFill>
              </a:rPr>
              <a:t>Uzavření závodu v Trnavě</a:t>
            </a:r>
          </a:p>
          <a:p>
            <a:pPr marL="457200" indent="-457200">
              <a:lnSpc>
                <a:spcPct val="150000"/>
              </a:lnSpc>
            </a:pPr>
            <a:endParaRPr lang="cs-CZ" b="1" dirty="0">
              <a:solidFill>
                <a:prstClr val="black"/>
              </a:solidFill>
            </a:endParaRPr>
          </a:p>
          <a:p>
            <a:pPr marL="457200" indent="-457200">
              <a:lnSpc>
                <a:spcPct val="150000"/>
              </a:lnSpc>
            </a:pPr>
            <a:r>
              <a:rPr lang="cs-CZ" b="1" dirty="0" smtClean="0">
                <a:solidFill>
                  <a:srgbClr val="FF0000"/>
                </a:solidFill>
              </a:rPr>
              <a:t>2013 Vitana koupena </a:t>
            </a:r>
            <a:r>
              <a:rPr lang="cs-CZ" b="1" dirty="0" err="1" smtClean="0">
                <a:solidFill>
                  <a:srgbClr val="FF0000"/>
                </a:solidFill>
              </a:rPr>
              <a:t>Orklou</a:t>
            </a:r>
            <a:endParaRPr lang="en-GB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</a:pPr>
            <a:endParaRPr lang="en-GB" b="1" dirty="0">
              <a:solidFill>
                <a:prstClr val="black"/>
              </a:solidFill>
            </a:endParaRPr>
          </a:p>
          <a:p>
            <a:pPr marL="457200" indent="-457200">
              <a:spcBef>
                <a:spcPct val="50000"/>
              </a:spcBef>
              <a:buFontTx/>
              <a:buAutoNum type="arabicPlain" startAt="1997"/>
            </a:pPr>
            <a:endParaRPr lang="en-GB" b="1" dirty="0">
              <a:solidFill>
                <a:prstClr val="black"/>
              </a:solidFill>
            </a:endParaRPr>
          </a:p>
          <a:p>
            <a:pPr marL="457200" indent="-457200">
              <a:spcBef>
                <a:spcPct val="50000"/>
              </a:spcBef>
            </a:pPr>
            <a:endParaRPr lang="cs-CZ" b="1" dirty="0">
              <a:solidFill>
                <a:prstClr val="black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25" y="5000557"/>
            <a:ext cx="2466975" cy="18478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21088"/>
            <a:ext cx="1720172" cy="23488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60" y="886722"/>
            <a:ext cx="2745015" cy="171435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16" y="1852936"/>
            <a:ext cx="2370116" cy="30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0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323528" y="1196752"/>
            <a:ext cx="8532678" cy="5547829"/>
            <a:chOff x="323528" y="1196752"/>
            <a:chExt cx="8532678" cy="5547829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3"/>
            <a:srcRect l="4726" t="11697" r="3926" b="-369"/>
            <a:stretch/>
          </p:blipFill>
          <p:spPr>
            <a:xfrm>
              <a:off x="323528" y="1196752"/>
              <a:ext cx="8352928" cy="5547829"/>
            </a:xfrm>
            <a:prstGeom prst="rect">
              <a:avLst/>
            </a:prstGeom>
          </p:spPr>
        </p:pic>
        <p:sp>
          <p:nvSpPr>
            <p:cNvPr id="7" name="Obdélník 6"/>
            <p:cNvSpPr/>
            <p:nvPr/>
          </p:nvSpPr>
          <p:spPr>
            <a:xfrm>
              <a:off x="7884368" y="6165304"/>
              <a:ext cx="97183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7596336" y="1628800"/>
            <a:ext cx="93610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prstClr val="black"/>
                </a:solidFill>
              </a:rPr>
              <a:t>Koření</a:t>
            </a:r>
            <a:endParaRPr lang="cs-CZ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078089" y="2780928"/>
            <a:ext cx="120588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prstClr val="black"/>
                </a:solidFill>
              </a:rPr>
              <a:t>Polévky, bujony,</a:t>
            </a:r>
          </a:p>
          <a:p>
            <a:r>
              <a:rPr lang="cs-CZ" b="1" dirty="0" smtClean="0">
                <a:solidFill>
                  <a:prstClr val="black"/>
                </a:solidFill>
              </a:rPr>
              <a:t>marinády</a:t>
            </a:r>
            <a:endParaRPr lang="cs-CZ" b="1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699792" y="4182671"/>
            <a:ext cx="158417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prstClr val="black"/>
                </a:solidFill>
              </a:rPr>
              <a:t>Rýže/luštěniny</a:t>
            </a:r>
            <a:endParaRPr lang="cs-CZ" b="1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419872" y="256674"/>
            <a:ext cx="213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Výrobní závody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2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3768" y="404664"/>
            <a:ext cx="4886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Certifikace </a:t>
            </a:r>
            <a:r>
              <a:rPr lang="cs-CZ" sz="2400" b="1" dirty="0">
                <a:solidFill>
                  <a:srgbClr val="FF0000"/>
                </a:solidFill>
              </a:rPr>
              <a:t>v </a:t>
            </a:r>
            <a:r>
              <a:rPr lang="cs-CZ" sz="2400" b="1" dirty="0" smtClean="0">
                <a:solidFill>
                  <a:srgbClr val="FF0000"/>
                </a:solidFill>
              </a:rPr>
              <a:t>oblasti </a:t>
            </a:r>
            <a:r>
              <a:rPr lang="cs-CZ" sz="2400" b="1" dirty="0">
                <a:solidFill>
                  <a:srgbClr val="FF0000"/>
                </a:solidFill>
              </a:rPr>
              <a:t>ekologie/energie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2"/>
            <a:ext cx="3600169" cy="509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1527296"/>
            <a:ext cx="3664998" cy="53480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2033096"/>
            <a:ext cx="3456385" cy="484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1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5" y="5486400"/>
            <a:ext cx="1371600" cy="13716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131840" y="47667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Podpora  </a:t>
            </a:r>
            <a:r>
              <a:rPr lang="cs-CZ" sz="2400" b="1" dirty="0">
                <a:solidFill>
                  <a:srgbClr val="FF0000"/>
                </a:solidFill>
              </a:rPr>
              <a:t>managementu  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899592" y="1524843"/>
            <a:ext cx="7056784" cy="39615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0000"/>
              <a:buFontTx/>
              <a:buBlip>
                <a:blip r:embed="rId4"/>
              </a:buBlip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70000"/>
              <a:buFontTx/>
              <a:buBlip>
                <a:blip r:embed="rId4"/>
              </a:buBlip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Tx/>
              <a:buBlip>
                <a:blip r:embed="rId4"/>
              </a:buBlip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70000"/>
              <a:buFontTx/>
              <a:buBlip>
                <a:blip r:embed="rId4"/>
              </a:buBlip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70000"/>
              <a:buFontTx/>
              <a:buBlip>
                <a:blip r:embed="rId4"/>
              </a:buBlip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cs-CZ" sz="1800" dirty="0" smtClean="0"/>
              <a:t> </a:t>
            </a:r>
            <a:r>
              <a:rPr lang="en-US" sz="1800" dirty="0" smtClean="0"/>
              <a:t> </a:t>
            </a:r>
            <a:r>
              <a:rPr lang="cs-CZ" sz="1800" dirty="0" smtClean="0"/>
              <a:t>management společnosti a zároveň společnost </a:t>
            </a:r>
            <a:r>
              <a:rPr lang="cs-CZ" sz="1800" dirty="0" err="1" smtClean="0"/>
              <a:t>Orkla</a:t>
            </a:r>
            <a:r>
              <a:rPr lang="cs-CZ" sz="1800" dirty="0" smtClean="0"/>
              <a:t> mají snižování energií a také celkový dopad na životní prostředí jako jednu z důležitých priorit</a:t>
            </a:r>
          </a:p>
          <a:p>
            <a:pPr marL="0" indent="0">
              <a:lnSpc>
                <a:spcPct val="120000"/>
              </a:lnSpc>
            </a:pPr>
            <a:endParaRPr lang="cs-CZ" sz="1800" dirty="0" smtClean="0"/>
          </a:p>
          <a:p>
            <a:pPr marL="0" indent="0">
              <a:lnSpc>
                <a:spcPct val="120000"/>
              </a:lnSpc>
            </a:pPr>
            <a:r>
              <a:rPr lang="en-GB" sz="1800" dirty="0" smtClean="0"/>
              <a:t> </a:t>
            </a:r>
            <a:r>
              <a:rPr lang="cs-CZ" sz="1800" dirty="0" smtClean="0"/>
              <a:t>   probíhá kontinuální  měsíční sledování dosažených hodnot pomocí   KPI (klíčových indikátorů procesů), měsíční přezkoumání managementu pomocí tzv. </a:t>
            </a:r>
            <a:r>
              <a:rPr lang="cs-CZ" sz="1800" dirty="0" err="1" smtClean="0"/>
              <a:t>score</a:t>
            </a:r>
            <a:r>
              <a:rPr lang="cs-CZ" sz="1800" dirty="0" smtClean="0"/>
              <a:t> </a:t>
            </a:r>
            <a:r>
              <a:rPr lang="cs-CZ" sz="1800" dirty="0" err="1" smtClean="0"/>
              <a:t>card</a:t>
            </a:r>
            <a:r>
              <a:rPr lang="cs-CZ" sz="1800" dirty="0" smtClean="0"/>
              <a:t> (přehled posuzovaných parametrů a jejich vyhodnocení s cílem)</a:t>
            </a:r>
          </a:p>
          <a:p>
            <a:pPr marL="0" indent="0">
              <a:lnSpc>
                <a:spcPct val="120000"/>
              </a:lnSpc>
            </a:pPr>
            <a:endParaRPr lang="cs-CZ" sz="1800" dirty="0"/>
          </a:p>
          <a:p>
            <a:pPr marL="0" indent="0">
              <a:lnSpc>
                <a:spcPct val="120000"/>
              </a:lnSpc>
            </a:pPr>
            <a:r>
              <a:rPr lang="cs-CZ" sz="1800" dirty="0"/>
              <a:t> </a:t>
            </a:r>
            <a:r>
              <a:rPr lang="cs-CZ" sz="1800" dirty="0" smtClean="0"/>
              <a:t>v </a:t>
            </a:r>
            <a:r>
              <a:rPr lang="cs-CZ" sz="1800" dirty="0" err="1" smtClean="0"/>
              <a:t>letoším</a:t>
            </a:r>
            <a:r>
              <a:rPr lang="cs-CZ" sz="1800" dirty="0" smtClean="0"/>
              <a:t> roce společnost investuje 15 milionů Kč v oblasti zlepšení dopadů na životní prostředí (investice do ČOV v Byšicích)</a:t>
            </a:r>
            <a:endParaRPr lang="cs-CZ" sz="1800" dirty="0"/>
          </a:p>
          <a:p>
            <a:pPr marL="0" indent="0">
              <a:lnSpc>
                <a:spcPct val="120000"/>
              </a:lnSpc>
              <a:buNone/>
            </a:pPr>
            <a:endParaRPr lang="cs-CZ" sz="1800" dirty="0"/>
          </a:p>
          <a:p>
            <a:pPr marL="0" indent="0">
              <a:lnSpc>
                <a:spcPct val="120000"/>
              </a:lnSpc>
              <a:buNone/>
            </a:pP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29707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5" y="5486400"/>
            <a:ext cx="1371600" cy="13716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771800" y="54868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</a:t>
            </a:r>
            <a:r>
              <a:rPr lang="cs-CZ" sz="2400" b="1" dirty="0" smtClean="0">
                <a:solidFill>
                  <a:srgbClr val="FF0000"/>
                </a:solidFill>
              </a:rPr>
              <a:t>odpora  </a:t>
            </a:r>
            <a:r>
              <a:rPr lang="cs-CZ" sz="2400" b="1" dirty="0">
                <a:solidFill>
                  <a:srgbClr val="FF0000"/>
                </a:solidFill>
              </a:rPr>
              <a:t>zaměstnanců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899592" y="1916832"/>
            <a:ext cx="7056784" cy="39615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0000"/>
              <a:buFontTx/>
              <a:buBlip>
                <a:blip r:embed="rId4"/>
              </a:buBlip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70000"/>
              <a:buFontTx/>
              <a:buBlip>
                <a:blip r:embed="rId4"/>
              </a:buBlip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Tx/>
              <a:buBlip>
                <a:blip r:embed="rId4"/>
              </a:buBlip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70000"/>
              <a:buFontTx/>
              <a:buBlip>
                <a:blip r:embed="rId4"/>
              </a:buBlip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70000"/>
              <a:buFontTx/>
              <a:buBlip>
                <a:blip r:embed="rId4"/>
              </a:buBlip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en-US" sz="1800" dirty="0" smtClean="0"/>
              <a:t> </a:t>
            </a:r>
            <a:r>
              <a:rPr lang="cs-CZ" sz="1800" dirty="0" smtClean="0"/>
              <a:t>všichni zaměstnanci jsou zapojeni do programu „</a:t>
            </a:r>
            <a:r>
              <a:rPr lang="cs-CZ" sz="1800" cap="all" dirty="0" smtClean="0"/>
              <a:t>iniciativa</a:t>
            </a:r>
            <a:r>
              <a:rPr lang="cs-CZ" sz="1800" dirty="0" smtClean="0"/>
              <a:t>“</a:t>
            </a:r>
          </a:p>
          <a:p>
            <a:pPr marL="0" indent="0">
              <a:lnSpc>
                <a:spcPct val="120000"/>
              </a:lnSpc>
            </a:pPr>
            <a:endParaRPr lang="cs-CZ" sz="1800" dirty="0"/>
          </a:p>
          <a:p>
            <a:pPr marL="0" indent="0">
              <a:lnSpc>
                <a:spcPct val="120000"/>
              </a:lnSpc>
            </a:pPr>
            <a:r>
              <a:rPr lang="cs-CZ" sz="1800" dirty="0" smtClean="0"/>
              <a:t> ročně registrujeme více než 300 zlepšení v různých oblastech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/>
          </a:p>
          <a:p>
            <a:pPr marL="0" indent="0">
              <a:lnSpc>
                <a:spcPct val="120000"/>
              </a:lnSpc>
            </a:pPr>
            <a:r>
              <a:rPr lang="cs-CZ" sz="1800" dirty="0" smtClean="0"/>
              <a:t> vybíráme nejlepší nápady  a zaměstnance odměňujeme (odměnou jsou různé programy zaměřené na oblast prevence jejich zdraví)</a:t>
            </a:r>
          </a:p>
          <a:p>
            <a:pPr marL="0" indent="0">
              <a:lnSpc>
                <a:spcPct val="120000"/>
              </a:lnSpc>
            </a:pPr>
            <a:endParaRPr lang="cs-CZ" sz="1800" dirty="0"/>
          </a:p>
          <a:p>
            <a:pPr marL="0" indent="0">
              <a:lnSpc>
                <a:spcPct val="120000"/>
              </a:lnSpc>
            </a:pPr>
            <a:r>
              <a:rPr lang="cs-CZ" sz="1800" dirty="0"/>
              <a:t> </a:t>
            </a:r>
            <a:r>
              <a:rPr lang="cs-CZ" sz="1800" dirty="0" smtClean="0"/>
              <a:t>každoročně pořádáme interaktivní školení pro zaměstnance  v oblasti životního prostředí (nejen)</a:t>
            </a:r>
          </a:p>
          <a:p>
            <a:pPr marL="0" indent="0">
              <a:lnSpc>
                <a:spcPct val="120000"/>
              </a:lnSpc>
            </a:pPr>
            <a:endParaRPr lang="cs-CZ" sz="1800" dirty="0"/>
          </a:p>
          <a:p>
            <a:pPr marL="0" indent="0">
              <a:lnSpc>
                <a:spcPct val="120000"/>
              </a:lnSpc>
            </a:pPr>
            <a:endParaRPr lang="cs-CZ" sz="1800" dirty="0" smtClean="0"/>
          </a:p>
          <a:p>
            <a:pPr marL="0" indent="0">
              <a:lnSpc>
                <a:spcPct val="120000"/>
              </a:lnSpc>
            </a:pPr>
            <a:endParaRPr lang="cs-CZ" sz="1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sz="1800" dirty="0" smtClean="0"/>
              <a:t>   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28396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23728" y="47667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U</a:t>
            </a:r>
            <a:r>
              <a:rPr lang="cs-CZ" sz="2400" b="1" dirty="0" smtClean="0">
                <a:solidFill>
                  <a:srgbClr val="FF0000"/>
                </a:solidFill>
              </a:rPr>
              <a:t>hlíková </a:t>
            </a:r>
            <a:r>
              <a:rPr lang="cs-CZ" sz="2400" b="1" dirty="0">
                <a:solidFill>
                  <a:srgbClr val="FF0000"/>
                </a:solidFill>
              </a:rPr>
              <a:t>stopa a kontinuální program na úspory energií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547664" y="1628800"/>
            <a:ext cx="5904656" cy="35295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70000"/>
              <a:buFontTx/>
              <a:buBlip>
                <a:blip r:embed="rId3"/>
              </a:buBlip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70000"/>
              <a:buFontTx/>
              <a:buBlip>
                <a:blip r:embed="rId3"/>
              </a:buBlip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Tx/>
              <a:buBlip>
                <a:blip r:embed="rId3"/>
              </a:buBlip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70000"/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70000"/>
              <a:buFontTx/>
              <a:buBlip>
                <a:blip r:embed="rId3"/>
              </a:buBlip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cs-CZ" sz="1800" dirty="0" smtClean="0"/>
              <a:t> program na snižování používaných energií od roku 2010 – sledování spotřeby vody, plynu a elektřiny na denní bázi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/>
          </a:p>
          <a:p>
            <a:pPr marL="0" indent="0">
              <a:lnSpc>
                <a:spcPct val="120000"/>
              </a:lnSpc>
            </a:pPr>
            <a:r>
              <a:rPr lang="en-GB" sz="1800" dirty="0" smtClean="0"/>
              <a:t> </a:t>
            </a:r>
            <a:r>
              <a:rPr lang="cs-CZ" sz="1800" dirty="0" smtClean="0"/>
              <a:t>spolupráce s fy. </a:t>
            </a:r>
            <a:r>
              <a:rPr lang="cs-CZ" sz="1800" dirty="0" err="1" smtClean="0"/>
              <a:t>Nordconsult</a:t>
            </a:r>
            <a:r>
              <a:rPr lang="cs-CZ" sz="1800" dirty="0" smtClean="0"/>
              <a:t> (Skandinávie) pokrývající         provozovnu Byšice se zaměřením na tepelné izolace, </a:t>
            </a:r>
            <a:r>
              <a:rPr lang="cs-CZ" sz="1800" dirty="0" err="1" smtClean="0"/>
              <a:t>el.energii</a:t>
            </a:r>
            <a:r>
              <a:rPr lang="cs-CZ" sz="1800" dirty="0" smtClean="0"/>
              <a:t> – svícení  a další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800" dirty="0" smtClean="0"/>
          </a:p>
          <a:p>
            <a:pPr marL="0" indent="0">
              <a:lnSpc>
                <a:spcPct val="120000"/>
              </a:lnSpc>
            </a:pPr>
            <a:r>
              <a:rPr lang="en-GB" sz="1800" dirty="0" smtClean="0"/>
              <a:t> </a:t>
            </a:r>
            <a:r>
              <a:rPr lang="cs-CZ" sz="1800" dirty="0" smtClean="0"/>
              <a:t>od roku 2012 pokles emisí skleníkových plynů o 8,5 %</a:t>
            </a:r>
            <a:endParaRPr lang="en-GB" sz="18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362575"/>
            <a:ext cx="30670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256490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			VITANA </a:t>
            </a:r>
          </a:p>
          <a:p>
            <a:r>
              <a:rPr lang="cs-CZ" sz="3600" b="1" dirty="0" smtClean="0">
                <a:solidFill>
                  <a:srgbClr val="FF0000"/>
                </a:solidFill>
              </a:rPr>
              <a:t> příklady z jednotlivých provozoven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1260648" y="90872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			Roudnice nad Labem</a:t>
            </a:r>
            <a:endParaRPr lang="cs-CZ" sz="3600" b="1" dirty="0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22247"/>
            <a:ext cx="2705100" cy="181927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39552" y="2492896"/>
            <a:ext cx="770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Snížení spotřeby  energií – maximální optimalizace výrobních procesů – plánování výroby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Zaměření na nákup zařízení  v nízkoenergetických třídách – v expedici instalován úsporný kondenzační kotel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Výměna řídícího systému vytápění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Plán </a:t>
            </a:r>
            <a:r>
              <a:rPr lang="cs-CZ" b="1" dirty="0"/>
              <a:t>pro rok </a:t>
            </a:r>
            <a:r>
              <a:rPr lang="cs-CZ" b="1" dirty="0" smtClean="0"/>
              <a:t>2017: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 výměna plynového kotle na </a:t>
            </a:r>
            <a:r>
              <a:rPr lang="cs-CZ" b="1" dirty="0" err="1" smtClean="0"/>
              <a:t>pufování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2994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tana sablona 12 2010 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tana spotlight vlevo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tana spotlight vpravo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itana prezentace sablona 12 2010 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Vitana spotlight vpravo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Vitana sablona 12 2010 2</Template>
  <TotalTime>5524</TotalTime>
  <Words>446</Words>
  <Application>Microsoft Office PowerPoint</Application>
  <PresentationFormat>Předvádění na obrazovce (4:3)</PresentationFormat>
  <Paragraphs>102</Paragraphs>
  <Slides>12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12</vt:i4>
      </vt:variant>
    </vt:vector>
  </HeadingPairs>
  <TitlesOfParts>
    <vt:vector size="21" baseType="lpstr">
      <vt:lpstr>Arial</vt:lpstr>
      <vt:lpstr>Blackadder ITC</vt:lpstr>
      <vt:lpstr>Calibri</vt:lpstr>
      <vt:lpstr>Wingdings</vt:lpstr>
      <vt:lpstr>Vitana sablona 12 2010 2</vt:lpstr>
      <vt:lpstr>Vitana spotlight vlevo</vt:lpstr>
      <vt:lpstr>Vitana spotlight vpravo</vt:lpstr>
      <vt:lpstr>Vitana prezentace sablona 12 2010 2</vt:lpstr>
      <vt:lpstr>1_Vitana spotlight vpravo</vt:lpstr>
      <vt:lpstr>Vitana   uhlíková stopa a její praktické využití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pozornost.</vt:lpstr>
    </vt:vector>
  </TitlesOfParts>
  <Company>Vitana,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Marsakova Ivana</dc:creator>
  <cp:lastModifiedBy>Vojtilova Marcela</cp:lastModifiedBy>
  <cp:revision>62</cp:revision>
  <cp:lastPrinted>2017-05-30T10:06:22Z</cp:lastPrinted>
  <dcterms:created xsi:type="dcterms:W3CDTF">2011-05-05T14:16:12Z</dcterms:created>
  <dcterms:modified xsi:type="dcterms:W3CDTF">2017-05-30T10:47:43Z</dcterms:modified>
</cp:coreProperties>
</file>