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84" r:id="rId4"/>
    <p:sldId id="287" r:id="rId5"/>
    <p:sldId id="291" r:id="rId6"/>
    <p:sldId id="289" r:id="rId7"/>
    <p:sldId id="290" r:id="rId8"/>
    <p:sldId id="299" r:id="rId9"/>
    <p:sldId id="292" r:id="rId10"/>
    <p:sldId id="298" r:id="rId11"/>
    <p:sldId id="297" r:id="rId12"/>
    <p:sldId id="25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597" autoAdjust="0"/>
  </p:normalViewPr>
  <p:slideViewPr>
    <p:cSldViewPr snapToGrid="0">
      <p:cViewPr varScale="1">
        <p:scale>
          <a:sx n="107" d="100"/>
          <a:sy n="107" d="100"/>
        </p:scale>
        <p:origin x="126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B11DF3-F060-4F02-8FDC-FAEE2A562F66}" type="datetimeFigureOut">
              <a:rPr lang="en-GB"/>
              <a:pPr>
                <a:defRPr/>
              </a:pPr>
              <a:t>23/10/2017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GB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B39215E-2209-415C-A20B-844FF6EE60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807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2111D-C77F-4583-87A2-E0413F2BD00D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223D-D310-4FC1-9C74-67C2BAA72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590AD-7D50-4DD3-972A-2ACD8D84C5C8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50299-62E3-4660-9C7B-53CE96D40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05734-6DFE-413E-815E-C7C761DDAA7B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BF7D-7FEB-4C08-936C-DC0CD2E07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E6CFC-972D-4B4C-B1C3-45026D3315D4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A960-C6F8-486E-9092-8D2EC07D1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E8C38-8322-40A0-AC27-0B8878E2BB72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DBAAE-E210-436B-87EA-9C1CD904F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9A622-D90A-41B6-9410-AF8C22DDC0AF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167FB-7638-4069-8A02-4A67653CB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2DBD2-7724-4ABD-8CC6-0749C87A2FD8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0701-1907-4BC3-B79C-A7E0FDD46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792DD-488F-40A0-B4EE-1518038B35E4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1949-CE2B-42B2-9446-F9B75387F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E4F09-7BCB-46C7-AFC7-75FEE4DC9B0B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AD40E-3954-4EA1-80BB-D710F74C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B677-4C53-4E03-8E65-7B0E12B201FB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ED25B-21B8-4008-B939-6C7065050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F8DD-8FCB-4799-A24B-AF148ED4DCC4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0774C-1BFE-4D0A-9C23-4B6661F90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023422-5840-4192-937F-94BE9E74E240}" type="datetimeFigureOut">
              <a:rPr lang="en-US"/>
              <a:pPr>
                <a:defRPr/>
              </a:pPr>
              <a:t>10/23/2017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EA311-13C4-4FF5-8C77-725F0412A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ovéPole 4"/>
          <p:cNvSpPr txBox="1">
            <a:spLocks noChangeArrowheads="1"/>
          </p:cNvSpPr>
          <p:nvPr/>
        </p:nvSpPr>
        <p:spPr bwMode="auto">
          <a:xfrm>
            <a:off x="414338" y="4803775"/>
            <a:ext cx="11274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>
                <a:latin typeface="Calibri" pitchFamily="34" charset="0"/>
              </a:rPr>
              <a:t>PRACOVNÍ SKUPINA </a:t>
            </a:r>
            <a:r>
              <a:rPr lang="cs-CZ" sz="3200" b="1" dirty="0" smtClean="0">
                <a:solidFill>
                  <a:srgbClr val="00B050"/>
                </a:solidFill>
                <a:latin typeface="Calibri" pitchFamily="34" charset="0"/>
              </a:rPr>
              <a:t>UDRŽITELNÁ SPOTŘEBA A VÝROBA (USV)</a:t>
            </a:r>
            <a:endParaRPr lang="en-US" sz="3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488488" y="239713"/>
            <a:ext cx="2068512" cy="2517775"/>
          </a:xfrm>
          <a:prstGeom prst="rect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9386888" y="2311400"/>
            <a:ext cx="2301875" cy="954088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bg1"/>
                </a:solidFill>
                <a:latin typeface="+mn-lt"/>
                <a:cs typeface="+mn-cs"/>
              </a:rPr>
              <a:t>Vladimír Dobeš</a:t>
            </a:r>
            <a:endParaRPr lang="cs-CZ" sz="24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Ředitel EMPRESS</a:t>
            </a:r>
            <a:endParaRPr lang="cs-CZ" sz="1200" b="1" i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00" b="1" i="1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Vedoucí PS pro USV</a:t>
            </a:r>
            <a:endParaRPr lang="en-US" sz="1200" b="1" i="1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134600" y="1173163"/>
            <a:ext cx="8683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FOTO</a:t>
            </a:r>
            <a:endParaRPr lang="en-GB" sz="20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055" name="Picture 7" descr="E:\Obrázky\A PRACOVNÍ\Vladimir Dob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66300" y="318758"/>
            <a:ext cx="1595438" cy="2005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Zástupný symbol pro obsah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058" y="0"/>
            <a:ext cx="122110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bdélník 38"/>
          <p:cNvSpPr/>
          <p:nvPr/>
        </p:nvSpPr>
        <p:spPr>
          <a:xfrm>
            <a:off x="5020235" y="257362"/>
            <a:ext cx="1955800" cy="720725"/>
          </a:xfrm>
          <a:prstGeom prst="rect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ovéPole 39"/>
          <p:cNvSpPr txBox="1"/>
          <p:nvPr/>
        </p:nvSpPr>
        <p:spPr>
          <a:xfrm>
            <a:off x="5091952" y="357375"/>
            <a:ext cx="1790887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Aktivity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59224" y="1795463"/>
            <a:ext cx="10050089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400" b="1" dirty="0" smtClean="0">
                <a:latin typeface="+mn-lt"/>
                <a:cs typeface="+mn-cs"/>
              </a:rPr>
              <a:t>2) Příklady</a:t>
            </a:r>
            <a:r>
              <a:rPr lang="cs-CZ" altLang="cs-CZ" sz="2400" b="1" dirty="0" smtClean="0">
                <a:latin typeface="+mn-lt"/>
                <a:cs typeface="+mn-cs"/>
              </a:rPr>
              <a:t> </a:t>
            </a:r>
            <a:r>
              <a:rPr lang="cs-CZ" altLang="cs-CZ" sz="2400" b="1" dirty="0" smtClean="0">
                <a:latin typeface="+mn-lt"/>
                <a:cs typeface="+mn-cs"/>
              </a:rPr>
              <a:t>projektů </a:t>
            </a:r>
            <a:endParaRPr lang="cs-CZ" altLang="cs-CZ" sz="2400" b="1" dirty="0" smtClean="0">
              <a:latin typeface="+mn-lt"/>
              <a:cs typeface="+mn-cs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400" b="1" dirty="0" smtClean="0">
              <a:latin typeface="+mn-lt"/>
              <a:cs typeface="+mn-cs"/>
            </a:endParaRP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+mn-lt"/>
                <a:cs typeface="+mn-cs"/>
              </a:rPr>
              <a:t>O</a:t>
            </a:r>
            <a:r>
              <a:rPr lang="cs-CZ" altLang="cs-CZ" sz="2400" dirty="0" smtClean="0">
                <a:latin typeface="+mn-lt"/>
                <a:cs typeface="+mn-cs"/>
              </a:rPr>
              <a:t>věřování metodiky GCAP pro udržitelná města (Tbilisi</a:t>
            </a:r>
            <a:r>
              <a:rPr lang="cs-CZ" altLang="cs-CZ" sz="2400" dirty="0" smtClean="0">
                <a:latin typeface="+mn-lt"/>
                <a:cs typeface="+mn-cs"/>
              </a:rPr>
              <a:t>)</a:t>
            </a: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  <a:cs typeface="+mn-cs"/>
              </a:rPr>
              <a:t>Vývoj a realizace metodiky </a:t>
            </a:r>
            <a:r>
              <a:rPr lang="cs-CZ" altLang="cs-CZ" sz="2400" dirty="0" smtClean="0">
                <a:latin typeface="+mn-lt"/>
                <a:cs typeface="+mn-cs"/>
              </a:rPr>
              <a:t>TEST pro </a:t>
            </a:r>
            <a:r>
              <a:rPr lang="cs-CZ" altLang="cs-CZ" sz="2400" dirty="0" smtClean="0">
                <a:latin typeface="+mn-lt"/>
                <a:cs typeface="+mn-cs"/>
              </a:rPr>
              <a:t>účinnější využívání zdrojů v průmyslu </a:t>
            </a:r>
            <a:r>
              <a:rPr lang="cs-CZ" altLang="cs-CZ" sz="2400" dirty="0" smtClean="0">
                <a:latin typeface="+mn-lt"/>
                <a:cs typeface="+mn-cs"/>
              </a:rPr>
              <a:t>(prostřednictvím UNIDO např. v Izraeli nebo v Egyptě)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  <a:cs typeface="+mn-cs"/>
              </a:rPr>
              <a:t>Projekt na podporu oběhového hospodářství v průmyslu (pokračování projektu PRESOURCE)</a:t>
            </a:r>
          </a:p>
        </p:txBody>
      </p:sp>
    </p:spTree>
    <p:extLst>
      <p:ext uri="{BB962C8B-B14F-4D97-AF65-F5344CB8AC3E}">
        <p14:creationId xmlns:p14="http://schemas.microsoft.com/office/powerpoint/2010/main" val="6323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Zástupný symbol pro obsah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058" y="0"/>
            <a:ext cx="122110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bdélník 38"/>
          <p:cNvSpPr/>
          <p:nvPr/>
        </p:nvSpPr>
        <p:spPr>
          <a:xfrm>
            <a:off x="5020235" y="257362"/>
            <a:ext cx="1955800" cy="720725"/>
          </a:xfrm>
          <a:prstGeom prst="rect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ovéPole 39"/>
          <p:cNvSpPr txBox="1"/>
          <p:nvPr/>
        </p:nvSpPr>
        <p:spPr>
          <a:xfrm>
            <a:off x="5091952" y="357375"/>
            <a:ext cx="1790887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Aktivity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92338" y="2280394"/>
            <a:ext cx="9790113" cy="36379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cs-CZ" altLang="cs-CZ" sz="2400" b="1" dirty="0" smtClean="0">
                <a:latin typeface="+mn-lt"/>
                <a:cs typeface="+mn-cs"/>
              </a:rPr>
              <a:t>Podpora </a:t>
            </a:r>
            <a:r>
              <a:rPr lang="cs-CZ" altLang="cs-CZ" sz="2400" b="1" dirty="0">
                <a:latin typeface="+mn-lt"/>
                <a:cs typeface="+mn-cs"/>
              </a:rPr>
              <a:t>tvorby </a:t>
            </a:r>
            <a:r>
              <a:rPr lang="cs-CZ" altLang="cs-CZ" sz="2400" b="1" dirty="0" smtClean="0">
                <a:latin typeface="+mn-lt"/>
                <a:cs typeface="+mn-cs"/>
              </a:rPr>
              <a:t>politik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400" b="1" dirty="0" smtClean="0">
              <a:latin typeface="+mn-lt"/>
              <a:cs typeface="+mn-cs"/>
            </a:endParaRPr>
          </a:p>
          <a:p>
            <a:pPr marL="742950" lvl="1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+mn-lt"/>
              </a:rPr>
              <a:t>Kulatý stůl k USV pro Úřad vlády (25.9.2015) – nastartování diskuse o oběhovém hospodářství v ČR na vysoké </a:t>
            </a:r>
            <a:r>
              <a:rPr lang="cs-CZ" altLang="cs-CZ" sz="2400" dirty="0" smtClean="0">
                <a:latin typeface="+mn-lt"/>
              </a:rPr>
              <a:t>úrovni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400" dirty="0" smtClean="0">
              <a:latin typeface="+mn-lt"/>
            </a:endParaRPr>
          </a:p>
          <a:p>
            <a:pPr marL="742950" lvl="1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Legislativní návrhy – novelizace zákona o </a:t>
            </a:r>
            <a:r>
              <a:rPr lang="cs-CZ" altLang="cs-CZ" sz="2400" dirty="0" smtClean="0"/>
              <a:t>odpadech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742950" lvl="1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  <a:cs typeface="+mn-cs"/>
              </a:rPr>
              <a:t>Aktivity </a:t>
            </a:r>
            <a:r>
              <a:rPr lang="cs-CZ" altLang="cs-CZ" sz="2400" dirty="0">
                <a:latin typeface="+mn-lt"/>
                <a:cs typeface="+mn-cs"/>
              </a:rPr>
              <a:t>v rámci VIZE </a:t>
            </a:r>
            <a:r>
              <a:rPr lang="cs-CZ" altLang="cs-CZ" sz="2400" dirty="0" smtClean="0">
                <a:latin typeface="+mn-lt"/>
                <a:cs typeface="+mn-cs"/>
              </a:rPr>
              <a:t>2024 (poslední setkání 18.10.2017</a:t>
            </a:r>
            <a:r>
              <a:rPr lang="cs-CZ" altLang="cs-CZ" sz="2400" dirty="0" smtClean="0">
                <a:latin typeface="+mn-lt"/>
                <a:cs typeface="+mn-cs"/>
              </a:rPr>
              <a:t>)</a:t>
            </a:r>
            <a:endParaRPr lang="cs-CZ" altLang="cs-CZ" sz="240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8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77906" y="4800600"/>
            <a:ext cx="11654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Děkujeme za pozornost a těšíme se na spolupráci!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9050" y="0"/>
            <a:ext cx="12211050" cy="6869113"/>
          </a:xfrm>
        </p:spPr>
      </p:pic>
      <p:pic>
        <p:nvPicPr>
          <p:cNvPr id="3078" name="Picture 4" descr="http://www.mrwallpaper.com/wallpapers/ear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48872"/>
            <a:ext cx="12192000" cy="692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bdélník 15"/>
          <p:cNvSpPr/>
          <p:nvPr/>
        </p:nvSpPr>
        <p:spPr>
          <a:xfrm>
            <a:off x="753035" y="1183342"/>
            <a:ext cx="7960659" cy="297628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</a:rPr>
              <a:t>Změna postojů společnosti tak, aby tyto postoje podporovaly udržitelnou spotřebu a výrobu (USV)</a:t>
            </a:r>
          </a:p>
          <a:p>
            <a:pPr marL="342900" lvl="0" indent="-342900">
              <a:buFont typeface="+mj-lt"/>
              <a:buAutoNum type="arabicPeriod"/>
            </a:pPr>
            <a:endParaRPr lang="cs-CZ" sz="2400" b="1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</a:rPr>
              <a:t>Realizace konkrétních projektů v oblasti USV</a:t>
            </a:r>
          </a:p>
          <a:p>
            <a:pPr marL="342900" lvl="0" indent="-342900">
              <a:buFont typeface="+mj-lt"/>
              <a:buAutoNum type="arabicPeriod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</a:rPr>
              <a:t>Podpora tvorby politik pro USV</a:t>
            </a:r>
          </a:p>
          <a:p>
            <a:pPr marL="179388" algn="just">
              <a:defRPr/>
            </a:pPr>
            <a:endParaRPr lang="cs-CZ" altLang="en-US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576917" y="193487"/>
            <a:ext cx="6316891" cy="669925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5561013" algn="l"/>
              </a:tabLst>
              <a:defRPr/>
            </a:pPr>
            <a:endParaRPr lang="cs-CZ" altLang="en-US" sz="600" b="1" dirty="0" smtClean="0">
              <a:solidFill>
                <a:schemeClr val="tx1"/>
              </a:solidFill>
            </a:endParaRPr>
          </a:p>
          <a:p>
            <a:pPr algn="ctr">
              <a:tabLst>
                <a:tab pos="5561013" algn="l"/>
              </a:tabLst>
              <a:defRPr/>
            </a:pPr>
            <a:r>
              <a:rPr lang="cs-CZ" altLang="en-US" sz="3200" b="1" dirty="0" smtClean="0">
                <a:solidFill>
                  <a:schemeClr val="bg1"/>
                </a:solidFill>
              </a:rPr>
              <a:t>Cíle PRACOVNÍ SKUPINY              </a:t>
            </a:r>
            <a:endParaRPr lang="cs-CZ" altLang="en-US" sz="3200" b="1" dirty="0">
              <a:solidFill>
                <a:schemeClr val="bg1"/>
              </a:solidFill>
            </a:endParaRPr>
          </a:p>
          <a:p>
            <a:pPr marL="179388" algn="just">
              <a:defRPr/>
            </a:pPr>
            <a:endParaRPr lang="cs-CZ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Související 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05" y="886104"/>
            <a:ext cx="7073940" cy="6104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567055" y="1499336"/>
            <a:ext cx="5952009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412" y="2850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92" y="3215"/>
              <a:ext cx="100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274" y="2509"/>
              <a:ext cx="129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12" y="1706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6" name="Rectangle 18"/>
          <p:cNvSpPr>
            <a:spLocks noGrp="1" noChangeArrowheads="1"/>
          </p:cNvSpPr>
          <p:nvPr>
            <p:ph type="title"/>
          </p:nvPr>
        </p:nvSpPr>
        <p:spPr>
          <a:xfrm>
            <a:off x="7419263" y="1234782"/>
            <a:ext cx="3744416" cy="485316"/>
          </a:xfrm>
        </p:spPr>
        <p:txBody>
          <a:bodyPr/>
          <a:lstStyle/>
          <a:p>
            <a:pPr marL="979800" indent="-979800" defTabSz="801654"/>
            <a:r>
              <a:rPr lang="cs-CZ" sz="2400" b="1" dirty="0" smtClean="0">
                <a:solidFill>
                  <a:srgbClr val="FF0000"/>
                </a:solidFill>
              </a:rPr>
              <a:t>pyramida řízení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4682308" y="5605394"/>
            <a:ext cx="748883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6620256" y="288304"/>
            <a:ext cx="4770792" cy="64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3600" b="1" dirty="0" smtClean="0">
                <a:solidFill>
                  <a:srgbClr val="0070C0"/>
                </a:solidFill>
              </a:rPr>
              <a:t>USV v průmyslu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1" name="Obdélník 10"/>
          <p:cNvSpPr/>
          <p:nvPr/>
        </p:nvSpPr>
        <p:spPr>
          <a:xfrm>
            <a:off x="242046" y="247276"/>
            <a:ext cx="5065059" cy="669925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5561013" algn="l"/>
              </a:tabLst>
              <a:defRPr/>
            </a:pPr>
            <a:endParaRPr lang="cs-CZ" altLang="en-US" sz="600" b="1" dirty="0" smtClean="0">
              <a:solidFill>
                <a:schemeClr val="tx1"/>
              </a:solidFill>
            </a:endParaRPr>
          </a:p>
          <a:p>
            <a:pPr algn="ctr">
              <a:tabLst>
                <a:tab pos="5561013" algn="l"/>
              </a:tabLst>
              <a:defRPr/>
            </a:pPr>
            <a:r>
              <a:rPr lang="cs-CZ" altLang="en-US" sz="2800" b="1" dirty="0" smtClean="0">
                <a:solidFill>
                  <a:schemeClr val="bg1"/>
                </a:solidFill>
              </a:rPr>
              <a:t>ZAMĚŘENÍ PRACOVNÍ SKUPINY</a:t>
            </a:r>
            <a:endParaRPr lang="cs-CZ" altLang="en-US" sz="2800" b="1" dirty="0">
              <a:solidFill>
                <a:schemeClr val="bg1"/>
              </a:solidFill>
            </a:endParaRPr>
          </a:p>
          <a:p>
            <a:pPr marL="179388" algn="just">
              <a:defRPr/>
            </a:pPr>
            <a:endParaRPr lang="cs-CZ" alt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7160" y="6596390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Zdroj. UN </a:t>
            </a:r>
            <a:r>
              <a:rPr lang="cs-CZ" sz="1100" i="1" dirty="0" err="1" smtClean="0"/>
              <a:t>Environment</a:t>
            </a:r>
            <a:endParaRPr lang="cs-CZ" sz="1100" i="1" dirty="0"/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508" y="283955"/>
            <a:ext cx="602149" cy="60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7756" y="1496266"/>
            <a:ext cx="5952009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12" y="1711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3023659" y="5589240"/>
            <a:ext cx="748883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576072" y="374922"/>
            <a:ext cx="11376579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řízení materiálových a energetických toků ve výrobě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5867027" y="3753984"/>
            <a:ext cx="1872208" cy="646176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6072" y="1358018"/>
            <a:ext cx="422446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</a:t>
            </a:r>
            <a:r>
              <a:rPr lang="cs-CZ" sz="2400" b="1" dirty="0" smtClean="0">
                <a:solidFill>
                  <a:srgbClr val="0070C0"/>
                </a:solidFill>
              </a:rPr>
              <a:t>udit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Monitoring a </a:t>
            </a:r>
            <a:r>
              <a:rPr lang="cs-CZ" sz="2400" b="1" dirty="0" err="1" smtClean="0">
                <a:solidFill>
                  <a:srgbClr val="0070C0"/>
                </a:solidFill>
              </a:rPr>
              <a:t>targeting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Environmentální manažerské účetnictví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2" name="Left-Right Arrow 31"/>
          <p:cNvSpPr/>
          <p:nvPr/>
        </p:nvSpPr>
        <p:spPr bwMode="auto">
          <a:xfrm rot="10800000">
            <a:off x="5999989" y="2708920"/>
            <a:ext cx="1678416" cy="556640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43337" y="1344161"/>
            <a:ext cx="37444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Čistší produkce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Benchmarking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Nové technologie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26" name="TextBox 30"/>
          <p:cNvSpPr txBox="1"/>
          <p:nvPr/>
        </p:nvSpPr>
        <p:spPr>
          <a:xfrm>
            <a:off x="622391" y="3904888"/>
            <a:ext cx="4224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EXPERTI PS USV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Pavel Růžička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Miroslav Hájek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Alena </a:t>
            </a:r>
            <a:r>
              <a:rPr lang="cs-CZ" sz="2400" b="1" i="1" dirty="0" err="1" smtClean="0"/>
              <a:t>Labodová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Josef </a:t>
            </a:r>
            <a:r>
              <a:rPr lang="cs-CZ" sz="2400" b="1" i="1" dirty="0" err="1" smtClean="0"/>
              <a:t>Pikálek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Jan </a:t>
            </a:r>
            <a:r>
              <a:rPr lang="cs-CZ" sz="2400" b="1" i="1" dirty="0" err="1" smtClean="0"/>
              <a:t>Štejfa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7756" y="1496266"/>
            <a:ext cx="5952009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12" y="1723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3023659" y="5589240"/>
            <a:ext cx="748883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719403" y="325493"/>
            <a:ext cx="6048672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řízení životního cyklu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5026933" y="3825992"/>
            <a:ext cx="3744416" cy="646176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878" y="1322550"/>
            <a:ext cx="42244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Design pro udržitelný rozvoj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Hodnocení životního cyklu</a:t>
            </a:r>
          </a:p>
          <a:p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Systém výrobek – služba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2" name="Left-Right Arrow 31"/>
          <p:cNvSpPr/>
          <p:nvPr/>
        </p:nvSpPr>
        <p:spPr bwMode="auto">
          <a:xfrm rot="10800000">
            <a:off x="2735627" y="1772816"/>
            <a:ext cx="8160907" cy="556640"/>
          </a:xfrm>
          <a:prstGeom prst="left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92277" y="2564904"/>
            <a:ext cx="35997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Řízení dodavatelského řetězce</a:t>
            </a:r>
          </a:p>
          <a:p>
            <a:endParaRPr lang="cs-CZ" dirty="0"/>
          </a:p>
        </p:txBody>
      </p:sp>
      <p:sp>
        <p:nvSpPr>
          <p:cNvPr id="26" name="TextBox 30"/>
          <p:cNvSpPr txBox="1"/>
          <p:nvPr/>
        </p:nvSpPr>
        <p:spPr>
          <a:xfrm>
            <a:off x="796558" y="3984310"/>
            <a:ext cx="4224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EXPERTI PS USV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Marie Tichá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Vladimír Kočí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Viktor </a:t>
            </a:r>
            <a:r>
              <a:rPr lang="cs-CZ" sz="2400" b="1" i="1" dirty="0" err="1" smtClean="0"/>
              <a:t>Třebický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Bohumil Černík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7756" y="1496266"/>
            <a:ext cx="5952009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b="1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b="1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299" y="1711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3023659" y="5589240"/>
            <a:ext cx="748883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569780" y="347691"/>
            <a:ext cx="10849205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strategické směřování a komunikaci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4402864" y="5338160"/>
            <a:ext cx="1152128" cy="646176"/>
          </a:xfrm>
          <a:prstGeom prst="leftRightArrow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0870" y="1177493"/>
            <a:ext cx="41932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Společenská odpovědnost</a:t>
            </a:r>
          </a:p>
          <a:p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Dohody</a:t>
            </a:r>
          </a:p>
          <a:p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Certifikace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Značení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Reporting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endParaRPr lang="cs-CZ" sz="2400" dirty="0" smtClean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3" name="Left-Right Arrow 22"/>
          <p:cNvSpPr/>
          <p:nvPr/>
        </p:nvSpPr>
        <p:spPr bwMode="auto">
          <a:xfrm rot="16200000">
            <a:off x="8243291" y="5338160"/>
            <a:ext cx="1152128" cy="646176"/>
          </a:xfrm>
          <a:prstGeom prst="leftRightArrow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30"/>
          <p:cNvSpPr txBox="1"/>
          <p:nvPr/>
        </p:nvSpPr>
        <p:spPr>
          <a:xfrm>
            <a:off x="577182" y="3954627"/>
            <a:ext cx="4224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EXPERTI PS USV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Pavel Růžička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Viktor </a:t>
            </a:r>
            <a:r>
              <a:rPr lang="cs-CZ" sz="2400" b="1" i="1" dirty="0" err="1" smtClean="0"/>
              <a:t>Třebický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Petr Šauer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Alena Plášková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Pavel Hrubý</a:t>
            </a:r>
          </a:p>
          <a:p>
            <a:endParaRPr lang="cs-CZ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7756" y="1496266"/>
            <a:ext cx="5952009" cy="4839141"/>
            <a:chOff x="576" y="1536"/>
            <a:chExt cx="2243" cy="23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68612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5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6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7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8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19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62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 smtClean="0">
                  <a:solidFill>
                    <a:schemeClr val="tx1"/>
                  </a:solidFill>
                  <a:latin typeface="Verdana" pitchFamily="34" charset="0"/>
                </a:rPr>
                <a:t>ZAINTERESOVANÉ SKUPINY</a:t>
              </a:r>
              <a:endParaRPr lang="en-GB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336" y="2860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STRATEGIE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300" y="3210"/>
              <a:ext cx="100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VIZE A CÍLE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1191" y="2510"/>
              <a:ext cx="1296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en-GB" dirty="0">
                  <a:latin typeface="Verdana" pitchFamily="34" charset="0"/>
                </a:rPr>
                <a:t>SYST</a:t>
              </a:r>
              <a:r>
                <a:rPr lang="cs-CZ" dirty="0">
                  <a:latin typeface="Verdana" pitchFamily="34" charset="0"/>
                </a:rPr>
                <a:t>É</a:t>
              </a:r>
              <a:r>
                <a:rPr lang="en-GB" dirty="0">
                  <a:latin typeface="Verdana" pitchFamily="34" charset="0"/>
                </a:rPr>
                <a:t>M</a:t>
              </a:r>
              <a:r>
                <a:rPr lang="cs-CZ" dirty="0">
                  <a:latin typeface="Verdana" pitchFamily="34" charset="0"/>
                </a:rPr>
                <a:t> ŘÍZENÍ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1083" y="2160"/>
              <a:ext cx="124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algn="ctr"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VÝROBA</a:t>
              </a:r>
              <a:endParaRPr lang="en-GB" dirty="0">
                <a:latin typeface="Verdana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1437" y="1705"/>
              <a:ext cx="110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4287" tIns="52144" rIns="104287" bIns="52144">
              <a:spAutoFit/>
            </a:bodyPr>
            <a:lstStyle/>
            <a:p>
              <a:pPr defTabSz="449539">
                <a:spcBef>
                  <a:spcPct val="50000"/>
                </a:spcBef>
              </a:pPr>
              <a:r>
                <a:rPr lang="cs-CZ" dirty="0">
                  <a:latin typeface="Verdana" pitchFamily="34" charset="0"/>
                </a:rPr>
                <a:t>PRODUKTY</a:t>
              </a:r>
              <a:endParaRPr lang="en-GB" dirty="0">
                <a:latin typeface="Verdana" pitchFamily="34" charset="0"/>
              </a:endParaRPr>
            </a:p>
          </p:txBody>
        </p:sp>
      </p:grp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3023659" y="5589240"/>
            <a:ext cx="748883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80165" tIns="40083" rIns="80165" bIns="40083"/>
          <a:lstStyle/>
          <a:p>
            <a:endParaRPr lang="cs-CZ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863419" y="421679"/>
            <a:ext cx="9649071" cy="5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449539">
              <a:spcBef>
                <a:spcPct val="50000"/>
              </a:spcBef>
            </a:pPr>
            <a:r>
              <a:rPr lang="cs-CZ" sz="2800" b="1" dirty="0" smtClean="0">
                <a:solidFill>
                  <a:srgbClr val="0070C0"/>
                </a:solidFill>
              </a:rPr>
              <a:t>Nástroje pro systémy řízení a pro řízení změny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Left-Right Arrow 29"/>
          <p:cNvSpPr/>
          <p:nvPr/>
        </p:nvSpPr>
        <p:spPr bwMode="auto">
          <a:xfrm rot="16200000">
            <a:off x="5125133" y="3547005"/>
            <a:ext cx="3548015" cy="646176"/>
          </a:xfrm>
          <a:prstGeom prst="leftRightArrow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35C24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9478" y="1134300"/>
            <a:ext cx="485494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Systémy řízení (environmentální, energetický, integrovaný</a:t>
            </a:r>
            <a:r>
              <a:rPr lang="cs-CZ" sz="2400" dirty="0" smtClean="0">
                <a:solidFill>
                  <a:srgbClr val="0070C0"/>
                </a:solidFill>
              </a:rPr>
              <a:t>)</a:t>
            </a:r>
          </a:p>
          <a:p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err="1" smtClean="0">
                <a:solidFill>
                  <a:srgbClr val="0070C0"/>
                </a:solidFill>
              </a:rPr>
              <a:t>Ekoinovace</a:t>
            </a:r>
            <a:endParaRPr lang="cs-CZ" sz="2400" dirty="0" smtClean="0">
              <a:solidFill>
                <a:srgbClr val="0070C0"/>
              </a:solidFill>
            </a:endParaRPr>
          </a:p>
          <a:p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Sebeřízení </a:t>
            </a:r>
            <a:r>
              <a:rPr lang="cs-CZ" sz="2400" dirty="0">
                <a:solidFill>
                  <a:srgbClr val="0070C0"/>
                </a:solidFill>
              </a:rPr>
              <a:t>a „Tyrkysové </a:t>
            </a:r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organizace</a:t>
            </a:r>
            <a:r>
              <a:rPr lang="cs-CZ" sz="2400" dirty="0">
                <a:solidFill>
                  <a:srgbClr val="0070C0"/>
                </a:solidFill>
              </a:rPr>
              <a:t>“</a:t>
            </a:r>
          </a:p>
          <a:p>
            <a:endParaRPr lang="cs-CZ" sz="2400" dirty="0" smtClean="0">
              <a:solidFill>
                <a:srgbClr val="0070C0"/>
              </a:solidFill>
            </a:endParaRP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24" name="TextBox 30"/>
          <p:cNvSpPr txBox="1"/>
          <p:nvPr/>
        </p:nvSpPr>
        <p:spPr>
          <a:xfrm>
            <a:off x="833159" y="4146712"/>
            <a:ext cx="4224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EXPERTI PS USV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Jan </a:t>
            </a:r>
            <a:r>
              <a:rPr lang="cs-CZ" sz="2400" b="1" i="1" dirty="0" err="1" smtClean="0"/>
              <a:t>Štejfa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Pavel </a:t>
            </a:r>
            <a:r>
              <a:rPr lang="cs-CZ" sz="2400" b="1" i="1" dirty="0" err="1" smtClean="0"/>
              <a:t>Sitný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Zdeněk Beránek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Tomáš </a:t>
            </a:r>
            <a:r>
              <a:rPr lang="cs-CZ" sz="2400" b="1" i="1" dirty="0" err="1" smtClean="0"/>
              <a:t>Hajzler</a:t>
            </a:r>
            <a:endParaRPr lang="cs-CZ" sz="24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Vladimír Dobeš</a:t>
            </a:r>
          </a:p>
          <a:p>
            <a:endParaRPr lang="cs-CZ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9050" y="0"/>
            <a:ext cx="12211050" cy="6869113"/>
          </a:xfrm>
        </p:spPr>
      </p:pic>
      <p:pic>
        <p:nvPicPr>
          <p:cNvPr id="3078" name="Picture 4" descr="http://www.mrwallpaper.com/wallpapers/ear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48872"/>
            <a:ext cx="12192000" cy="692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466165" y="1434353"/>
            <a:ext cx="9152964" cy="1311647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5561013" algn="l"/>
              </a:tabLst>
              <a:defRPr/>
            </a:pPr>
            <a:endParaRPr lang="cs-CZ" altLang="en-US" sz="600" b="1" dirty="0" smtClean="0">
              <a:solidFill>
                <a:schemeClr val="tx1"/>
              </a:solidFill>
            </a:endParaRPr>
          </a:p>
          <a:p>
            <a:pPr algn="ctr">
              <a:tabLst>
                <a:tab pos="5561013" algn="l"/>
              </a:tabLst>
              <a:defRPr/>
            </a:pPr>
            <a:r>
              <a:rPr lang="cs-CZ" altLang="en-US" sz="4400" b="1" dirty="0" smtClean="0">
                <a:solidFill>
                  <a:schemeClr val="bg1"/>
                </a:solidFill>
              </a:rPr>
              <a:t>AKTIVITY </a:t>
            </a:r>
            <a:r>
              <a:rPr lang="cs-CZ" altLang="en-US" sz="4400" b="1" dirty="0" smtClean="0">
                <a:solidFill>
                  <a:schemeClr val="bg1"/>
                </a:solidFill>
              </a:rPr>
              <a:t>PRACOVNÍ SKUPINY USV</a:t>
            </a:r>
            <a:r>
              <a:rPr lang="cs-CZ" altLang="en-US" sz="3200" b="1" dirty="0" smtClean="0">
                <a:solidFill>
                  <a:schemeClr val="bg1"/>
                </a:solidFill>
              </a:rPr>
              <a:t>              </a:t>
            </a:r>
            <a:endParaRPr lang="cs-CZ" altLang="en-US" sz="3200" b="1" dirty="0">
              <a:solidFill>
                <a:schemeClr val="bg1"/>
              </a:solidFill>
            </a:endParaRPr>
          </a:p>
          <a:p>
            <a:pPr marL="179388" algn="just">
              <a:defRPr/>
            </a:pPr>
            <a:endParaRPr lang="cs-CZ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1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Zástupný symbol pro obsah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058" y="0"/>
            <a:ext cx="122110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bdélník 38"/>
          <p:cNvSpPr/>
          <p:nvPr/>
        </p:nvSpPr>
        <p:spPr>
          <a:xfrm>
            <a:off x="5020235" y="257362"/>
            <a:ext cx="1955800" cy="720725"/>
          </a:xfrm>
          <a:prstGeom prst="rect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ovéPole 39"/>
          <p:cNvSpPr txBox="1"/>
          <p:nvPr/>
        </p:nvSpPr>
        <p:spPr>
          <a:xfrm>
            <a:off x="5091952" y="357375"/>
            <a:ext cx="1790887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Aktivity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59224" y="1795463"/>
            <a:ext cx="10050089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cs-CZ" altLang="cs-CZ" sz="2400" b="1" dirty="0" smtClean="0">
                <a:latin typeface="+mn-lt"/>
                <a:cs typeface="+mn-cs"/>
              </a:rPr>
              <a:t> Osvěta a přenos informací</a:t>
            </a:r>
            <a:r>
              <a:rPr lang="cs-CZ" altLang="cs-CZ" sz="2400" dirty="0" smtClean="0">
                <a:latin typeface="+mn-lt"/>
                <a:cs typeface="+mn-cs"/>
              </a:rPr>
              <a:t> – zejm. </a:t>
            </a:r>
            <a:r>
              <a:rPr lang="cs-CZ" altLang="cs-CZ" sz="2400" dirty="0" smtClean="0">
                <a:latin typeface="+mn-lt"/>
              </a:rPr>
              <a:t>prostřednictvím </a:t>
            </a:r>
            <a:r>
              <a:rPr lang="cs-CZ" altLang="cs-CZ" sz="2400" dirty="0">
                <a:latin typeface="+mn-lt"/>
              </a:rPr>
              <a:t>platformy </a:t>
            </a:r>
            <a:r>
              <a:rPr lang="cs-CZ" altLang="cs-CZ" sz="2400" dirty="0" smtClean="0">
                <a:latin typeface="+mn-lt"/>
              </a:rPr>
              <a:t>EMPRESS.CZ</a:t>
            </a:r>
          </a:p>
          <a:p>
            <a:pPr marL="266700" indent="-2667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  <a:cs typeface="+mn-cs"/>
              </a:rPr>
              <a:t>Vznik platformy VIZE </a:t>
            </a:r>
            <a:r>
              <a:rPr lang="cs-CZ" altLang="cs-CZ" sz="2400" dirty="0" smtClean="0">
                <a:latin typeface="+mn-lt"/>
                <a:cs typeface="+mn-cs"/>
              </a:rPr>
              <a:t>2024 v rámci EMPRESS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  <a:cs typeface="+mn-cs"/>
              </a:rPr>
              <a:t>Institucionalizace – Česká asociace oběhového hospodářství (</a:t>
            </a:r>
            <a:r>
              <a:rPr lang="cs-CZ" altLang="cs-CZ" sz="2400" dirty="0" err="1" smtClean="0">
                <a:latin typeface="+mn-lt"/>
                <a:cs typeface="+mn-cs"/>
              </a:rPr>
              <a:t>ČAObH</a:t>
            </a:r>
            <a:r>
              <a:rPr lang="cs-CZ" altLang="cs-CZ" sz="2400" dirty="0" smtClean="0">
                <a:latin typeface="+mn-lt"/>
                <a:cs typeface="+mn-cs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latin typeface="+mn-lt"/>
              <a:cs typeface="+mn-cs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+mn-lt"/>
              </a:rPr>
              <a:t>Kurz </a:t>
            </a:r>
            <a:r>
              <a:rPr lang="cs-CZ" altLang="cs-CZ" sz="2400" dirty="0">
                <a:latin typeface="+mn-lt"/>
              </a:rPr>
              <a:t>oběhového </a:t>
            </a:r>
            <a:r>
              <a:rPr lang="cs-CZ" altLang="cs-CZ" sz="2400" dirty="0" smtClean="0">
                <a:latin typeface="+mn-lt"/>
              </a:rPr>
              <a:t>hospodářství (</a:t>
            </a:r>
            <a:r>
              <a:rPr lang="cs-CZ" altLang="cs-CZ" sz="2400" dirty="0" err="1" smtClean="0">
                <a:latin typeface="+mn-lt"/>
              </a:rPr>
              <a:t>ČAObH</a:t>
            </a:r>
            <a:r>
              <a:rPr lang="cs-CZ" altLang="cs-CZ" sz="2400" dirty="0" smtClean="0">
                <a:latin typeface="+mn-lt"/>
              </a:rPr>
              <a:t> + VŠCHT</a:t>
            </a:r>
            <a:r>
              <a:rPr lang="cs-CZ" altLang="cs-CZ" sz="2400" dirty="0" smtClean="0">
                <a:latin typeface="+mn-lt"/>
              </a:rPr>
              <a:t>)</a:t>
            </a:r>
            <a:endParaRPr lang="cs-CZ" altLang="cs-CZ" sz="2400" b="1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25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7047</TotalTime>
  <Words>385</Words>
  <Application>Microsoft Office PowerPoint</Application>
  <PresentationFormat>Širokoúhlá obrazovka</PresentationFormat>
  <Paragraphs>133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Motiv Office</vt:lpstr>
      <vt:lpstr>Prezentace aplikace PowerPoint</vt:lpstr>
      <vt:lpstr>Prezentace aplikace PowerPoint</vt:lpstr>
      <vt:lpstr>pyramida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Nádvorník</dc:creator>
  <cp:lastModifiedBy>Dobes</cp:lastModifiedBy>
  <cp:revision>149</cp:revision>
  <dcterms:created xsi:type="dcterms:W3CDTF">2014-05-05T09:48:29Z</dcterms:created>
  <dcterms:modified xsi:type="dcterms:W3CDTF">2017-10-23T20:59:05Z</dcterms:modified>
</cp:coreProperties>
</file>