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12" r:id="rId2"/>
    <p:sldMasterId id="2147483717" r:id="rId3"/>
  </p:sldMasterIdLst>
  <p:notesMasterIdLst>
    <p:notesMasterId r:id="rId25"/>
  </p:notesMasterIdLst>
  <p:handoutMasterIdLst>
    <p:handoutMasterId r:id="rId26"/>
  </p:handoutMasterIdLst>
  <p:sldIdLst>
    <p:sldId id="256" r:id="rId4"/>
    <p:sldId id="327" r:id="rId5"/>
    <p:sldId id="389" r:id="rId6"/>
    <p:sldId id="308" r:id="rId7"/>
    <p:sldId id="310" r:id="rId8"/>
    <p:sldId id="396" r:id="rId9"/>
    <p:sldId id="283" r:id="rId10"/>
    <p:sldId id="312" r:id="rId11"/>
    <p:sldId id="275" r:id="rId12"/>
    <p:sldId id="320" r:id="rId13"/>
    <p:sldId id="398" r:id="rId14"/>
    <p:sldId id="399" r:id="rId15"/>
    <p:sldId id="401" r:id="rId16"/>
    <p:sldId id="402" r:id="rId17"/>
    <p:sldId id="397" r:id="rId18"/>
    <p:sldId id="400" r:id="rId19"/>
    <p:sldId id="318" r:id="rId20"/>
    <p:sldId id="336" r:id="rId21"/>
    <p:sldId id="337" r:id="rId22"/>
    <p:sldId id="338" r:id="rId23"/>
    <p:sldId id="339" r:id="rId24"/>
  </p:sldIdLst>
  <p:sldSz cx="9144000" cy="5143500" type="screen16x9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76192"/>
    <a:srgbClr val="2B3D5A"/>
    <a:srgbClr val="F53A71"/>
    <a:srgbClr val="F7D555"/>
    <a:srgbClr val="E88938"/>
    <a:srgbClr val="DA4622"/>
    <a:srgbClr val="752E1E"/>
    <a:srgbClr val="37AFB8"/>
    <a:srgbClr val="283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3099" autoAdjust="0"/>
  </p:normalViewPr>
  <p:slideViewPr>
    <p:cSldViewPr snapToGrid="0" showGuides="1">
      <p:cViewPr>
        <p:scale>
          <a:sx n="100" d="100"/>
          <a:sy n="100" d="100"/>
        </p:scale>
        <p:origin x="1122" y="21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0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38300" y="315913"/>
            <a:ext cx="3608388" cy="2030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40866F-7C99-4372-A6C5-4AD4370267DE}" type="slidenum">
              <a:rPr kumimoji="0" lang="en-GB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623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184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42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8188" y="452438"/>
            <a:ext cx="2659062" cy="1497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7518" y="2105533"/>
            <a:ext cx="5751096" cy="6906126"/>
          </a:xfrm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FAD0-7528-4E1C-B55A-F5E2632A4CC4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4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IEA</a:t>
            </a:r>
            <a:r>
              <a:rPr lang="en-US" baseline="0" dirty="0"/>
              <a:t> analysis based on decomposition analysis. This statistical approach identifies the relative influence on energy demand of changes in efficiency, fuel switching, economic structure and activity.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85D4C8-7027-4BC0-9D3A-D8EF4A2C844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7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sectors are considered from a consumer perspective, i.e. electricity shown represents the share of electricity demand provided by renewables, including electricity used for transport and heat.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85D4C8-7027-4BC0-9D3A-D8EF4A2C844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2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8700" y="287338"/>
            <a:ext cx="1973263" cy="11112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673D3C-7F86-4846-9EB7-8F205416B766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8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85D4C8-7027-4BC0-9D3A-D8EF4A2C844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7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Other fuels include conventional fossil fuels and direct heat supply.</a:t>
            </a:r>
          </a:p>
          <a:p>
            <a:endParaRPr lang="en-US" dirty="0"/>
          </a:p>
          <a:p>
            <a:r>
              <a:rPr lang="en-US" dirty="0"/>
              <a:t>NPS = New Policies Scenario; SDS = Sustainable Development Scenario.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D4C8-7027-4BC0-9D3A-D8EF4A2C84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0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NPS = New Policies Scenario; SDS = Sustainable Development Scenario; T&amp;D = transmission and distribution.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85D4C8-7027-4BC0-9D3A-D8EF4A2C844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0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58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49404-AEEE-4B4E-B616-1BC6E4EEEF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55600" y="3384927"/>
            <a:ext cx="8051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EA-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3" y="1111577"/>
            <a:ext cx="886270" cy="878064"/>
          </a:xfrm>
          <a:prstGeom prst="rect">
            <a:avLst/>
          </a:prstGeom>
        </p:spPr>
      </p:pic>
      <p:sp>
        <p:nvSpPr>
          <p:cNvPr id="13" name="Footer Placeholder 11"/>
          <p:cNvSpPr txBox="1">
            <a:spLocks/>
          </p:cNvSpPr>
          <p:nvPr userDrawn="1"/>
        </p:nvSpPr>
        <p:spPr>
          <a:xfrm>
            <a:off x="8280400" y="4899374"/>
            <a:ext cx="877145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dirty="0">
                <a:solidFill>
                  <a:srgbClr val="000000">
                    <a:tint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OECD/IEA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6" y="2080996"/>
            <a:ext cx="8208262" cy="1225550"/>
          </a:xfr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3600" b="1" kern="1200" dirty="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Presentation Title – 1 or 2 lines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504087"/>
            <a:ext cx="8208963" cy="356823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 of presenter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860910"/>
            <a:ext cx="8208963" cy="35396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 lvl="0"/>
            <a:r>
              <a:rPr lang="en-US" dirty="0"/>
              <a:t>Location and date of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92" y="44054"/>
            <a:ext cx="6853237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1047600"/>
            <a:ext cx="9144000" cy="299700"/>
          </a:xfrm>
          <a:prstGeom prst="rect">
            <a:avLst/>
          </a:prstGeom>
        </p:spPr>
        <p:txBody>
          <a:bodyPr lIns="107994" tIns="45718" rIns="107994" bIns="4571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2000" b="1" kern="1200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4344303"/>
            <a:ext cx="9144000" cy="546355"/>
          </a:xfrm>
          <a:prstGeom prst="rect">
            <a:avLst/>
          </a:prstGeom>
        </p:spPr>
        <p:txBody>
          <a:bodyPr lIns="107994" tIns="45718" rIns="107994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2000" b="1" i="1" kern="12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54711" y="1489473"/>
            <a:ext cx="8834582" cy="2680746"/>
          </a:xfrm>
          <a:prstGeom prst="rect">
            <a:avLst/>
          </a:prstGeom>
        </p:spPr>
        <p:txBody>
          <a:bodyPr lIns="91436" tIns="45718" rIns="91436" bIns="45718"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07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861" y="3400198"/>
            <a:ext cx="5782184" cy="442031"/>
          </a:xfrm>
        </p:spPr>
        <p:txBody>
          <a:bodyPr wrap="square" lIns="35998" tIns="35998" rIns="35998" bIns="35998">
            <a:spAutoFit/>
          </a:bodyPr>
          <a:lstStyle>
            <a:lvl1pPr algn="l">
              <a:defRPr sz="2400"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5863" y="3842229"/>
            <a:ext cx="4262221" cy="3385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lvl1pPr marL="0" indent="0" algn="l">
              <a:buNone/>
              <a:defRPr sz="1600">
                <a:solidFill>
                  <a:srgbClr val="898989"/>
                </a:solidFill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04" y="184069"/>
            <a:ext cx="537605" cy="5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902" y="800100"/>
            <a:ext cx="8983663" cy="4070350"/>
          </a:xfrm>
          <a:prstGeom prst="rect">
            <a:avLst/>
          </a:prstGeom>
        </p:spPr>
        <p:txBody>
          <a:bodyPr lIns="91436" tIns="45718" rIns="91436" bIns="45718"/>
          <a:lstStyle>
            <a:lvl1pPr marL="215990" indent="-215990" algn="l" rtl="0" eaLnBrk="1" fontAlgn="base" hangingPunct="1">
              <a:spcBef>
                <a:spcPts val="220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lang="en-US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448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817525"/>
            <a:ext cx="9144000" cy="299700"/>
          </a:xfrm>
          <a:prstGeom prst="rect">
            <a:avLst/>
          </a:prstGeom>
        </p:spPr>
        <p:txBody>
          <a:bodyPr lIns="107994" tIns="45718" rIns="107994" bIns="4571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2000" b="0" kern="1200" dirty="0" smtClean="0">
                <a:solidFill>
                  <a:srgbClr val="5F5F5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4374782"/>
            <a:ext cx="9144000" cy="546355"/>
          </a:xfrm>
          <a:prstGeom prst="rect">
            <a:avLst/>
          </a:prstGeom>
        </p:spPr>
        <p:txBody>
          <a:bodyPr lIns="107994" tIns="45718" rIns="107994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1800" b="1" i="1" kern="1200" dirty="0" smtClean="0">
                <a:solidFill>
                  <a:srgbClr val="C00000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07925" y="1238865"/>
            <a:ext cx="7651463" cy="2947308"/>
          </a:xfrm>
          <a:prstGeom prst="rect">
            <a:avLst/>
          </a:prstGeom>
        </p:spPr>
        <p:txBody>
          <a:bodyPr lIns="91436" tIns="45718" rIns="91436" bIns="45718"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772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 noRot="1" noMove="1" noResize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66334" y="114233"/>
            <a:ext cx="8299450" cy="4413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latin typeface="Century Gothic"/>
                <a:ea typeface="+mj-ea"/>
                <a:cs typeface="Century Gothic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4383" y="569104"/>
            <a:ext cx="884711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127291" y="4369861"/>
            <a:ext cx="8874208" cy="557733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EBB51"/>
              </a:buClr>
              <a:buSzTx/>
              <a:buFontTx/>
              <a:buNone/>
              <a:tabLst/>
              <a:defRPr lang="en-US" sz="1400" b="1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ea typeface="+mn-ea"/>
                <a:cs typeface="Segoe UI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EBB51"/>
              </a:buClr>
              <a:buSzTx/>
              <a:buFontTx/>
              <a:buNone/>
              <a:tabLst/>
              <a:defRPr/>
            </a:pPr>
            <a:r>
              <a:rPr lang="en-US" sz="1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/>
              </a:rPr>
              <a:t>Key point – centered</a:t>
            </a:r>
            <a:r>
              <a:rPr lang="en-US" sz="140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/>
              </a:rPr>
              <a:t>, 1 or 2 lines, size 14, bold </a:t>
            </a:r>
            <a:endParaRPr lang="en-US" sz="1400" i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Segoe UI"/>
            </a:endParaRPr>
          </a:p>
        </p:txBody>
      </p:sp>
      <p:pic>
        <p:nvPicPr>
          <p:cNvPr id="6" name="Picture 5" descr="IEA-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84" y="159388"/>
            <a:ext cx="323383" cy="3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 noRot="1" noMove="1" noResize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66334" y="114233"/>
            <a:ext cx="8299450" cy="4413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latin typeface="Century Gothic"/>
                <a:ea typeface="+mj-ea"/>
                <a:cs typeface="Century Gothic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7" name="Text Placeholder 6"/>
          <p:cNvSpPr>
            <a:spLocks noGrp="1" noRot="1" noMove="1" noResize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211863" y="787000"/>
            <a:ext cx="8604250" cy="4109091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en-US" dirty="0"/>
              <a:t>Insert text/bulleted list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4383" y="569104"/>
            <a:ext cx="884711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EA-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84" y="159388"/>
            <a:ext cx="323383" cy="3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1371600" y="2099775"/>
            <a:ext cx="6807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/>
          <p:cNvSpPr txBox="1">
            <a:spLocks/>
          </p:cNvSpPr>
          <p:nvPr userDrawn="1"/>
        </p:nvSpPr>
        <p:spPr>
          <a:xfrm>
            <a:off x="8280400" y="4899374"/>
            <a:ext cx="877145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dirty="0">
                <a:solidFill>
                  <a:srgbClr val="000000">
                    <a:tint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OECD/IEA 2018</a:t>
            </a:r>
          </a:p>
        </p:txBody>
      </p:sp>
      <p:pic>
        <p:nvPicPr>
          <p:cNvPr id="16" name="Picture 15" descr="IEA-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84" y="159388"/>
            <a:ext cx="323383" cy="32038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23894" y="882503"/>
            <a:ext cx="6854906" cy="1225224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latin typeface="+mj-lt"/>
              </a:defRPr>
            </a:lvl1pPr>
          </a:lstStyle>
          <a:p>
            <a:pPr lvl="0"/>
            <a:r>
              <a:rPr lang="en-US" dirty="0"/>
              <a:t>Transition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93044" y="2217712"/>
            <a:ext cx="6685756" cy="36646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Line one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93044" y="2664310"/>
            <a:ext cx="6685756" cy="99328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EA-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86" y="1133122"/>
            <a:ext cx="2029626" cy="201083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318140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1200" baseline="0" dirty="0" err="1">
                <a:solidFill>
                  <a:schemeClr val="bg1">
                    <a:lumMod val="50000"/>
                  </a:schemeClr>
                </a:solidFill>
                <a:latin typeface="Century Gothic"/>
                <a:ea typeface="+mn-ea"/>
                <a:cs typeface="Century Gothic"/>
              </a:rPr>
              <a:t>www.iea.org</a:t>
            </a:r>
            <a:endParaRPr lang="en-US" sz="2800" kern="1200" baseline="0" dirty="0">
              <a:solidFill>
                <a:schemeClr val="bg1">
                  <a:lumMod val="50000"/>
                </a:schemeClr>
              </a:solidFill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439344" y="3710272"/>
            <a:ext cx="109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baseline="0" dirty="0">
                <a:solidFill>
                  <a:schemeClr val="bg1">
                    <a:lumMod val="50000"/>
                  </a:schemeClr>
                </a:solidFill>
                <a:latin typeface="Century Gothic"/>
                <a:ea typeface="+mn-ea"/>
                <a:cs typeface="Century Gothic"/>
              </a:rPr>
              <a:t>IEA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07" y="3751561"/>
            <a:ext cx="294930" cy="29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/>
          <p:cNvSpPr>
            <a:spLocks noGrp="1" noRot="1" noMove="1" noResize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66334" y="114234"/>
            <a:ext cx="8299450" cy="4413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2"/>
                  </a:solidFill>
                </a:uFill>
                <a:latin typeface="Century Gothic"/>
                <a:ea typeface="+mj-ea"/>
                <a:cs typeface="Century Gothic"/>
              </a:defRPr>
            </a:lvl1pPr>
          </a:lstStyle>
          <a:p>
            <a:pPr lvl="0"/>
            <a:r>
              <a:rPr lang="en-US" dirty="0"/>
              <a:t>Title – one line only, not to be re-sized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4383" y="569104"/>
            <a:ext cx="884711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EA-g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84" y="159388"/>
            <a:ext cx="323383" cy="3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5861" y="3215530"/>
            <a:ext cx="5782184" cy="811367"/>
          </a:xfrm>
        </p:spPr>
        <p:txBody>
          <a:bodyPr wrap="square" lIns="35998" tIns="35998" rIns="35998" bIns="35998">
            <a:spAutoFit/>
          </a:bodyPr>
          <a:lstStyle>
            <a:lvl1pPr algn="l">
              <a:defRPr sz="2400"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</a:t>
            </a:r>
            <a:r>
              <a:rPr lang="en-US" dirty="0" err="1"/>
              <a:t>asdf</a:t>
            </a:r>
            <a:r>
              <a:rPr lang="en-US" dirty="0"/>
              <a:t> 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5863" y="3842229"/>
            <a:ext cx="4262221" cy="33855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lvl1pPr marL="0" indent="0" algn="l">
              <a:buNone/>
              <a:defRPr sz="1600">
                <a:solidFill>
                  <a:srgbClr val="898989"/>
                </a:solidFill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04" y="184069"/>
            <a:ext cx="537605" cy="5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8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902" y="800100"/>
            <a:ext cx="8983663" cy="4070350"/>
          </a:xfrm>
          <a:prstGeom prst="rect">
            <a:avLst/>
          </a:prstGeom>
        </p:spPr>
        <p:txBody>
          <a:bodyPr lIns="91436" tIns="45718" rIns="91436" bIns="45718"/>
          <a:lstStyle>
            <a:lvl1pPr marL="215990" indent="-215990" algn="l" rtl="0" eaLnBrk="1" fontAlgn="base" hangingPunct="1">
              <a:spcBef>
                <a:spcPts val="220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lang="en-US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159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817525"/>
            <a:ext cx="9144000" cy="299700"/>
          </a:xfrm>
          <a:prstGeom prst="rect">
            <a:avLst/>
          </a:prstGeom>
        </p:spPr>
        <p:txBody>
          <a:bodyPr lIns="107994" tIns="45718" rIns="107994" bIns="4571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1600" b="0" kern="1200" dirty="0" smtClean="0">
                <a:solidFill>
                  <a:srgbClr val="5F5F5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4374782"/>
            <a:ext cx="9144000" cy="546355"/>
          </a:xfrm>
          <a:prstGeom prst="rect">
            <a:avLst/>
          </a:prstGeom>
        </p:spPr>
        <p:txBody>
          <a:bodyPr lIns="107994" tIns="45718" rIns="107994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1800" b="0" i="1" kern="1200" dirty="0" smtClean="0">
                <a:solidFill>
                  <a:srgbClr val="C00000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07925" y="1238865"/>
            <a:ext cx="7651463" cy="2947308"/>
          </a:xfrm>
          <a:prstGeom prst="rect">
            <a:avLst/>
          </a:prstGeom>
        </p:spPr>
        <p:txBody>
          <a:bodyPr lIns="91436" tIns="45718" rIns="91436" bIns="45718"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566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74517"/>
            <a:ext cx="8780338" cy="38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4" name="Footer Placeholder 11"/>
          <p:cNvSpPr txBox="1">
            <a:spLocks/>
          </p:cNvSpPr>
          <p:nvPr/>
        </p:nvSpPr>
        <p:spPr>
          <a:xfrm>
            <a:off x="8280400" y="4899374"/>
            <a:ext cx="877145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dirty="0">
                <a:solidFill>
                  <a:srgbClr val="000000">
                    <a:tint val="7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OECD/IEA 2018</a:t>
            </a:r>
          </a:p>
        </p:txBody>
      </p:sp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3" r:id="rId2"/>
    <p:sldLayoutId id="2147483704" r:id="rId3"/>
    <p:sldLayoutId id="2147483708" r:id="rId4"/>
    <p:sldLayoutId id="2147483700" r:id="rId5"/>
    <p:sldLayoutId id="2147483710" r:id="rId6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220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ts val="500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180000" algn="l" defTabSz="914400" rtl="0" eaLnBrk="1" latinLnBrk="0" hangingPunct="1">
        <a:spcBef>
          <a:spcPts val="500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∙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466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60559"/>
            <a:ext cx="8278813" cy="532895"/>
          </a:xfrm>
          <a:prstGeom prst="rect">
            <a:avLst/>
          </a:prstGeom>
        </p:spPr>
        <p:txBody>
          <a:bodyPr vert="horz" wrap="square" lIns="251988" tIns="71997" rIns="143993" bIns="71997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0" y="4951413"/>
            <a:ext cx="12588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en-US" sz="600" dirty="0">
                <a:solidFill>
                  <a:srgbClr val="C00000"/>
                </a:solidFill>
                <a:latin typeface="Calibri" pitchFamily="34" charset="0"/>
              </a:rPr>
              <a:t>© OECD/IEA 2017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44" y="31507"/>
            <a:ext cx="52254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/>
          <a:latin typeface="Century Gothic" charset="0"/>
          <a:ea typeface="Century Gothic" charset="0"/>
          <a:cs typeface="Century 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35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215990" indent="-215990" algn="l" rtl="0" eaLnBrk="1" fontAlgn="base" hangingPunct="1">
        <a:spcBef>
          <a:spcPts val="22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n"/>
        <a:defRPr sz="1800" b="1" kern="1200">
          <a:solidFill>
            <a:srgbClr val="C00000"/>
          </a:solidFill>
          <a:latin typeface="Segoe UI" charset="0"/>
          <a:ea typeface="Segoe UI" charset="0"/>
          <a:cs typeface="Segoe UI" charset="0"/>
        </a:defRPr>
      </a:lvl1pPr>
      <a:lvl2pPr marL="539974" indent="-179992" algn="l" rtl="0" eaLnBrk="1" fontAlgn="base" hangingPunct="1">
        <a:spcBef>
          <a:spcPts val="5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"/>
        <a:defRPr sz="1800" i="1" kern="1200">
          <a:solidFill>
            <a:srgbClr val="5F5F5F"/>
          </a:solidFill>
          <a:latin typeface="Segoe UI" charset="0"/>
          <a:ea typeface="Segoe UI" charset="0"/>
          <a:cs typeface="Segoe UI" charset="0"/>
        </a:defRPr>
      </a:lvl2pPr>
      <a:lvl3pPr marL="1142944" indent="-2285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466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60559"/>
            <a:ext cx="8278813" cy="532895"/>
          </a:xfrm>
          <a:prstGeom prst="rect">
            <a:avLst/>
          </a:prstGeom>
        </p:spPr>
        <p:txBody>
          <a:bodyPr vert="horz" wrap="square" lIns="251988" tIns="71997" rIns="143993" bIns="71997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0" y="4951413"/>
            <a:ext cx="12588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en-US" sz="600" dirty="0">
                <a:solidFill>
                  <a:srgbClr val="C00000"/>
                </a:solidFill>
                <a:latin typeface="Calibri" pitchFamily="34" charset="0"/>
              </a:rPr>
              <a:t>© OECD/IEA 2017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44" y="31507"/>
            <a:ext cx="52254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9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/>
          <a:latin typeface="Century Gothic" charset="0"/>
          <a:ea typeface="Century Gothic" charset="0"/>
          <a:cs typeface="Century 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35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215990" indent="-215990" algn="l" rtl="0" eaLnBrk="1" fontAlgn="base" hangingPunct="1">
        <a:spcBef>
          <a:spcPts val="22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n"/>
        <a:defRPr sz="1800" b="1" kern="1200">
          <a:solidFill>
            <a:srgbClr val="C00000"/>
          </a:solidFill>
          <a:latin typeface="Segoe UI" charset="0"/>
          <a:ea typeface="Segoe UI" charset="0"/>
          <a:cs typeface="Segoe UI" charset="0"/>
        </a:defRPr>
      </a:lvl1pPr>
      <a:lvl2pPr marL="539974" indent="-179992" algn="l" rtl="0" eaLnBrk="1" fontAlgn="base" hangingPunct="1">
        <a:spcBef>
          <a:spcPts val="5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"/>
        <a:defRPr sz="1800" i="1" kern="1200">
          <a:solidFill>
            <a:srgbClr val="5F5F5F"/>
          </a:solidFill>
          <a:latin typeface="Segoe UI" charset="0"/>
          <a:ea typeface="Segoe UI" charset="0"/>
          <a:cs typeface="Segoe UI" charset="0"/>
        </a:defRPr>
      </a:lvl2pPr>
      <a:lvl3pPr marL="1142944" indent="-2285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s://www.iea.org/policiesandmeasures/" TargetMode="External"/><Relationship Id="rId7" Type="http://schemas.openxmlformats.org/officeDocument/2006/relationships/hyperlink" Target="https://www.iea.org/beep/" TargetMode="External"/><Relationship Id="rId2" Type="http://schemas.openxmlformats.org/officeDocument/2006/relationships/hyperlink" Target="https://www.iea.org/eeindicatorsmanual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ea.org/policiesandmeasures/energyefficiency/" TargetMode="External"/><Relationship Id="rId5" Type="http://schemas.openxmlformats.org/officeDocument/2006/relationships/hyperlink" Target="https://www.iea.org/policiesandmeasures/renewableenergy/" TargetMode="External"/><Relationship Id="rId4" Type="http://schemas.openxmlformats.org/officeDocument/2006/relationships/hyperlink" Target="https://www.iea.org/policiesandmeasures/climatechang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iea.org/weo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org/tcep/" TargetMode="External"/><Relationship Id="rId2" Type="http://schemas.openxmlformats.org/officeDocument/2006/relationships/hyperlink" Target="http://www.iea.org/etp2017/summar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org/topics/investment/" TargetMode="External"/><Relationship Id="rId7" Type="http://schemas.openxmlformats.org/officeDocument/2006/relationships/image" Target="../media/image53.jpeg"/><Relationship Id="rId2" Type="http://schemas.openxmlformats.org/officeDocument/2006/relationships/hyperlink" Target="http://www.iea.org/digital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https://www.iea.org/oilmarketreport/omrpubli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Energy Efficiency and Renewables role in the future energy needs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Vladimir </a:t>
            </a:r>
            <a:r>
              <a:rPr lang="en-GB" dirty="0" err="1"/>
              <a:t>Kubecek</a:t>
            </a:r>
            <a:r>
              <a:rPr lang="en-GB" dirty="0"/>
              <a:t>, IEA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 June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444" y="4603806"/>
            <a:ext cx="34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baseline="0" dirty="0">
                <a:solidFill>
                  <a:schemeClr val="bg1">
                    <a:lumMod val="50000"/>
                  </a:schemeClr>
                </a:solidFill>
                <a:latin typeface="Century Gothic"/>
                <a:ea typeface="+mn-ea"/>
                <a:cs typeface="Century Gothic"/>
              </a:rPr>
              <a:t>IEA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8" y="4645095"/>
            <a:ext cx="294930" cy="29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IEA energy balance layout: compact source of information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9108" r="7444" b="688"/>
          <a:stretch/>
        </p:blipFill>
        <p:spPr bwMode="auto">
          <a:xfrm>
            <a:off x="2863947" y="610042"/>
            <a:ext cx="3397880" cy="45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3562890" y="834660"/>
            <a:ext cx="2392780" cy="278879"/>
          </a:xfrm>
          <a:prstGeom prst="rect">
            <a:avLst/>
          </a:prstGeom>
          <a:noFill/>
          <a:ln w="28575" cap="sq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586416" y="1165232"/>
            <a:ext cx="2232227" cy="3820713"/>
            <a:chOff x="109005" y="1852422"/>
            <a:chExt cx="2319961" cy="4586510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77800" y="5969030"/>
              <a:ext cx="2251076" cy="469902"/>
              <a:chOff x="-361" y="3771"/>
              <a:chExt cx="1418" cy="296"/>
            </a:xfrm>
          </p:grpSpPr>
          <p:sp>
            <p:nvSpPr>
              <p:cNvPr id="28" name="AutoShape 4"/>
              <p:cNvSpPr>
                <a:spLocks/>
              </p:cNvSpPr>
              <p:nvPr/>
            </p:nvSpPr>
            <p:spPr bwMode="auto">
              <a:xfrm>
                <a:off x="986" y="3771"/>
                <a:ext cx="71" cy="296"/>
              </a:xfrm>
              <a:prstGeom prst="leftBrace">
                <a:avLst>
                  <a:gd name="adj1" fmla="val 15495"/>
                  <a:gd name="adj2" fmla="val 50222"/>
                </a:avLst>
              </a:prstGeom>
              <a:noFill/>
              <a:ln w="25400" cap="sq">
                <a:solidFill>
                  <a:srgbClr val="953735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-361" y="3801"/>
                <a:ext cx="1375" cy="20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accent2"/>
                    </a:solidFill>
                  </a:rPr>
                  <a:t>Electricity and heat output</a:t>
                </a: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827086" y="5495968"/>
              <a:ext cx="1601783" cy="331790"/>
              <a:chOff x="58" y="3620"/>
              <a:chExt cx="1009" cy="209"/>
            </a:xfrm>
          </p:grpSpPr>
          <p:sp>
            <p:nvSpPr>
              <p:cNvPr id="26" name="AutoShape 7"/>
              <p:cNvSpPr>
                <a:spLocks/>
              </p:cNvSpPr>
              <p:nvPr/>
            </p:nvSpPr>
            <p:spPr bwMode="auto">
              <a:xfrm>
                <a:off x="996" y="3638"/>
                <a:ext cx="71" cy="190"/>
              </a:xfrm>
              <a:prstGeom prst="leftBrace">
                <a:avLst>
                  <a:gd name="adj1" fmla="val 16667"/>
                  <a:gd name="adj2" fmla="val 50222"/>
                </a:avLst>
              </a:prstGeom>
              <a:noFill/>
              <a:ln w="25400" cap="sq">
                <a:solidFill>
                  <a:srgbClr val="953735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58" y="3620"/>
                <a:ext cx="966" cy="20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accent2"/>
                    </a:solidFill>
                  </a:rPr>
                  <a:t>Non-energy use</a:t>
                </a: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14322" y="5085804"/>
              <a:ext cx="2114557" cy="368175"/>
              <a:chOff x="-270" y="3260"/>
              <a:chExt cx="1332" cy="244"/>
            </a:xfrm>
          </p:grpSpPr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-270" y="3261"/>
                <a:ext cx="1289" cy="22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accent2"/>
                    </a:solidFill>
                  </a:rPr>
                  <a:t>Other final consumption</a:t>
                </a:r>
              </a:p>
            </p:txBody>
          </p:sp>
          <p:sp>
            <p:nvSpPr>
              <p:cNvPr id="25" name="AutoShape 11"/>
              <p:cNvSpPr>
                <a:spLocks/>
              </p:cNvSpPr>
              <p:nvPr/>
            </p:nvSpPr>
            <p:spPr bwMode="auto">
              <a:xfrm>
                <a:off x="991" y="3260"/>
                <a:ext cx="71" cy="244"/>
              </a:xfrm>
              <a:prstGeom prst="leftBrace">
                <a:avLst>
                  <a:gd name="adj1" fmla="val 29321"/>
                  <a:gd name="adj2" fmla="val 50222"/>
                </a:avLst>
              </a:prstGeom>
              <a:noFill/>
              <a:ln w="25400" cap="sq">
                <a:solidFill>
                  <a:srgbClr val="953735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57"/>
            <p:cNvGrpSpPr>
              <a:grpSpLocks/>
            </p:cNvGrpSpPr>
            <p:nvPr/>
          </p:nvGrpSpPr>
          <p:grpSpPr bwMode="auto">
            <a:xfrm>
              <a:off x="109005" y="2412668"/>
              <a:ext cx="2319961" cy="950742"/>
              <a:chOff x="109005" y="2412668"/>
              <a:chExt cx="2319961" cy="950742"/>
            </a:xfrm>
          </p:grpSpPr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109005" y="2584850"/>
                <a:ext cx="2251519" cy="55419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accent2"/>
                    </a:solidFill>
                  </a:rPr>
                  <a:t>Transformation and energy industries own use</a:t>
                </a:r>
              </a:p>
            </p:txBody>
          </p:sp>
          <p:sp>
            <p:nvSpPr>
              <p:cNvPr id="23" name="AutoShape 18"/>
              <p:cNvSpPr>
                <a:spLocks/>
              </p:cNvSpPr>
              <p:nvPr/>
            </p:nvSpPr>
            <p:spPr bwMode="auto">
              <a:xfrm>
                <a:off x="2316721" y="2412668"/>
                <a:ext cx="112245" cy="950742"/>
              </a:xfrm>
              <a:prstGeom prst="leftBrace">
                <a:avLst>
                  <a:gd name="adj1" fmla="val 65365"/>
                  <a:gd name="adj2" fmla="val 50222"/>
                </a:avLst>
              </a:prstGeom>
              <a:noFill/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1395412" y="3546373"/>
              <a:ext cx="1033463" cy="937940"/>
              <a:chOff x="388" y="2069"/>
              <a:chExt cx="651" cy="659"/>
            </a:xfrm>
          </p:grpSpPr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388" y="2277"/>
                <a:ext cx="608" cy="23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accent2"/>
                    </a:solidFill>
                  </a:rPr>
                  <a:t>Industry</a:t>
                </a:r>
              </a:p>
            </p:txBody>
          </p:sp>
          <p:sp>
            <p:nvSpPr>
              <p:cNvPr id="21" name="AutoShape 21"/>
              <p:cNvSpPr>
                <a:spLocks/>
              </p:cNvSpPr>
              <p:nvPr/>
            </p:nvSpPr>
            <p:spPr bwMode="auto">
              <a:xfrm>
                <a:off x="968" y="2069"/>
                <a:ext cx="71" cy="659"/>
              </a:xfrm>
              <a:prstGeom prst="leftBrace">
                <a:avLst>
                  <a:gd name="adj1" fmla="val 82859"/>
                  <a:gd name="adj2" fmla="val 50222"/>
                </a:avLst>
              </a:prstGeom>
              <a:noFill/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1176961" y="4555133"/>
              <a:ext cx="1251736" cy="469275"/>
              <a:chOff x="274" y="2870"/>
              <a:chExt cx="774" cy="322"/>
            </a:xfrm>
          </p:grpSpPr>
          <p:sp>
            <p:nvSpPr>
              <p:cNvPr id="18" name="AutoShape 23"/>
              <p:cNvSpPr>
                <a:spLocks/>
              </p:cNvSpPr>
              <p:nvPr/>
            </p:nvSpPr>
            <p:spPr bwMode="auto">
              <a:xfrm>
                <a:off x="979" y="2870"/>
                <a:ext cx="69" cy="322"/>
              </a:xfrm>
              <a:prstGeom prst="leftBrace">
                <a:avLst>
                  <a:gd name="adj1" fmla="val 43572"/>
                  <a:gd name="adj2" fmla="val 50222"/>
                </a:avLst>
              </a:prstGeom>
              <a:noFill/>
              <a:ln w="25400" cap="sq">
                <a:solidFill>
                  <a:srgbClr val="953735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274" y="2912"/>
                <a:ext cx="732" cy="22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accent2"/>
                    </a:solidFill>
                  </a:rPr>
                  <a:t>Transport</a:t>
                </a:r>
              </a:p>
            </p:txBody>
          </p:sp>
        </p:grp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782482" y="3288782"/>
              <a:ext cx="1578040" cy="33251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accent2"/>
                  </a:solidFill>
                </a:rPr>
                <a:t>Final consumption</a:t>
              </a:r>
              <a:endParaRPr lang="en-US" sz="11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608701" y="1852422"/>
              <a:ext cx="820264" cy="427037"/>
              <a:chOff x="1608701" y="1852422"/>
              <a:chExt cx="820264" cy="427037"/>
            </a:xfrm>
          </p:grpSpPr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1608701" y="1905000"/>
                <a:ext cx="751822" cy="33251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accent2"/>
                    </a:solidFill>
                  </a:rPr>
                  <a:t>Supply</a:t>
                </a:r>
              </a:p>
            </p:txBody>
          </p:sp>
          <p:sp>
            <p:nvSpPr>
              <p:cNvPr id="17" name="AutoShape 15"/>
              <p:cNvSpPr>
                <a:spLocks/>
              </p:cNvSpPr>
              <p:nvPr/>
            </p:nvSpPr>
            <p:spPr bwMode="auto">
              <a:xfrm>
                <a:off x="2316720" y="1852422"/>
                <a:ext cx="112245" cy="427037"/>
              </a:xfrm>
              <a:prstGeom prst="leftBrace">
                <a:avLst>
                  <a:gd name="adj1" fmla="val 35474"/>
                  <a:gd name="adj2" fmla="val 50222"/>
                </a:avLst>
              </a:prstGeom>
              <a:noFill/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621581" y="1593765"/>
            <a:ext cx="2243113" cy="738664"/>
          </a:xfrm>
          <a:prstGeom prst="rect">
            <a:avLst/>
          </a:prstGeom>
          <a:solidFill>
            <a:schemeClr val="accent1">
              <a:lumMod val="20000"/>
              <a:lumOff val="80000"/>
              <a:alpha val="74902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NZ" sz="1400" b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Arial" pitchFamily="34" charset="0"/>
              </a:rPr>
              <a:t>Comparable information</a:t>
            </a:r>
            <a:br>
              <a:rPr lang="en-NZ" sz="1400" b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Arial" pitchFamily="34" charset="0"/>
              </a:rPr>
            </a:br>
            <a:r>
              <a:rPr lang="en-NZ" sz="1400" b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Arial" pitchFamily="34" charset="0"/>
              </a:rPr>
              <a:t>for all products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5981746" y="834661"/>
            <a:ext cx="236117" cy="4183182"/>
          </a:xfrm>
          <a:prstGeom prst="rect">
            <a:avLst/>
          </a:prstGeom>
          <a:noFill/>
          <a:ln w="28575" cap="sq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350793" y="833943"/>
            <a:ext cx="1125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sz="1800" b="1" dirty="0">
                <a:solidFill>
                  <a:srgbClr val="E6AF00"/>
                </a:solidFill>
              </a:rPr>
              <a:t>Totals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4136339" y="834660"/>
            <a:ext cx="836636" cy="83625"/>
          </a:xfrm>
          <a:prstGeom prst="rect">
            <a:avLst/>
          </a:prstGeom>
          <a:noFill/>
          <a:ln w="28575" cap="sq" algn="ctr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>
              <a:latin typeface="Arial" charset="0"/>
              <a:ea typeface="ＭＳ Ｐゴシック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21581" y="2485775"/>
            <a:ext cx="2243114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NZ" sz="1400" b="1" dirty="0">
                <a:solidFill>
                  <a:schemeClr val="accent5"/>
                </a:solidFill>
                <a:ea typeface="ＭＳ Ｐゴシック" charset="-128"/>
                <a:cs typeface="Arial" pitchFamily="34" charset="0"/>
              </a:rPr>
              <a:t>Comparable energy </a:t>
            </a:r>
            <a:br>
              <a:rPr lang="en-NZ" sz="1400" b="1" dirty="0">
                <a:solidFill>
                  <a:schemeClr val="accent5"/>
                </a:solidFill>
                <a:ea typeface="ＭＳ Ｐゴシック" charset="-128"/>
                <a:cs typeface="Arial" pitchFamily="34" charset="0"/>
              </a:rPr>
            </a:br>
            <a:r>
              <a:rPr lang="en-NZ" sz="1400" b="1" dirty="0">
                <a:solidFill>
                  <a:schemeClr val="accent5"/>
                </a:solidFill>
                <a:ea typeface="ＭＳ Ｐゴシック" charset="-128"/>
                <a:cs typeface="Arial" pitchFamily="34" charset="0"/>
              </a:rPr>
              <a:t>units (</a:t>
            </a:r>
            <a:r>
              <a:rPr lang="en-NZ" sz="1400" b="1" dirty="0" err="1">
                <a:solidFill>
                  <a:schemeClr val="accent5"/>
                </a:solidFill>
                <a:ea typeface="ＭＳ Ｐゴシック" charset="-128"/>
                <a:cs typeface="Arial" pitchFamily="34" charset="0"/>
              </a:rPr>
              <a:t>Mtoe</a:t>
            </a:r>
            <a:r>
              <a:rPr lang="en-NZ" sz="1400" b="1" dirty="0">
                <a:solidFill>
                  <a:schemeClr val="accent5"/>
                </a:solidFill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1581" y="3316197"/>
            <a:ext cx="2243113" cy="523220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 w="38100">
            <a:solidFill>
              <a:schemeClr val="accent4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4">
                    <a:lumMod val="75000"/>
                    <a:lumOff val="25000"/>
                  </a:schemeClr>
                </a:solidFill>
                <a:ea typeface="ＭＳ Ｐゴシック" charset="-128"/>
                <a:cs typeface="Arial" pitchFamily="34" charset="0"/>
              </a:rPr>
              <a:t>Global picture of energy situation in a country</a:t>
            </a:r>
            <a:endParaRPr lang="en-NZ" sz="1400" b="1" dirty="0">
              <a:solidFill>
                <a:schemeClr val="accent4">
                  <a:lumMod val="75000"/>
                  <a:lumOff val="25000"/>
                </a:schemeClr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2883561" y="834660"/>
            <a:ext cx="652576" cy="4183178"/>
          </a:xfrm>
          <a:prstGeom prst="rect">
            <a:avLst/>
          </a:prstGeom>
          <a:noFill/>
          <a:ln w="28575" cap="sq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09663" y="605580"/>
            <a:ext cx="19019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People’s Republic of China</a:t>
            </a:r>
          </a:p>
        </p:txBody>
      </p:sp>
    </p:spTree>
    <p:extLst>
      <p:ext uri="{BB962C8B-B14F-4D97-AF65-F5344CB8AC3E}">
        <p14:creationId xmlns:p14="http://schemas.microsoft.com/office/powerpoint/2010/main" val="36821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0" grpId="0" animBg="1"/>
      <p:bldP spid="30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Energy Efficiency Indicators – End Use Sectors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609663" y="605580"/>
            <a:ext cx="19019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People’s Republic of China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E12DE6-02BD-4A30-BD0B-7BCF336EB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943" y="866424"/>
            <a:ext cx="3139712" cy="2377646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0CB65715-4B95-4FE2-B473-18EE84FFD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012" y="944134"/>
            <a:ext cx="3139712" cy="2377646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6C488DD4-C536-4ADD-982E-2CDAA509A843}"/>
              </a:ext>
            </a:extLst>
          </p:cNvPr>
          <p:cNvSpPr txBox="1"/>
          <p:nvPr/>
        </p:nvSpPr>
        <p:spPr>
          <a:xfrm>
            <a:off x="654848" y="563268"/>
            <a:ext cx="162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Austria</a:t>
            </a:r>
            <a:endParaRPr lang="en-GB" sz="1600" b="1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44B2D29-BB84-4C2E-A13E-4E2F43C652DA}"/>
              </a:ext>
            </a:extLst>
          </p:cNvPr>
          <p:cNvSpPr txBox="1"/>
          <p:nvPr/>
        </p:nvSpPr>
        <p:spPr>
          <a:xfrm>
            <a:off x="3812351" y="563268"/>
            <a:ext cx="190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Czech Republic</a:t>
            </a:r>
            <a:endParaRPr lang="en-GB" sz="1600" b="1" dirty="0"/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00C5E52B-2175-4194-AE13-B6588904C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114" y="901822"/>
            <a:ext cx="3139712" cy="2383743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753076B0-04C8-4CA5-A959-1286A6CBCCE0}"/>
              </a:ext>
            </a:extLst>
          </p:cNvPr>
          <p:cNvSpPr txBox="1"/>
          <p:nvPr/>
        </p:nvSpPr>
        <p:spPr>
          <a:xfrm>
            <a:off x="6814024" y="563268"/>
            <a:ext cx="190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Germany</a:t>
            </a:r>
            <a:endParaRPr lang="en-GB" sz="1600" b="1" dirty="0"/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585BC621-9B9D-496C-8410-1F75ADCC8C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30" y="3244070"/>
            <a:ext cx="2627166" cy="1563912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F5CAF655-AF62-4D52-BAB7-016CC5BE3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4229" y="3244070"/>
            <a:ext cx="2627166" cy="1563912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BF46729D-D6F6-4809-BBE5-B3408D3F86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656" y="3275218"/>
            <a:ext cx="2574841" cy="1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Energy Efficiency Indicators – Residential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609663" y="605580"/>
            <a:ext cx="19019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People’s Republic of China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C488DD4-C536-4ADD-982E-2CDAA509A843}"/>
              </a:ext>
            </a:extLst>
          </p:cNvPr>
          <p:cNvSpPr txBox="1"/>
          <p:nvPr/>
        </p:nvSpPr>
        <p:spPr>
          <a:xfrm>
            <a:off x="654848" y="563268"/>
            <a:ext cx="162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Austria</a:t>
            </a:r>
            <a:endParaRPr lang="en-GB" sz="1600" b="1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44B2D29-BB84-4C2E-A13E-4E2F43C652DA}"/>
              </a:ext>
            </a:extLst>
          </p:cNvPr>
          <p:cNvSpPr txBox="1"/>
          <p:nvPr/>
        </p:nvSpPr>
        <p:spPr>
          <a:xfrm>
            <a:off x="3812351" y="563268"/>
            <a:ext cx="190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Czech Republic</a:t>
            </a:r>
            <a:endParaRPr lang="en-GB" sz="1600" b="1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53076B0-04C8-4CA5-A959-1286A6CBCCE0}"/>
              </a:ext>
            </a:extLst>
          </p:cNvPr>
          <p:cNvSpPr txBox="1"/>
          <p:nvPr/>
        </p:nvSpPr>
        <p:spPr>
          <a:xfrm>
            <a:off x="6814024" y="563268"/>
            <a:ext cx="190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Germany</a:t>
            </a:r>
            <a:endParaRPr lang="en-GB" sz="16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1134DB-1AB1-479D-B6C1-898136E02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" y="1052781"/>
            <a:ext cx="2999492" cy="19143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1D6946-00B2-4BA3-BA55-B8952A2FC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453" y="2967091"/>
            <a:ext cx="3182388" cy="19813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6D6647C-7ADB-4B08-BEC1-377C50D1D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517" y="1049733"/>
            <a:ext cx="2999492" cy="19204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A0BF575-D2FC-4CBC-9D1D-2A683665F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456" y="2967091"/>
            <a:ext cx="3182388" cy="19813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6F89B7A-9559-4339-88E8-9A57E18B9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174" y="1052781"/>
            <a:ext cx="2999492" cy="19143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7BCF9A8-F3FC-4491-BE86-89B49DAF68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2141" y="2967091"/>
            <a:ext cx="3182388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Energy Efficiency Indicators – Industry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609663" y="605580"/>
            <a:ext cx="19019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People’s Republic of China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C488DD4-C536-4ADD-982E-2CDAA509A843}"/>
              </a:ext>
            </a:extLst>
          </p:cNvPr>
          <p:cNvSpPr txBox="1"/>
          <p:nvPr/>
        </p:nvSpPr>
        <p:spPr>
          <a:xfrm>
            <a:off x="654848" y="563268"/>
            <a:ext cx="162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Austria</a:t>
            </a:r>
            <a:endParaRPr lang="en-GB" sz="1600" b="1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44B2D29-BB84-4C2E-A13E-4E2F43C652DA}"/>
              </a:ext>
            </a:extLst>
          </p:cNvPr>
          <p:cNvSpPr txBox="1"/>
          <p:nvPr/>
        </p:nvSpPr>
        <p:spPr>
          <a:xfrm>
            <a:off x="3812351" y="563268"/>
            <a:ext cx="190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Czech Republic</a:t>
            </a:r>
            <a:endParaRPr lang="en-GB" sz="1600" b="1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53076B0-04C8-4CA5-A959-1286A6CBCCE0}"/>
              </a:ext>
            </a:extLst>
          </p:cNvPr>
          <p:cNvSpPr txBox="1"/>
          <p:nvPr/>
        </p:nvSpPr>
        <p:spPr>
          <a:xfrm>
            <a:off x="6814024" y="563268"/>
            <a:ext cx="190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Germany</a:t>
            </a:r>
            <a:endParaRPr lang="en-GB" sz="1600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7D6DC86-1B1E-4529-B1CB-6620C7341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6504"/>
            <a:ext cx="3066554" cy="198746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0477568-9A5E-4D31-AB1A-CA1F2CA35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384" y="1686504"/>
            <a:ext cx="3066554" cy="198746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ABE6A59-8641-41C3-A565-71A2D1572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655" y="1686504"/>
            <a:ext cx="306655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Energy Efficiency Indicators – Transport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609663" y="605580"/>
            <a:ext cx="19019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People’s Republic of China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C488DD4-C536-4ADD-982E-2CDAA509A843}"/>
              </a:ext>
            </a:extLst>
          </p:cNvPr>
          <p:cNvSpPr txBox="1"/>
          <p:nvPr/>
        </p:nvSpPr>
        <p:spPr>
          <a:xfrm>
            <a:off x="654848" y="563268"/>
            <a:ext cx="1629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Austria</a:t>
            </a:r>
            <a:endParaRPr lang="en-GB" sz="1600" b="1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44B2D29-BB84-4C2E-A13E-4E2F43C652DA}"/>
              </a:ext>
            </a:extLst>
          </p:cNvPr>
          <p:cNvSpPr txBox="1"/>
          <p:nvPr/>
        </p:nvSpPr>
        <p:spPr>
          <a:xfrm>
            <a:off x="3812351" y="563268"/>
            <a:ext cx="190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Czech Republic</a:t>
            </a:r>
            <a:endParaRPr lang="en-GB" sz="1600" b="1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53076B0-04C8-4CA5-A959-1286A6CBCCE0}"/>
              </a:ext>
            </a:extLst>
          </p:cNvPr>
          <p:cNvSpPr txBox="1"/>
          <p:nvPr/>
        </p:nvSpPr>
        <p:spPr>
          <a:xfrm>
            <a:off x="6814024" y="563268"/>
            <a:ext cx="190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Germany</a:t>
            </a:r>
            <a:endParaRPr lang="en-GB" sz="16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9290869-0537-4F47-B62F-8B8182CF7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" y="817570"/>
            <a:ext cx="2999492" cy="18655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C7C185-5831-46B0-BC80-33E510EB9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403" y="2659826"/>
            <a:ext cx="3109229" cy="19204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6A9E58-A2B2-4AE5-99CB-BBEA4C75E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887" y="820618"/>
            <a:ext cx="2999492" cy="18594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E27F34-06CE-4807-AFDA-3B063262A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019" y="2628535"/>
            <a:ext cx="3109229" cy="19204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FACBE79-0624-48DE-B477-BBAB0C912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679" y="866663"/>
            <a:ext cx="2962913" cy="18411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43F9C40-67F8-4830-8E52-BC7A716FE1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9858" y="2643776"/>
            <a:ext cx="306655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Energy Efficiency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Energy Efficiency Indicators: Fundamentals on Statistics</a:t>
            </a:r>
          </a:p>
          <a:p>
            <a:r>
              <a:rPr lang="en-US" dirty="0">
                <a:hlinkClick r:id="rId2"/>
              </a:rPr>
              <a:t>https://www.iea.org/eeindicatorsmanual/</a:t>
            </a:r>
            <a:endParaRPr lang="en-US" dirty="0"/>
          </a:p>
          <a:p>
            <a:r>
              <a:rPr lang="en-US" dirty="0"/>
              <a:t>Policies database </a:t>
            </a:r>
            <a:r>
              <a:rPr lang="en-GB" dirty="0">
                <a:hlinkClick r:id="rId3"/>
              </a:rPr>
              <a:t>https://www.iea.org/policiesandmeasures/</a:t>
            </a:r>
            <a:endParaRPr lang="en-GB" dirty="0"/>
          </a:p>
          <a:p>
            <a:pPr lvl="1"/>
            <a:r>
              <a:rPr lang="en-GB" sz="1400" u="sng" dirty="0">
                <a:hlinkClick r:id="rId4"/>
              </a:rPr>
              <a:t>Addressing Climate Change Database</a:t>
            </a:r>
            <a:endParaRPr lang="en-GB" sz="1400" dirty="0"/>
          </a:p>
          <a:p>
            <a:pPr lvl="1"/>
            <a:r>
              <a:rPr lang="en-US" sz="1400" u="sng" dirty="0">
                <a:hlinkClick r:id="rId5"/>
              </a:rPr>
              <a:t>IEA/IRENA Global Renewable Energy Policies and Measures Database</a:t>
            </a:r>
            <a:endParaRPr lang="en-US" sz="1400" dirty="0"/>
          </a:p>
          <a:p>
            <a:pPr lvl="1"/>
            <a:r>
              <a:rPr lang="en-GB" sz="1400" dirty="0">
                <a:hlinkClick r:id="rId6"/>
              </a:rPr>
              <a:t>Energy Efficiency Database</a:t>
            </a:r>
            <a:endParaRPr lang="en-GB" sz="1400" dirty="0"/>
          </a:p>
          <a:p>
            <a:pPr lvl="1"/>
            <a:r>
              <a:rPr lang="en-US" sz="1400" u="sng" dirty="0">
                <a:hlinkClick r:id="rId7"/>
              </a:rPr>
              <a:t>Building Energy Efficiency Policies (BEEP) Database</a:t>
            </a:r>
            <a:endParaRPr lang="en-US" sz="1400" dirty="0"/>
          </a:p>
          <a:p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BE3581-A9DE-4C73-82E9-488B2AADD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40" y="1185620"/>
            <a:ext cx="2078580" cy="29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2338" y="648887"/>
            <a:ext cx="8604250" cy="41090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Energy Efficiency is not equivalent to energy savings</a:t>
            </a:r>
          </a:p>
          <a:p>
            <a:pPr lvl="1"/>
            <a:r>
              <a:rPr lang="en-US" dirty="0"/>
              <a:t>There are multiple benefits to it and policies must take it into account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  <a:p>
            <a:endParaRPr lang="en-US" dirty="0"/>
          </a:p>
          <a:p>
            <a:r>
              <a:rPr lang="en-US" dirty="0"/>
              <a:t>For right policies right data are essential not only for setting up but mainly for evaluation</a:t>
            </a:r>
          </a:p>
          <a:p>
            <a:r>
              <a:rPr lang="en-US" dirty="0"/>
              <a:t>Sharing/using experience can save a lot of side tracking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4FD493-8E41-4401-A2A5-90DF8EA4B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26" y="1133555"/>
            <a:ext cx="291414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3776" y="4275118"/>
            <a:ext cx="7683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IEA statistics website – due to be launched soon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www.iea.org/statistics</a:t>
            </a:r>
          </a:p>
        </p:txBody>
      </p:sp>
    </p:spTree>
    <p:extLst>
      <p:ext uri="{BB962C8B-B14F-4D97-AF65-F5344CB8AC3E}">
        <p14:creationId xmlns:p14="http://schemas.microsoft.com/office/powerpoint/2010/main" val="15837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World Energy Outlook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Long term Scenarios up to 2040</a:t>
            </a:r>
          </a:p>
          <a:p>
            <a:r>
              <a:rPr lang="en-US" dirty="0"/>
              <a:t>Every year</a:t>
            </a:r>
          </a:p>
          <a:p>
            <a:pPr lvl="1"/>
            <a:r>
              <a:rPr lang="en-US" dirty="0"/>
              <a:t>Focus on fuel</a:t>
            </a:r>
          </a:p>
          <a:p>
            <a:pPr lvl="1"/>
            <a:r>
              <a:rPr lang="en-US" dirty="0"/>
              <a:t>Focus on Country/Region</a:t>
            </a:r>
          </a:p>
          <a:p>
            <a:pPr lvl="1"/>
            <a:r>
              <a:rPr lang="en-US" dirty="0"/>
              <a:t>Special reports</a:t>
            </a:r>
          </a:p>
          <a:p>
            <a:r>
              <a:rPr lang="en-US" dirty="0">
                <a:hlinkClick r:id="rId2"/>
              </a:rPr>
              <a:t>https://www.iea.org/weo/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60" y="857729"/>
            <a:ext cx="250036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Energy Technology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Long term scenarios</a:t>
            </a:r>
          </a:p>
          <a:p>
            <a:r>
              <a:rPr lang="en-US" dirty="0"/>
              <a:t>Role of technologies in the Energy Transitions</a:t>
            </a:r>
            <a:endParaRPr lang="en-GB" u="sng" dirty="0">
              <a:hlinkClick r:id="rId2"/>
            </a:endParaRPr>
          </a:p>
          <a:p>
            <a:r>
              <a:rPr lang="en-GB" u="sng" dirty="0">
                <a:hlinkClick r:id="rId2"/>
              </a:rPr>
              <a:t>http://www.iea.org/etp2017/summary/</a:t>
            </a:r>
            <a:endParaRPr lang="en-GB" u="sng" dirty="0"/>
          </a:p>
          <a:p>
            <a:r>
              <a:rPr lang="en-US" dirty="0"/>
              <a:t>Tracking Clean Technology</a:t>
            </a:r>
          </a:p>
          <a:p>
            <a:r>
              <a:rPr lang="en-US" dirty="0">
                <a:hlinkClick r:id="rId3"/>
              </a:rPr>
              <a:t>http://www.iea.org/tcep/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3" y="886060"/>
            <a:ext cx="2664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World Energy Outlook</a:t>
            </a:r>
          </a:p>
          <a:p>
            <a:r>
              <a:rPr lang="en-US" dirty="0"/>
              <a:t>Energy Efficiency Indicators Highlights</a:t>
            </a:r>
          </a:p>
          <a:p>
            <a:r>
              <a:rPr lang="en-US" dirty="0"/>
              <a:t>Energy Efficiency/Energy Analysis</a:t>
            </a:r>
          </a:p>
          <a:p>
            <a:pPr lvl="1"/>
            <a:r>
              <a:rPr lang="en-US" dirty="0"/>
              <a:t>Energy Efficiency Manuals</a:t>
            </a:r>
          </a:p>
          <a:p>
            <a:pPr lvl="1"/>
            <a:r>
              <a:rPr lang="en-US" dirty="0"/>
              <a:t>World Energy Outlook</a:t>
            </a:r>
          </a:p>
          <a:p>
            <a:pPr lvl="1"/>
            <a:r>
              <a:rPr lang="en-US" dirty="0"/>
              <a:t>Energy Technology Perspectives</a:t>
            </a:r>
          </a:p>
          <a:p>
            <a:pPr lvl="1"/>
            <a:r>
              <a:rPr lang="en-US" dirty="0"/>
              <a:t>Market Report Series</a:t>
            </a:r>
          </a:p>
          <a:p>
            <a:pPr lvl="1"/>
            <a:r>
              <a:rPr lang="en-US" dirty="0"/>
              <a:t>Other Reports</a:t>
            </a:r>
          </a:p>
        </p:txBody>
      </p:sp>
    </p:spTree>
    <p:extLst>
      <p:ext uri="{BB962C8B-B14F-4D97-AF65-F5344CB8AC3E}">
        <p14:creationId xmlns:p14="http://schemas.microsoft.com/office/powerpoint/2010/main" val="27217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Market Report Series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Medium Term Projections</a:t>
            </a:r>
          </a:p>
          <a:p>
            <a:pPr lvl="1"/>
            <a:r>
              <a:rPr lang="en-US" dirty="0"/>
              <a:t>Coal</a:t>
            </a:r>
          </a:p>
          <a:p>
            <a:pPr lvl="1"/>
            <a:r>
              <a:rPr lang="en-US" dirty="0"/>
              <a:t>Energy Efficiency</a:t>
            </a:r>
          </a:p>
          <a:p>
            <a:pPr lvl="1"/>
            <a:r>
              <a:rPr lang="en-US" dirty="0"/>
              <a:t>Gas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Renewables </a:t>
            </a:r>
          </a:p>
          <a:p>
            <a:r>
              <a:rPr lang="en-US" dirty="0"/>
              <a:t>5 years ahead</a:t>
            </a:r>
          </a:p>
          <a:p>
            <a:r>
              <a:rPr lang="en-US" dirty="0"/>
              <a:t>Focus on current trends in production, </a:t>
            </a:r>
            <a:br>
              <a:rPr lang="en-US" dirty="0"/>
            </a:br>
            <a:r>
              <a:rPr lang="en-US" dirty="0"/>
              <a:t>trade and consumption</a:t>
            </a:r>
          </a:p>
          <a:p>
            <a:r>
              <a:rPr lang="en-US" dirty="0"/>
              <a:t>Covering key regions/countries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10" y="1680348"/>
            <a:ext cx="1335273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02" y="669791"/>
            <a:ext cx="1335273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18" y="669791"/>
            <a:ext cx="1335273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57" y="2963478"/>
            <a:ext cx="1335273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02" y="2963478"/>
            <a:ext cx="1332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Other Reports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Digitalization and Energy</a:t>
            </a:r>
          </a:p>
          <a:p>
            <a:pPr lvl="1"/>
            <a:r>
              <a:rPr lang="en-GB" dirty="0">
                <a:hlinkClick r:id="rId2"/>
              </a:rPr>
              <a:t>http://www.iea.org/digital/</a:t>
            </a:r>
            <a:endParaRPr lang="en-GB" dirty="0"/>
          </a:p>
          <a:p>
            <a:r>
              <a:rPr lang="en-US" dirty="0"/>
              <a:t>World Energy Investment</a:t>
            </a:r>
          </a:p>
          <a:p>
            <a:pPr lvl="1"/>
            <a:r>
              <a:rPr lang="en-GB" dirty="0">
                <a:hlinkClick r:id="rId3"/>
              </a:rPr>
              <a:t>http://www.iea.org/topics/investment/</a:t>
            </a:r>
            <a:endParaRPr lang="en-GB" dirty="0"/>
          </a:p>
          <a:p>
            <a:r>
              <a:rPr lang="en-US" dirty="0"/>
              <a:t>Country Reports</a:t>
            </a:r>
          </a:p>
          <a:p>
            <a:pPr lvl="1"/>
            <a:r>
              <a:rPr lang="en-US" dirty="0"/>
              <a:t>Energy Policies of IEA Countries</a:t>
            </a:r>
          </a:p>
          <a:p>
            <a:r>
              <a:rPr lang="en-US" dirty="0"/>
              <a:t>Oil Market Report</a:t>
            </a:r>
          </a:p>
          <a:p>
            <a:pPr lvl="1"/>
            <a:r>
              <a:rPr lang="en-US" dirty="0"/>
              <a:t>Monthly Oil report</a:t>
            </a:r>
          </a:p>
          <a:p>
            <a:pPr lvl="1"/>
            <a:r>
              <a:rPr lang="en-GB" dirty="0">
                <a:hlinkClick r:id="rId4"/>
              </a:rPr>
              <a:t>https://www.iea.org/oilmarketreport/omrpublic/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83" y="632460"/>
            <a:ext cx="1273091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89" y="1676400"/>
            <a:ext cx="1253454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213" y="2841545"/>
            <a:ext cx="127309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India takes the lead, as China energy growth slows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5100" y="817525"/>
            <a:ext cx="8783408" cy="299700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Change in energy demand, 2016-40 (Mtoe)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2362" y="4412882"/>
            <a:ext cx="8952401" cy="546355"/>
          </a:xfrm>
        </p:spPr>
        <p:txBody>
          <a:bodyPr/>
          <a:lstStyle/>
          <a:p>
            <a:pPr marL="0" indent="0"/>
            <a:r>
              <a:rPr lang="en-US" sz="1600" dirty="0"/>
              <a:t>Old ways of understanding the world of energy are losing value as countries change roles: </a:t>
            </a:r>
            <a:br>
              <a:rPr lang="en-US" sz="1600" dirty="0"/>
            </a:br>
            <a:endParaRPr lang="en-GB" sz="1600" dirty="0"/>
          </a:p>
        </p:txBody>
      </p:sp>
      <p:sp>
        <p:nvSpPr>
          <p:cNvPr id="5124" name="Rectangle 84"/>
          <p:cNvSpPr>
            <a:spLocks noChangeArrowheads="1"/>
          </p:cNvSpPr>
          <p:nvPr/>
        </p:nvSpPr>
        <p:spPr bwMode="auto">
          <a:xfrm>
            <a:off x="1" y="-13213"/>
            <a:ext cx="18472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125" name="Rectangle 85"/>
          <p:cNvSpPr>
            <a:spLocks noChangeArrowheads="1"/>
          </p:cNvSpPr>
          <p:nvPr/>
        </p:nvSpPr>
        <p:spPr bwMode="auto">
          <a:xfrm>
            <a:off x="1" y="158237"/>
            <a:ext cx="18472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1" name="Picture 10" descr="World_WEO.wm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03584" y="1198179"/>
            <a:ext cx="6419721" cy="322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Oval 37"/>
          <p:cNvSpPr>
            <a:spLocks noChangeArrowheads="1"/>
          </p:cNvSpPr>
          <p:nvPr/>
        </p:nvSpPr>
        <p:spPr bwMode="auto">
          <a:xfrm>
            <a:off x="5136082" y="2940052"/>
            <a:ext cx="799073" cy="793224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 w="9525">
            <a:solidFill>
              <a:schemeClr val="accent1">
                <a:lumMod val="50000"/>
                <a:alpha val="50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India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1 005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47197" y="2273380"/>
            <a:ext cx="1565352" cy="1305737"/>
            <a:chOff x="5547197" y="2273380"/>
            <a:chExt cx="1565352" cy="1305737"/>
          </a:xfrm>
        </p:grpSpPr>
        <p:grpSp>
          <p:nvGrpSpPr>
            <p:cNvPr id="14" name="Group 78"/>
            <p:cNvGrpSpPr/>
            <p:nvPr/>
          </p:nvGrpSpPr>
          <p:grpSpPr>
            <a:xfrm>
              <a:off x="5998997" y="2902770"/>
              <a:ext cx="1113552" cy="676347"/>
              <a:chOff x="4745410" y="3898252"/>
              <a:chExt cx="1178946" cy="659418"/>
            </a:xfrm>
          </p:grpSpPr>
          <p:sp>
            <p:nvSpPr>
              <p:cNvPr id="57" name="Oval 37"/>
              <p:cNvSpPr>
                <a:spLocks noChangeArrowheads="1"/>
              </p:cNvSpPr>
              <p:nvPr/>
            </p:nvSpPr>
            <p:spPr bwMode="auto">
              <a:xfrm>
                <a:off x="4745410" y="4055756"/>
                <a:ext cx="545032" cy="501914"/>
              </a:xfrm>
              <a:prstGeom prst="ellips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 w="9525">
                <a:solidFill>
                  <a:schemeClr val="accent1">
                    <a:lumMod val="50000"/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420</a:t>
                </a:r>
              </a:p>
            </p:txBody>
          </p:sp>
          <p:sp>
            <p:nvSpPr>
              <p:cNvPr id="66" name="Rectangle 33"/>
              <p:cNvSpPr>
                <a:spLocks noChangeArrowheads="1"/>
              </p:cNvSpPr>
              <p:nvPr/>
            </p:nvSpPr>
            <p:spPr bwMode="auto">
              <a:xfrm>
                <a:off x="5115736" y="3898252"/>
                <a:ext cx="808620" cy="427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Southeast</a:t>
                </a:r>
              </a:p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Asia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547197" y="2273380"/>
              <a:ext cx="709200" cy="709200"/>
            </a:xfrm>
            <a:prstGeom prst="ellipse">
              <a:avLst/>
            </a:prstGeom>
            <a:solidFill>
              <a:schemeClr val="accent1">
                <a:lumMod val="75000"/>
                <a:alpha val="50000"/>
              </a:schemeClr>
            </a:solidFill>
            <a:ln w="9525">
              <a:solidFill>
                <a:schemeClr val="accent1">
                  <a:lumMod val="50000"/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China 790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41414" y="1873784"/>
            <a:ext cx="5179479" cy="933544"/>
            <a:chOff x="442387" y="2058571"/>
            <a:chExt cx="5179479" cy="933544"/>
          </a:xfrm>
        </p:grpSpPr>
        <p:grpSp>
          <p:nvGrpSpPr>
            <p:cNvPr id="17" name="Group 73"/>
            <p:cNvGrpSpPr/>
            <p:nvPr/>
          </p:nvGrpSpPr>
          <p:grpSpPr>
            <a:xfrm>
              <a:off x="442387" y="2396151"/>
              <a:ext cx="1293142" cy="560935"/>
              <a:chOff x="-199323" y="3468405"/>
              <a:chExt cx="1369083" cy="572179"/>
            </a:xfrm>
          </p:grpSpPr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1169691" y="3468405"/>
                <a:ext cx="69" cy="219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9" name="Rectangle 33"/>
              <p:cNvSpPr>
                <a:spLocks noChangeArrowheads="1"/>
              </p:cNvSpPr>
              <p:nvPr/>
            </p:nvSpPr>
            <p:spPr bwMode="auto">
              <a:xfrm>
                <a:off x="-199323" y="3593212"/>
                <a:ext cx="1107564" cy="447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United States</a:t>
                </a:r>
              </a:p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-30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0" name="Rectangle 33"/>
            <p:cNvSpPr>
              <a:spLocks noChangeArrowheads="1"/>
            </p:cNvSpPr>
            <p:nvPr/>
          </p:nvSpPr>
          <p:spPr bwMode="auto">
            <a:xfrm>
              <a:off x="5184246" y="2553534"/>
              <a:ext cx="437620" cy="43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3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Japan</a:t>
              </a:r>
            </a:p>
            <a:p>
              <a:pPr marL="0" marR="0" lvl="0" indent="0" algn="ctr" defTabSz="91435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-50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9" name="Group 74"/>
            <p:cNvGrpSpPr/>
            <p:nvPr/>
          </p:nvGrpSpPr>
          <p:grpSpPr>
            <a:xfrm>
              <a:off x="2404024" y="2058571"/>
              <a:ext cx="540003" cy="475403"/>
              <a:chOff x="2413102" y="2760630"/>
              <a:chExt cx="571715" cy="605682"/>
            </a:xfrm>
          </p:grpSpPr>
          <p:sp>
            <p:nvSpPr>
              <p:cNvPr id="48" name="Text Box 38"/>
              <p:cNvSpPr txBox="1">
                <a:spLocks noChangeArrowheads="1"/>
              </p:cNvSpPr>
              <p:nvPr/>
            </p:nvSpPr>
            <p:spPr bwMode="auto">
              <a:xfrm>
                <a:off x="2802891" y="3091829"/>
                <a:ext cx="69" cy="274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1" name="Rectangle 33"/>
              <p:cNvSpPr>
                <a:spLocks noChangeArrowheads="1"/>
              </p:cNvSpPr>
              <p:nvPr/>
            </p:nvSpPr>
            <p:spPr bwMode="auto">
              <a:xfrm>
                <a:off x="2413102" y="2760630"/>
                <a:ext cx="571715" cy="558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Europe</a:t>
                </a:r>
              </a:p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-200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595885" y="1779391"/>
            <a:ext cx="4403112" cy="1995908"/>
            <a:chOff x="-3143" y="1988728"/>
            <a:chExt cx="4403112" cy="1995908"/>
          </a:xfrm>
        </p:grpSpPr>
        <p:grpSp>
          <p:nvGrpSpPr>
            <p:cNvPr id="12" name="Group 81"/>
            <p:cNvGrpSpPr/>
            <p:nvPr/>
          </p:nvGrpSpPr>
          <p:grpSpPr>
            <a:xfrm>
              <a:off x="-3143" y="3510591"/>
              <a:ext cx="1768645" cy="474045"/>
              <a:chOff x="123608" y="4262058"/>
              <a:chExt cx="1872511" cy="485237"/>
            </a:xfrm>
          </p:grpSpPr>
          <p:sp>
            <p:nvSpPr>
              <p:cNvPr id="55" name="Oval 37"/>
              <p:cNvSpPr>
                <a:spLocks noChangeArrowheads="1"/>
              </p:cNvSpPr>
              <p:nvPr/>
            </p:nvSpPr>
            <p:spPr bwMode="auto">
              <a:xfrm>
                <a:off x="1515881" y="4262058"/>
                <a:ext cx="480238" cy="464309"/>
              </a:xfrm>
              <a:prstGeom prst="ellipse">
                <a:avLst/>
              </a:prstGeom>
              <a:solidFill>
                <a:srgbClr val="92D050">
                  <a:alpha val="50000"/>
                </a:srgbClr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270</a:t>
                </a:r>
              </a:p>
            </p:txBody>
          </p:sp>
          <p:sp>
            <p:nvSpPr>
              <p:cNvPr id="64" name="Rectangle 33"/>
              <p:cNvSpPr>
                <a:spLocks noChangeArrowheads="1"/>
              </p:cNvSpPr>
              <p:nvPr/>
            </p:nvSpPr>
            <p:spPr bwMode="auto">
              <a:xfrm>
                <a:off x="123608" y="4298359"/>
                <a:ext cx="1472367" cy="448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Central and </a:t>
                </a:r>
              </a:p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South America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16" name="Group 82"/>
            <p:cNvGrpSpPr/>
            <p:nvPr/>
          </p:nvGrpSpPr>
          <p:grpSpPr>
            <a:xfrm>
              <a:off x="2273207" y="3094294"/>
              <a:ext cx="964349" cy="671052"/>
              <a:chOff x="2411714" y="4123747"/>
              <a:chExt cx="1020982" cy="654254"/>
            </a:xfrm>
          </p:grpSpPr>
          <p:sp>
            <p:nvSpPr>
              <p:cNvPr id="53" name="Oval 37"/>
              <p:cNvSpPr>
                <a:spLocks noChangeArrowheads="1"/>
              </p:cNvSpPr>
              <p:nvPr/>
            </p:nvSpPr>
            <p:spPr bwMode="auto">
              <a:xfrm>
                <a:off x="2845740" y="4123747"/>
                <a:ext cx="586956" cy="540522"/>
              </a:xfrm>
              <a:prstGeom prst="ellipse">
                <a:avLst/>
              </a:prstGeom>
              <a:solidFill>
                <a:srgbClr val="FFC000">
                  <a:alpha val="50000"/>
                </a:srgbClr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485</a:t>
                </a:r>
              </a:p>
            </p:txBody>
          </p:sp>
          <p:sp>
            <p:nvSpPr>
              <p:cNvPr id="68" name="Rectangle 33"/>
              <p:cNvSpPr>
                <a:spLocks noChangeArrowheads="1"/>
              </p:cNvSpPr>
              <p:nvPr/>
            </p:nvSpPr>
            <p:spPr bwMode="auto">
              <a:xfrm>
                <a:off x="2411714" y="4564199"/>
                <a:ext cx="469838" cy="213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Africa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0" name="Group 75"/>
            <p:cNvGrpSpPr/>
            <p:nvPr/>
          </p:nvGrpSpPr>
          <p:grpSpPr>
            <a:xfrm>
              <a:off x="3472280" y="1988728"/>
              <a:ext cx="927689" cy="295203"/>
              <a:chOff x="3741793" y="2692403"/>
              <a:chExt cx="982168" cy="287813"/>
            </a:xfrm>
          </p:grpSpPr>
          <p:sp>
            <p:nvSpPr>
              <p:cNvPr id="59" name="Oval 37"/>
              <p:cNvSpPr>
                <a:spLocks noChangeArrowheads="1"/>
              </p:cNvSpPr>
              <p:nvPr/>
            </p:nvSpPr>
            <p:spPr bwMode="auto">
              <a:xfrm>
                <a:off x="3741793" y="2692403"/>
                <a:ext cx="312536" cy="28781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  <a:alpha val="50000"/>
                </a:schemeClr>
              </a:solidFill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135</a:t>
                </a:r>
              </a:p>
            </p:txBody>
          </p:sp>
          <p:sp>
            <p:nvSpPr>
              <p:cNvPr id="72" name="Rectangle 33"/>
              <p:cNvSpPr>
                <a:spLocks noChangeArrowheads="1"/>
              </p:cNvSpPr>
              <p:nvPr/>
            </p:nvSpPr>
            <p:spPr bwMode="auto">
              <a:xfrm>
                <a:off x="4145219" y="2729407"/>
                <a:ext cx="578742" cy="213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Eurasia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21" name="Group 80"/>
            <p:cNvGrpSpPr/>
            <p:nvPr/>
          </p:nvGrpSpPr>
          <p:grpSpPr>
            <a:xfrm>
              <a:off x="2124664" y="2571925"/>
              <a:ext cx="1488126" cy="554400"/>
              <a:chOff x="2342140" y="3569851"/>
              <a:chExt cx="1575519" cy="540522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3330701" y="3569851"/>
                <a:ext cx="586958" cy="540522"/>
              </a:xfrm>
              <a:prstGeom prst="ellipse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480</a:t>
                </a:r>
              </a:p>
            </p:txBody>
          </p:sp>
          <p:sp>
            <p:nvSpPr>
              <p:cNvPr id="73" name="Rectangle 29"/>
              <p:cNvSpPr>
                <a:spLocks noChangeArrowheads="1"/>
              </p:cNvSpPr>
              <p:nvPr/>
            </p:nvSpPr>
            <p:spPr bwMode="auto">
              <a:xfrm>
                <a:off x="2342140" y="3626311"/>
                <a:ext cx="942975" cy="427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35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Middle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</a:b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East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35" name="Text Placeholder 8"/>
          <p:cNvSpPr txBox="1">
            <a:spLocks/>
          </p:cNvSpPr>
          <p:nvPr/>
        </p:nvSpPr>
        <p:spPr>
          <a:xfrm>
            <a:off x="92362" y="4412882"/>
            <a:ext cx="8952401" cy="546355"/>
          </a:xfrm>
          <a:prstGeom prst="rect">
            <a:avLst/>
          </a:prstGeom>
        </p:spPr>
        <p:txBody>
          <a:bodyPr lIns="107994" tIns="45718" rIns="107994" bIns="45718" anchor="ctr"/>
          <a:lstStyle>
            <a:lvl1pPr marL="215990" indent="-21599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Tx/>
              <a:buNone/>
              <a:defRPr lang="en-GB" sz="1800" b="0" i="1" kern="1200" dirty="0" smtClean="0">
                <a:solidFill>
                  <a:srgbClr val="C00000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539974" indent="-179992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itchFamily="2" charset="2"/>
              <a:buChar char=""/>
              <a:defRPr sz="1800" i="1" kern="1200">
                <a:solidFill>
                  <a:srgbClr val="5F5F5F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2944" indent="-2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charset="0"/>
              <a:cs typeface="Segoe UI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charset="0"/>
                <a:cs typeface="Segoe UI" charset="0"/>
              </a:rPr>
              <a:t>the Middle East is fast becoming a major energy consumer &amp; the United States a major exporter</a:t>
            </a:r>
          </a:p>
        </p:txBody>
      </p:sp>
    </p:spTree>
    <p:extLst>
      <p:ext uri="{BB962C8B-B14F-4D97-AF65-F5344CB8AC3E}">
        <p14:creationId xmlns:p14="http://schemas.microsoft.com/office/powerpoint/2010/main" val="5466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annual change in final energy consumption  in the New Policies Scenario, 2016-2040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00" y="1125684"/>
            <a:ext cx="6300000" cy="289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4374782"/>
            <a:ext cx="9144000" cy="546355"/>
          </a:xfrm>
          <a:prstGeom prst="rect">
            <a:avLst/>
          </a:prstGeom>
        </p:spPr>
        <p:txBody>
          <a:bodyPr lIns="107994" tIns="45718" rIns="107994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1800" b="1" i="1" kern="1200" dirty="0" smtClean="0">
                <a:solidFill>
                  <a:srgbClr val="C00000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Energy efficiency halts demand growth in advanced economies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44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60560"/>
            <a:ext cx="8278813" cy="469212"/>
          </a:xfrm>
        </p:spPr>
        <p:txBody>
          <a:bodyPr>
            <a:normAutofit fontScale="90000"/>
          </a:bodyPr>
          <a:lstStyle/>
          <a:p>
            <a:r>
              <a:rPr lang="en-US" dirty="0"/>
              <a:t>Renewable energy use by sector from a consumer perspective and by region in the NPS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00" y="1131123"/>
            <a:ext cx="6300000" cy="288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4374782"/>
            <a:ext cx="9144000" cy="546355"/>
          </a:xfrm>
          <a:prstGeom prst="rect">
            <a:avLst/>
          </a:prstGeom>
        </p:spPr>
        <p:txBody>
          <a:bodyPr lIns="107994" tIns="45718" rIns="107994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1800" b="1" i="1" kern="1200" dirty="0" smtClean="0">
                <a:solidFill>
                  <a:srgbClr val="C00000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Renewables-based electricity leads the expansion in renewable energy use in the New Policies Scenario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45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969" y="-121920"/>
            <a:ext cx="8582749" cy="857250"/>
          </a:xfrm>
        </p:spPr>
        <p:txBody>
          <a:bodyPr>
            <a:noAutofit/>
          </a:bodyPr>
          <a:lstStyle/>
          <a:p>
            <a:r>
              <a:rPr lang="en-GB" dirty="0"/>
              <a:t>A new strategy for energy &amp; sustainable development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1" t="24814" r="10208" b="33518"/>
          <a:stretch/>
        </p:blipFill>
        <p:spPr>
          <a:xfrm>
            <a:off x="1062133" y="1546854"/>
            <a:ext cx="2198937" cy="223873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683234" y="2190061"/>
            <a:ext cx="983462" cy="9778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0482" y="2342722"/>
            <a:ext cx="151626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Sustainable Development Scenario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7400" y="4333114"/>
            <a:ext cx="8802760" cy="716776"/>
          </a:xfrm>
        </p:spPr>
        <p:txBody>
          <a:bodyPr/>
          <a:lstStyle/>
          <a:p>
            <a:r>
              <a:rPr lang="en-GB" sz="1600" b="0" dirty="0">
                <a:latin typeface="Segoe UI" charset="0"/>
                <a:ea typeface="Segoe UI" charset="0"/>
                <a:cs typeface="Segoe UI" charset="0"/>
              </a:rPr>
              <a:t>The Sustainable Development Scenario </a:t>
            </a:r>
            <a:r>
              <a:rPr lang="en-US" sz="1600" b="0" dirty="0">
                <a:latin typeface="Segoe UI" charset="0"/>
                <a:ea typeface="Segoe UI" charset="0"/>
                <a:cs typeface="Segoe UI" charset="0"/>
              </a:rPr>
              <a:t>reduces CO</a:t>
            </a:r>
            <a:r>
              <a:rPr lang="en-US" sz="1600" b="0" baseline="-25000" dirty="0">
                <a:latin typeface="Segoe UI" charset="0"/>
                <a:ea typeface="Segoe UI" charset="0"/>
                <a:cs typeface="Segoe UI" charset="0"/>
              </a:rPr>
              <a:t>2</a:t>
            </a:r>
            <a:r>
              <a:rPr lang="en-US" sz="1600" b="0" dirty="0">
                <a:latin typeface="Segoe UI" charset="0"/>
                <a:ea typeface="Segoe UI" charset="0"/>
                <a:cs typeface="Segoe UI" charset="0"/>
              </a:rPr>
              <a:t> emissions in line with the objectives of the Paris Agreement, while also </a:t>
            </a:r>
            <a:r>
              <a:rPr lang="en-GB" sz="1600" b="0" dirty="0">
                <a:latin typeface="Segoe UI" charset="0"/>
                <a:ea typeface="Segoe UI" charset="0"/>
                <a:cs typeface="Segoe UI" charset="0"/>
              </a:rPr>
              <a:t>tackling air pollution and achieving universal energy access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197400" y="816259"/>
            <a:ext cx="4460327" cy="4752899"/>
            <a:chOff x="302173" y="740057"/>
            <a:chExt cx="4460327" cy="475289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08" t="11296" r="18229" b="36296"/>
            <a:stretch/>
          </p:blipFill>
          <p:spPr>
            <a:xfrm>
              <a:off x="302173" y="740057"/>
              <a:ext cx="2298437" cy="2815833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4572000" y="5403917"/>
              <a:ext cx="190500" cy="890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-497927" y="816259"/>
            <a:ext cx="4523952" cy="3587743"/>
            <a:chOff x="-393152" y="740057"/>
            <a:chExt cx="4523952" cy="3587743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42" t="11296" r="2187" b="35463"/>
            <a:stretch/>
          </p:blipFill>
          <p:spPr>
            <a:xfrm>
              <a:off x="2051263" y="740057"/>
              <a:ext cx="2079537" cy="2860608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-393152" y="4238761"/>
              <a:ext cx="190500" cy="890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-783677" y="816257"/>
            <a:ext cx="4590963" cy="3756783"/>
            <a:chOff x="-678902" y="740057"/>
            <a:chExt cx="4590963" cy="3756783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50" t="47778" r="4479" b="18704"/>
            <a:stretch/>
          </p:blipFill>
          <p:spPr>
            <a:xfrm>
              <a:off x="638530" y="2695901"/>
              <a:ext cx="3273531" cy="1800939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-678902" y="740057"/>
              <a:ext cx="190500" cy="890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563152" y="1133226"/>
            <a:ext cx="1806328" cy="43819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New Policies Scenario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99106" y="2658935"/>
            <a:ext cx="2770374" cy="44291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Sustainable Development Scenario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645557" y="1478248"/>
            <a:ext cx="3722914" cy="948874"/>
            <a:chOff x="4948238" y="1271588"/>
            <a:chExt cx="3988634" cy="987425"/>
          </a:xfrm>
        </p:grpSpPr>
        <p:sp>
          <p:nvSpPr>
            <p:cNvPr id="58" name="Freeform 27"/>
            <p:cNvSpPr>
              <a:spLocks/>
            </p:cNvSpPr>
            <p:nvPr/>
          </p:nvSpPr>
          <p:spPr bwMode="auto">
            <a:xfrm>
              <a:off x="4948238" y="1541463"/>
              <a:ext cx="1609725" cy="717550"/>
            </a:xfrm>
            <a:custGeom>
              <a:avLst/>
              <a:gdLst>
                <a:gd name="T0" fmla="*/ 137 w 16899"/>
                <a:gd name="T1" fmla="*/ 7190 h 7522"/>
                <a:gd name="T2" fmla="*/ 1177 w 16899"/>
                <a:gd name="T3" fmla="*/ 6918 h 7522"/>
                <a:gd name="T4" fmla="*/ 2210 w 16899"/>
                <a:gd name="T5" fmla="*/ 6600 h 7522"/>
                <a:gd name="T6" fmla="*/ 2157 w 16899"/>
                <a:gd name="T7" fmla="*/ 6628 h 7522"/>
                <a:gd name="T8" fmla="*/ 3181 w 16899"/>
                <a:gd name="T9" fmla="*/ 5796 h 7522"/>
                <a:gd name="T10" fmla="*/ 4216 w 16899"/>
                <a:gd name="T11" fmla="*/ 4888 h 7522"/>
                <a:gd name="T12" fmla="*/ 5269 w 16899"/>
                <a:gd name="T13" fmla="*/ 4142 h 7522"/>
                <a:gd name="T14" fmla="*/ 6298 w 16899"/>
                <a:gd name="T15" fmla="*/ 3467 h 7522"/>
                <a:gd name="T16" fmla="*/ 7323 w 16899"/>
                <a:gd name="T17" fmla="*/ 2613 h 7522"/>
                <a:gd name="T18" fmla="*/ 7406 w 16899"/>
                <a:gd name="T19" fmla="*/ 2578 h 7522"/>
                <a:gd name="T20" fmla="*/ 8430 w 16899"/>
                <a:gd name="T21" fmla="*/ 2450 h 7522"/>
                <a:gd name="T22" fmla="*/ 8499 w 16899"/>
                <a:gd name="T23" fmla="*/ 2456 h 7522"/>
                <a:gd name="T24" fmla="*/ 9539 w 16899"/>
                <a:gd name="T25" fmla="*/ 2792 h 7522"/>
                <a:gd name="T26" fmla="*/ 9363 w 16899"/>
                <a:gd name="T27" fmla="*/ 2846 h 7522"/>
                <a:gd name="T28" fmla="*/ 10403 w 16899"/>
                <a:gd name="T29" fmla="*/ 1518 h 7522"/>
                <a:gd name="T30" fmla="*/ 10440 w 16899"/>
                <a:gd name="T31" fmla="*/ 1484 h 7522"/>
                <a:gd name="T32" fmla="*/ 11464 w 16899"/>
                <a:gd name="T33" fmla="*/ 796 h 7522"/>
                <a:gd name="T34" fmla="*/ 11522 w 16899"/>
                <a:gd name="T35" fmla="*/ 772 h 7522"/>
                <a:gd name="T36" fmla="*/ 12562 w 16899"/>
                <a:gd name="T37" fmla="*/ 564 h 7522"/>
                <a:gd name="T38" fmla="*/ 12534 w 16899"/>
                <a:gd name="T39" fmla="*/ 572 h 7522"/>
                <a:gd name="T40" fmla="*/ 13574 w 16899"/>
                <a:gd name="T41" fmla="*/ 156 h 7522"/>
                <a:gd name="T42" fmla="*/ 13611 w 16899"/>
                <a:gd name="T43" fmla="*/ 146 h 7522"/>
                <a:gd name="T44" fmla="*/ 14635 w 16899"/>
                <a:gd name="T45" fmla="*/ 2 h 7522"/>
                <a:gd name="T46" fmla="*/ 14660 w 16899"/>
                <a:gd name="T47" fmla="*/ 0 h 7522"/>
                <a:gd name="T48" fmla="*/ 15700 w 16899"/>
                <a:gd name="T49" fmla="*/ 16 h 7522"/>
                <a:gd name="T50" fmla="*/ 16740 w 16899"/>
                <a:gd name="T51" fmla="*/ 32 h 7522"/>
                <a:gd name="T52" fmla="*/ 16897 w 16899"/>
                <a:gd name="T53" fmla="*/ 195 h 7522"/>
                <a:gd name="T54" fmla="*/ 16735 w 16899"/>
                <a:gd name="T55" fmla="*/ 352 h 7522"/>
                <a:gd name="T56" fmla="*/ 15695 w 16899"/>
                <a:gd name="T57" fmla="*/ 336 h 7522"/>
                <a:gd name="T58" fmla="*/ 14655 w 16899"/>
                <a:gd name="T59" fmla="*/ 320 h 7522"/>
                <a:gd name="T60" fmla="*/ 14680 w 16899"/>
                <a:gd name="T61" fmla="*/ 319 h 7522"/>
                <a:gd name="T62" fmla="*/ 13656 w 16899"/>
                <a:gd name="T63" fmla="*/ 463 h 7522"/>
                <a:gd name="T64" fmla="*/ 13693 w 16899"/>
                <a:gd name="T65" fmla="*/ 453 h 7522"/>
                <a:gd name="T66" fmla="*/ 12653 w 16899"/>
                <a:gd name="T67" fmla="*/ 869 h 7522"/>
                <a:gd name="T68" fmla="*/ 12625 w 16899"/>
                <a:gd name="T69" fmla="*/ 877 h 7522"/>
                <a:gd name="T70" fmla="*/ 11585 w 16899"/>
                <a:gd name="T71" fmla="*/ 1085 h 7522"/>
                <a:gd name="T72" fmla="*/ 11643 w 16899"/>
                <a:gd name="T73" fmla="*/ 1061 h 7522"/>
                <a:gd name="T74" fmla="*/ 10619 w 16899"/>
                <a:gd name="T75" fmla="*/ 1749 h 7522"/>
                <a:gd name="T76" fmla="*/ 10655 w 16899"/>
                <a:gd name="T77" fmla="*/ 1715 h 7522"/>
                <a:gd name="T78" fmla="*/ 9615 w 16899"/>
                <a:gd name="T79" fmla="*/ 3043 h 7522"/>
                <a:gd name="T80" fmla="*/ 9440 w 16899"/>
                <a:gd name="T81" fmla="*/ 3097 h 7522"/>
                <a:gd name="T82" fmla="*/ 8400 w 16899"/>
                <a:gd name="T83" fmla="*/ 2761 h 7522"/>
                <a:gd name="T84" fmla="*/ 8469 w 16899"/>
                <a:gd name="T85" fmla="*/ 2767 h 7522"/>
                <a:gd name="T86" fmla="*/ 7445 w 16899"/>
                <a:gd name="T87" fmla="*/ 2895 h 7522"/>
                <a:gd name="T88" fmla="*/ 7528 w 16899"/>
                <a:gd name="T89" fmla="*/ 2860 h 7522"/>
                <a:gd name="T90" fmla="*/ 6473 w 16899"/>
                <a:gd name="T91" fmla="*/ 3734 h 7522"/>
                <a:gd name="T92" fmla="*/ 5454 w 16899"/>
                <a:gd name="T93" fmla="*/ 4403 h 7522"/>
                <a:gd name="T94" fmla="*/ 4427 w 16899"/>
                <a:gd name="T95" fmla="*/ 5129 h 7522"/>
                <a:gd name="T96" fmla="*/ 3382 w 16899"/>
                <a:gd name="T97" fmla="*/ 6045 h 7522"/>
                <a:gd name="T98" fmla="*/ 2358 w 16899"/>
                <a:gd name="T99" fmla="*/ 6877 h 7522"/>
                <a:gd name="T100" fmla="*/ 2305 w 16899"/>
                <a:gd name="T101" fmla="*/ 6905 h 7522"/>
                <a:gd name="T102" fmla="*/ 1258 w 16899"/>
                <a:gd name="T103" fmla="*/ 7227 h 7522"/>
                <a:gd name="T104" fmla="*/ 218 w 16899"/>
                <a:gd name="T105" fmla="*/ 7499 h 7522"/>
                <a:gd name="T106" fmla="*/ 23 w 16899"/>
                <a:gd name="T107" fmla="*/ 7385 h 7522"/>
                <a:gd name="T108" fmla="*/ 137 w 16899"/>
                <a:gd name="T109" fmla="*/ 7190 h 7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99" h="7522">
                  <a:moveTo>
                    <a:pt x="137" y="7190"/>
                  </a:moveTo>
                  <a:lnTo>
                    <a:pt x="1177" y="6918"/>
                  </a:lnTo>
                  <a:lnTo>
                    <a:pt x="2210" y="6600"/>
                  </a:lnTo>
                  <a:lnTo>
                    <a:pt x="2157" y="6628"/>
                  </a:lnTo>
                  <a:lnTo>
                    <a:pt x="3181" y="5796"/>
                  </a:lnTo>
                  <a:lnTo>
                    <a:pt x="4216" y="4888"/>
                  </a:lnTo>
                  <a:lnTo>
                    <a:pt x="5269" y="4142"/>
                  </a:lnTo>
                  <a:lnTo>
                    <a:pt x="6298" y="3467"/>
                  </a:lnTo>
                  <a:lnTo>
                    <a:pt x="7323" y="2613"/>
                  </a:lnTo>
                  <a:cubicBezTo>
                    <a:pt x="7347" y="2594"/>
                    <a:pt x="7375" y="2581"/>
                    <a:pt x="7406" y="2578"/>
                  </a:cubicBezTo>
                  <a:lnTo>
                    <a:pt x="8430" y="2450"/>
                  </a:lnTo>
                  <a:cubicBezTo>
                    <a:pt x="8453" y="2447"/>
                    <a:pt x="8476" y="2449"/>
                    <a:pt x="8499" y="2456"/>
                  </a:cubicBezTo>
                  <a:lnTo>
                    <a:pt x="9539" y="2792"/>
                  </a:lnTo>
                  <a:lnTo>
                    <a:pt x="9363" y="2846"/>
                  </a:lnTo>
                  <a:lnTo>
                    <a:pt x="10403" y="1518"/>
                  </a:lnTo>
                  <a:cubicBezTo>
                    <a:pt x="10414" y="1505"/>
                    <a:pt x="10426" y="1493"/>
                    <a:pt x="10440" y="1484"/>
                  </a:cubicBezTo>
                  <a:lnTo>
                    <a:pt x="11464" y="796"/>
                  </a:lnTo>
                  <a:cubicBezTo>
                    <a:pt x="11482" y="784"/>
                    <a:pt x="11501" y="776"/>
                    <a:pt x="11522" y="772"/>
                  </a:cubicBezTo>
                  <a:lnTo>
                    <a:pt x="12562" y="564"/>
                  </a:lnTo>
                  <a:lnTo>
                    <a:pt x="12534" y="572"/>
                  </a:lnTo>
                  <a:lnTo>
                    <a:pt x="13574" y="156"/>
                  </a:lnTo>
                  <a:cubicBezTo>
                    <a:pt x="13586" y="151"/>
                    <a:pt x="13598" y="148"/>
                    <a:pt x="13611" y="146"/>
                  </a:cubicBezTo>
                  <a:lnTo>
                    <a:pt x="14635" y="2"/>
                  </a:lnTo>
                  <a:cubicBezTo>
                    <a:pt x="14643" y="1"/>
                    <a:pt x="14652" y="0"/>
                    <a:pt x="14660" y="0"/>
                  </a:cubicBezTo>
                  <a:lnTo>
                    <a:pt x="15700" y="16"/>
                  </a:lnTo>
                  <a:lnTo>
                    <a:pt x="16740" y="32"/>
                  </a:lnTo>
                  <a:cubicBezTo>
                    <a:pt x="16828" y="34"/>
                    <a:pt x="16899" y="107"/>
                    <a:pt x="16897" y="195"/>
                  </a:cubicBezTo>
                  <a:cubicBezTo>
                    <a:pt x="16896" y="283"/>
                    <a:pt x="16823" y="354"/>
                    <a:pt x="16735" y="352"/>
                  </a:cubicBezTo>
                  <a:lnTo>
                    <a:pt x="15695" y="336"/>
                  </a:lnTo>
                  <a:lnTo>
                    <a:pt x="14655" y="320"/>
                  </a:lnTo>
                  <a:lnTo>
                    <a:pt x="14680" y="319"/>
                  </a:lnTo>
                  <a:lnTo>
                    <a:pt x="13656" y="463"/>
                  </a:lnTo>
                  <a:lnTo>
                    <a:pt x="13693" y="453"/>
                  </a:lnTo>
                  <a:lnTo>
                    <a:pt x="12653" y="869"/>
                  </a:lnTo>
                  <a:cubicBezTo>
                    <a:pt x="12644" y="873"/>
                    <a:pt x="12634" y="875"/>
                    <a:pt x="12625" y="877"/>
                  </a:cubicBezTo>
                  <a:lnTo>
                    <a:pt x="11585" y="1085"/>
                  </a:lnTo>
                  <a:lnTo>
                    <a:pt x="11643" y="1061"/>
                  </a:lnTo>
                  <a:lnTo>
                    <a:pt x="10619" y="1749"/>
                  </a:lnTo>
                  <a:lnTo>
                    <a:pt x="10655" y="1715"/>
                  </a:lnTo>
                  <a:lnTo>
                    <a:pt x="9615" y="3043"/>
                  </a:lnTo>
                  <a:cubicBezTo>
                    <a:pt x="9574" y="3096"/>
                    <a:pt x="9504" y="3117"/>
                    <a:pt x="9440" y="3097"/>
                  </a:cubicBezTo>
                  <a:lnTo>
                    <a:pt x="8400" y="2761"/>
                  </a:lnTo>
                  <a:lnTo>
                    <a:pt x="8469" y="2767"/>
                  </a:lnTo>
                  <a:lnTo>
                    <a:pt x="7445" y="2895"/>
                  </a:lnTo>
                  <a:lnTo>
                    <a:pt x="7528" y="2860"/>
                  </a:lnTo>
                  <a:lnTo>
                    <a:pt x="6473" y="3734"/>
                  </a:lnTo>
                  <a:lnTo>
                    <a:pt x="5454" y="4403"/>
                  </a:lnTo>
                  <a:lnTo>
                    <a:pt x="4427" y="5129"/>
                  </a:lnTo>
                  <a:lnTo>
                    <a:pt x="3382" y="6045"/>
                  </a:lnTo>
                  <a:lnTo>
                    <a:pt x="2358" y="6877"/>
                  </a:lnTo>
                  <a:cubicBezTo>
                    <a:pt x="2342" y="6890"/>
                    <a:pt x="2324" y="6899"/>
                    <a:pt x="2305" y="6905"/>
                  </a:cubicBezTo>
                  <a:lnTo>
                    <a:pt x="1258" y="7227"/>
                  </a:lnTo>
                  <a:lnTo>
                    <a:pt x="218" y="7499"/>
                  </a:lnTo>
                  <a:cubicBezTo>
                    <a:pt x="132" y="7522"/>
                    <a:pt x="45" y="7470"/>
                    <a:pt x="23" y="7385"/>
                  </a:cubicBezTo>
                  <a:cubicBezTo>
                    <a:pt x="0" y="7299"/>
                    <a:pt x="51" y="7212"/>
                    <a:pt x="137" y="7190"/>
                  </a:cubicBezTo>
                  <a:close/>
                </a:path>
              </a:pathLst>
            </a:custGeom>
            <a:solidFill>
              <a:srgbClr val="BFBFBF"/>
            </a:solidFill>
            <a:ln w="1588" cap="flat">
              <a:solidFill>
                <a:srgbClr val="BFBFB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6526213" y="1271588"/>
              <a:ext cx="2410659" cy="303213"/>
            </a:xfrm>
            <a:custGeom>
              <a:avLst/>
              <a:gdLst>
                <a:gd name="T0" fmla="*/ 75 w 12576"/>
                <a:gd name="T1" fmla="*/ 1428 h 1592"/>
                <a:gd name="T2" fmla="*/ 587 w 12576"/>
                <a:gd name="T3" fmla="*/ 1364 h 1592"/>
                <a:gd name="T4" fmla="*/ 1107 w 12576"/>
                <a:gd name="T5" fmla="*/ 1300 h 1592"/>
                <a:gd name="T6" fmla="*/ 1630 w 12576"/>
                <a:gd name="T7" fmla="*/ 1260 h 1592"/>
                <a:gd name="T8" fmla="*/ 2146 w 12576"/>
                <a:gd name="T9" fmla="*/ 1244 h 1592"/>
                <a:gd name="T10" fmla="*/ 2661 w 12576"/>
                <a:gd name="T11" fmla="*/ 1196 h 1592"/>
                <a:gd name="T12" fmla="*/ 3177 w 12576"/>
                <a:gd name="T13" fmla="*/ 1124 h 1592"/>
                <a:gd name="T14" fmla="*/ 3691 w 12576"/>
                <a:gd name="T15" fmla="*/ 1060 h 1592"/>
                <a:gd name="T16" fmla="*/ 4211 w 12576"/>
                <a:gd name="T17" fmla="*/ 996 h 1592"/>
                <a:gd name="T18" fmla="*/ 4720 w 12576"/>
                <a:gd name="T19" fmla="*/ 916 h 1592"/>
                <a:gd name="T20" fmla="*/ 5240 w 12576"/>
                <a:gd name="T21" fmla="*/ 836 h 1592"/>
                <a:gd name="T22" fmla="*/ 5763 w 12576"/>
                <a:gd name="T23" fmla="*/ 772 h 1592"/>
                <a:gd name="T24" fmla="*/ 6275 w 12576"/>
                <a:gd name="T25" fmla="*/ 708 h 1592"/>
                <a:gd name="T26" fmla="*/ 6793 w 12576"/>
                <a:gd name="T27" fmla="*/ 636 h 1592"/>
                <a:gd name="T28" fmla="*/ 7313 w 12576"/>
                <a:gd name="T29" fmla="*/ 564 h 1592"/>
                <a:gd name="T30" fmla="*/ 7829 w 12576"/>
                <a:gd name="T31" fmla="*/ 516 h 1592"/>
                <a:gd name="T32" fmla="*/ 8348 w 12576"/>
                <a:gd name="T33" fmla="*/ 460 h 1592"/>
                <a:gd name="T34" fmla="*/ 8869 w 12576"/>
                <a:gd name="T35" fmla="*/ 412 h 1592"/>
                <a:gd name="T36" fmla="*/ 9379 w 12576"/>
                <a:gd name="T37" fmla="*/ 348 h 1592"/>
                <a:gd name="T38" fmla="*/ 9899 w 12576"/>
                <a:gd name="T39" fmla="*/ 284 h 1592"/>
                <a:gd name="T40" fmla="*/ 10420 w 12576"/>
                <a:gd name="T41" fmla="*/ 228 h 1592"/>
                <a:gd name="T42" fmla="*/ 10932 w 12576"/>
                <a:gd name="T43" fmla="*/ 172 h 1592"/>
                <a:gd name="T44" fmla="*/ 11451 w 12576"/>
                <a:gd name="T45" fmla="*/ 108 h 1592"/>
                <a:gd name="T46" fmla="*/ 11972 w 12576"/>
                <a:gd name="T47" fmla="*/ 52 h 1592"/>
                <a:gd name="T48" fmla="*/ 12485 w 12576"/>
                <a:gd name="T49" fmla="*/ 4 h 1592"/>
                <a:gd name="T50" fmla="*/ 12572 w 12576"/>
                <a:gd name="T51" fmla="*/ 76 h 1592"/>
                <a:gd name="T52" fmla="*/ 12500 w 12576"/>
                <a:gd name="T53" fmla="*/ 163 h 1592"/>
                <a:gd name="T54" fmla="*/ 11989 w 12576"/>
                <a:gd name="T55" fmla="*/ 211 h 1592"/>
                <a:gd name="T56" fmla="*/ 11470 w 12576"/>
                <a:gd name="T57" fmla="*/ 267 h 1592"/>
                <a:gd name="T58" fmla="*/ 10949 w 12576"/>
                <a:gd name="T59" fmla="*/ 331 h 1592"/>
                <a:gd name="T60" fmla="*/ 10437 w 12576"/>
                <a:gd name="T61" fmla="*/ 387 h 1592"/>
                <a:gd name="T62" fmla="*/ 9918 w 12576"/>
                <a:gd name="T63" fmla="*/ 443 h 1592"/>
                <a:gd name="T64" fmla="*/ 9398 w 12576"/>
                <a:gd name="T65" fmla="*/ 507 h 1592"/>
                <a:gd name="T66" fmla="*/ 8884 w 12576"/>
                <a:gd name="T67" fmla="*/ 571 h 1592"/>
                <a:gd name="T68" fmla="*/ 8365 w 12576"/>
                <a:gd name="T69" fmla="*/ 619 h 1592"/>
                <a:gd name="T70" fmla="*/ 7844 w 12576"/>
                <a:gd name="T71" fmla="*/ 675 h 1592"/>
                <a:gd name="T72" fmla="*/ 7335 w 12576"/>
                <a:gd name="T73" fmla="*/ 723 h 1592"/>
                <a:gd name="T74" fmla="*/ 6815 w 12576"/>
                <a:gd name="T75" fmla="*/ 795 h 1592"/>
                <a:gd name="T76" fmla="*/ 6294 w 12576"/>
                <a:gd name="T77" fmla="*/ 867 h 1592"/>
                <a:gd name="T78" fmla="*/ 5782 w 12576"/>
                <a:gd name="T79" fmla="*/ 931 h 1592"/>
                <a:gd name="T80" fmla="*/ 5265 w 12576"/>
                <a:gd name="T81" fmla="*/ 995 h 1592"/>
                <a:gd name="T82" fmla="*/ 4745 w 12576"/>
                <a:gd name="T83" fmla="*/ 1075 h 1592"/>
                <a:gd name="T84" fmla="*/ 4230 w 12576"/>
                <a:gd name="T85" fmla="*/ 1155 h 1592"/>
                <a:gd name="T86" fmla="*/ 3710 w 12576"/>
                <a:gd name="T87" fmla="*/ 1219 h 1592"/>
                <a:gd name="T88" fmla="*/ 3199 w 12576"/>
                <a:gd name="T89" fmla="*/ 1283 h 1592"/>
                <a:gd name="T90" fmla="*/ 2676 w 12576"/>
                <a:gd name="T91" fmla="*/ 1355 h 1592"/>
                <a:gd name="T92" fmla="*/ 2151 w 12576"/>
                <a:gd name="T93" fmla="*/ 1403 h 1592"/>
                <a:gd name="T94" fmla="*/ 1643 w 12576"/>
                <a:gd name="T95" fmla="*/ 1419 h 1592"/>
                <a:gd name="T96" fmla="*/ 1126 w 12576"/>
                <a:gd name="T97" fmla="*/ 1459 h 1592"/>
                <a:gd name="T98" fmla="*/ 606 w 12576"/>
                <a:gd name="T99" fmla="*/ 1523 h 1592"/>
                <a:gd name="T100" fmla="*/ 94 w 12576"/>
                <a:gd name="T101" fmla="*/ 1587 h 1592"/>
                <a:gd name="T102" fmla="*/ 5 w 12576"/>
                <a:gd name="T103" fmla="*/ 1517 h 1592"/>
                <a:gd name="T104" fmla="*/ 75 w 12576"/>
                <a:gd name="T105" fmla="*/ 1428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76" h="1592">
                  <a:moveTo>
                    <a:pt x="75" y="1428"/>
                  </a:moveTo>
                  <a:lnTo>
                    <a:pt x="587" y="1364"/>
                  </a:lnTo>
                  <a:lnTo>
                    <a:pt x="1107" y="1300"/>
                  </a:lnTo>
                  <a:lnTo>
                    <a:pt x="1630" y="1260"/>
                  </a:lnTo>
                  <a:lnTo>
                    <a:pt x="2146" y="1244"/>
                  </a:lnTo>
                  <a:lnTo>
                    <a:pt x="2661" y="1196"/>
                  </a:lnTo>
                  <a:lnTo>
                    <a:pt x="3177" y="1124"/>
                  </a:lnTo>
                  <a:lnTo>
                    <a:pt x="3691" y="1060"/>
                  </a:lnTo>
                  <a:lnTo>
                    <a:pt x="4211" y="996"/>
                  </a:lnTo>
                  <a:lnTo>
                    <a:pt x="4720" y="916"/>
                  </a:lnTo>
                  <a:lnTo>
                    <a:pt x="5240" y="836"/>
                  </a:lnTo>
                  <a:lnTo>
                    <a:pt x="5763" y="772"/>
                  </a:lnTo>
                  <a:lnTo>
                    <a:pt x="6275" y="708"/>
                  </a:lnTo>
                  <a:lnTo>
                    <a:pt x="6793" y="636"/>
                  </a:lnTo>
                  <a:lnTo>
                    <a:pt x="7313" y="564"/>
                  </a:lnTo>
                  <a:lnTo>
                    <a:pt x="7829" y="516"/>
                  </a:lnTo>
                  <a:lnTo>
                    <a:pt x="8348" y="460"/>
                  </a:lnTo>
                  <a:lnTo>
                    <a:pt x="8869" y="412"/>
                  </a:lnTo>
                  <a:lnTo>
                    <a:pt x="9379" y="348"/>
                  </a:lnTo>
                  <a:lnTo>
                    <a:pt x="9899" y="284"/>
                  </a:lnTo>
                  <a:lnTo>
                    <a:pt x="10420" y="228"/>
                  </a:lnTo>
                  <a:lnTo>
                    <a:pt x="10932" y="172"/>
                  </a:lnTo>
                  <a:lnTo>
                    <a:pt x="11451" y="108"/>
                  </a:lnTo>
                  <a:lnTo>
                    <a:pt x="11972" y="52"/>
                  </a:lnTo>
                  <a:lnTo>
                    <a:pt x="12485" y="4"/>
                  </a:lnTo>
                  <a:cubicBezTo>
                    <a:pt x="12529" y="0"/>
                    <a:pt x="12568" y="32"/>
                    <a:pt x="12572" y="76"/>
                  </a:cubicBezTo>
                  <a:cubicBezTo>
                    <a:pt x="12576" y="120"/>
                    <a:pt x="12544" y="159"/>
                    <a:pt x="12500" y="163"/>
                  </a:cubicBezTo>
                  <a:lnTo>
                    <a:pt x="11989" y="211"/>
                  </a:lnTo>
                  <a:lnTo>
                    <a:pt x="11470" y="267"/>
                  </a:lnTo>
                  <a:lnTo>
                    <a:pt x="10949" y="331"/>
                  </a:lnTo>
                  <a:lnTo>
                    <a:pt x="10437" y="387"/>
                  </a:lnTo>
                  <a:lnTo>
                    <a:pt x="9918" y="443"/>
                  </a:lnTo>
                  <a:lnTo>
                    <a:pt x="9398" y="507"/>
                  </a:lnTo>
                  <a:lnTo>
                    <a:pt x="8884" y="571"/>
                  </a:lnTo>
                  <a:lnTo>
                    <a:pt x="8365" y="619"/>
                  </a:lnTo>
                  <a:lnTo>
                    <a:pt x="7844" y="675"/>
                  </a:lnTo>
                  <a:lnTo>
                    <a:pt x="7335" y="723"/>
                  </a:lnTo>
                  <a:lnTo>
                    <a:pt x="6815" y="795"/>
                  </a:lnTo>
                  <a:lnTo>
                    <a:pt x="6294" y="867"/>
                  </a:lnTo>
                  <a:lnTo>
                    <a:pt x="5782" y="931"/>
                  </a:lnTo>
                  <a:lnTo>
                    <a:pt x="5265" y="995"/>
                  </a:lnTo>
                  <a:lnTo>
                    <a:pt x="4745" y="1075"/>
                  </a:lnTo>
                  <a:lnTo>
                    <a:pt x="4230" y="1155"/>
                  </a:lnTo>
                  <a:lnTo>
                    <a:pt x="3710" y="1219"/>
                  </a:lnTo>
                  <a:lnTo>
                    <a:pt x="3199" y="1283"/>
                  </a:lnTo>
                  <a:lnTo>
                    <a:pt x="2676" y="1355"/>
                  </a:lnTo>
                  <a:lnTo>
                    <a:pt x="2151" y="1403"/>
                  </a:lnTo>
                  <a:lnTo>
                    <a:pt x="1643" y="1419"/>
                  </a:lnTo>
                  <a:lnTo>
                    <a:pt x="1126" y="1459"/>
                  </a:lnTo>
                  <a:lnTo>
                    <a:pt x="606" y="1523"/>
                  </a:lnTo>
                  <a:lnTo>
                    <a:pt x="94" y="1587"/>
                  </a:lnTo>
                  <a:cubicBezTo>
                    <a:pt x="51" y="1592"/>
                    <a:pt x="11" y="1561"/>
                    <a:pt x="5" y="1517"/>
                  </a:cubicBezTo>
                  <a:cubicBezTo>
                    <a:pt x="0" y="1474"/>
                    <a:pt x="31" y="1434"/>
                    <a:pt x="75" y="1428"/>
                  </a:cubicBezTo>
                  <a:close/>
                </a:path>
              </a:pathLst>
            </a:custGeom>
            <a:solidFill>
              <a:srgbClr val="0070C0"/>
            </a:solidFill>
            <a:ln w="1588" cap="flat">
              <a:solidFill>
                <a:srgbClr val="0070C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60" name="Freeform 29"/>
          <p:cNvSpPr>
            <a:spLocks/>
          </p:cNvSpPr>
          <p:nvPr/>
        </p:nvSpPr>
        <p:spPr bwMode="auto">
          <a:xfrm>
            <a:off x="6118408" y="1740281"/>
            <a:ext cx="2250062" cy="1031820"/>
          </a:xfrm>
          <a:custGeom>
            <a:avLst/>
            <a:gdLst>
              <a:gd name="T0" fmla="*/ 80 w 12579"/>
              <a:gd name="T1" fmla="*/ 0 h 5603"/>
              <a:gd name="T2" fmla="*/ 592 w 12579"/>
              <a:gd name="T3" fmla="*/ 0 h 5603"/>
              <a:gd name="T4" fmla="*/ 1120 w 12579"/>
              <a:gd name="T5" fmla="*/ 49 h 5603"/>
              <a:gd name="T6" fmla="*/ 1647 w 12579"/>
              <a:gd name="T7" fmla="*/ 146 h 5603"/>
              <a:gd name="T8" fmla="*/ 2168 w 12579"/>
              <a:gd name="T9" fmla="*/ 308 h 5603"/>
              <a:gd name="T10" fmla="*/ 2688 w 12579"/>
              <a:gd name="T11" fmla="*/ 468 h 5603"/>
              <a:gd name="T12" fmla="*/ 3211 w 12579"/>
              <a:gd name="T13" fmla="*/ 653 h 5603"/>
              <a:gd name="T14" fmla="*/ 3725 w 12579"/>
              <a:gd name="T15" fmla="*/ 846 h 5603"/>
              <a:gd name="T16" fmla="*/ 4246 w 12579"/>
              <a:gd name="T17" fmla="*/ 1054 h 5603"/>
              <a:gd name="T18" fmla="*/ 4762 w 12579"/>
              <a:gd name="T19" fmla="*/ 1296 h 5603"/>
              <a:gd name="T20" fmla="*/ 5283 w 12579"/>
              <a:gd name="T21" fmla="*/ 1544 h 5603"/>
              <a:gd name="T22" fmla="*/ 5806 w 12579"/>
              <a:gd name="T23" fmla="*/ 1826 h 5603"/>
              <a:gd name="T24" fmla="*/ 6321 w 12579"/>
              <a:gd name="T25" fmla="*/ 2123 h 5603"/>
              <a:gd name="T26" fmla="*/ 6840 w 12579"/>
              <a:gd name="T27" fmla="*/ 2419 h 5603"/>
              <a:gd name="T28" fmla="*/ 7362 w 12579"/>
              <a:gd name="T29" fmla="*/ 2740 h 5603"/>
              <a:gd name="T30" fmla="*/ 7876 w 12579"/>
              <a:gd name="T31" fmla="*/ 3078 h 5603"/>
              <a:gd name="T32" fmla="*/ 8395 w 12579"/>
              <a:gd name="T33" fmla="*/ 3405 h 5603"/>
              <a:gd name="T34" fmla="*/ 8915 w 12579"/>
              <a:gd name="T35" fmla="*/ 3733 h 5603"/>
              <a:gd name="T36" fmla="*/ 9425 w 12579"/>
              <a:gd name="T37" fmla="*/ 4036 h 5603"/>
              <a:gd name="T38" fmla="*/ 9942 w 12579"/>
              <a:gd name="T39" fmla="*/ 4314 h 5603"/>
              <a:gd name="T40" fmla="*/ 10460 w 12579"/>
              <a:gd name="T41" fmla="*/ 4569 h 5603"/>
              <a:gd name="T42" fmla="*/ 10970 w 12579"/>
              <a:gd name="T43" fmla="*/ 4808 h 5603"/>
              <a:gd name="T44" fmla="*/ 11489 w 12579"/>
              <a:gd name="T45" fmla="*/ 5039 h 5603"/>
              <a:gd name="T46" fmla="*/ 12007 w 12579"/>
              <a:gd name="T47" fmla="*/ 5255 h 5603"/>
              <a:gd name="T48" fmla="*/ 12516 w 12579"/>
              <a:gd name="T49" fmla="*/ 5437 h 5603"/>
              <a:gd name="T50" fmla="*/ 12564 w 12579"/>
              <a:gd name="T51" fmla="*/ 5540 h 5603"/>
              <a:gd name="T52" fmla="*/ 12461 w 12579"/>
              <a:gd name="T53" fmla="*/ 5588 h 5603"/>
              <a:gd name="T54" fmla="*/ 11946 w 12579"/>
              <a:gd name="T55" fmla="*/ 5402 h 5603"/>
              <a:gd name="T56" fmla="*/ 11424 w 12579"/>
              <a:gd name="T57" fmla="*/ 5186 h 5603"/>
              <a:gd name="T58" fmla="*/ 10903 w 12579"/>
              <a:gd name="T59" fmla="*/ 4953 h 5603"/>
              <a:gd name="T60" fmla="*/ 10389 w 12579"/>
              <a:gd name="T61" fmla="*/ 4712 h 5603"/>
              <a:gd name="T62" fmla="*/ 9867 w 12579"/>
              <a:gd name="T63" fmla="*/ 4455 h 5603"/>
              <a:gd name="T64" fmla="*/ 9344 w 12579"/>
              <a:gd name="T65" fmla="*/ 4173 h 5603"/>
              <a:gd name="T66" fmla="*/ 8830 w 12579"/>
              <a:gd name="T67" fmla="*/ 3868 h 5603"/>
              <a:gd name="T68" fmla="*/ 8310 w 12579"/>
              <a:gd name="T69" fmla="*/ 3540 h 5603"/>
              <a:gd name="T70" fmla="*/ 7789 w 12579"/>
              <a:gd name="T71" fmla="*/ 3211 h 5603"/>
              <a:gd name="T72" fmla="*/ 7279 w 12579"/>
              <a:gd name="T73" fmla="*/ 2877 h 5603"/>
              <a:gd name="T74" fmla="*/ 6761 w 12579"/>
              <a:gd name="T75" fmla="*/ 2558 h 5603"/>
              <a:gd name="T76" fmla="*/ 6240 w 12579"/>
              <a:gd name="T77" fmla="*/ 2262 h 5603"/>
              <a:gd name="T78" fmla="*/ 5731 w 12579"/>
              <a:gd name="T79" fmla="*/ 1967 h 5603"/>
              <a:gd name="T80" fmla="*/ 5214 w 12579"/>
              <a:gd name="T81" fmla="*/ 1689 h 5603"/>
              <a:gd name="T82" fmla="*/ 4695 w 12579"/>
              <a:gd name="T83" fmla="*/ 1441 h 5603"/>
              <a:gd name="T84" fmla="*/ 4187 w 12579"/>
              <a:gd name="T85" fmla="*/ 1203 h 5603"/>
              <a:gd name="T86" fmla="*/ 3668 w 12579"/>
              <a:gd name="T87" fmla="*/ 995 h 5603"/>
              <a:gd name="T88" fmla="*/ 3158 w 12579"/>
              <a:gd name="T89" fmla="*/ 804 h 5603"/>
              <a:gd name="T90" fmla="*/ 2641 w 12579"/>
              <a:gd name="T91" fmla="*/ 621 h 5603"/>
              <a:gd name="T92" fmla="*/ 2121 w 12579"/>
              <a:gd name="T93" fmla="*/ 461 h 5603"/>
              <a:gd name="T94" fmla="*/ 1618 w 12579"/>
              <a:gd name="T95" fmla="*/ 303 h 5603"/>
              <a:gd name="T96" fmla="*/ 1105 w 12579"/>
              <a:gd name="T97" fmla="*/ 208 h 5603"/>
              <a:gd name="T98" fmla="*/ 592 w 12579"/>
              <a:gd name="T99" fmla="*/ 160 h 5603"/>
              <a:gd name="T100" fmla="*/ 80 w 12579"/>
              <a:gd name="T101" fmla="*/ 160 h 5603"/>
              <a:gd name="T102" fmla="*/ 0 w 12579"/>
              <a:gd name="T103" fmla="*/ 80 h 5603"/>
              <a:gd name="T104" fmla="*/ 80 w 12579"/>
              <a:gd name="T105" fmla="*/ 0 h 5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579" h="5603">
                <a:moveTo>
                  <a:pt x="80" y="0"/>
                </a:moveTo>
                <a:lnTo>
                  <a:pt x="592" y="0"/>
                </a:lnTo>
                <a:lnTo>
                  <a:pt x="1120" y="49"/>
                </a:lnTo>
                <a:lnTo>
                  <a:pt x="1647" y="146"/>
                </a:lnTo>
                <a:lnTo>
                  <a:pt x="2168" y="308"/>
                </a:lnTo>
                <a:lnTo>
                  <a:pt x="2688" y="468"/>
                </a:lnTo>
                <a:lnTo>
                  <a:pt x="3211" y="653"/>
                </a:lnTo>
                <a:lnTo>
                  <a:pt x="3725" y="846"/>
                </a:lnTo>
                <a:lnTo>
                  <a:pt x="4246" y="1054"/>
                </a:lnTo>
                <a:lnTo>
                  <a:pt x="4762" y="1296"/>
                </a:lnTo>
                <a:lnTo>
                  <a:pt x="5283" y="1544"/>
                </a:lnTo>
                <a:lnTo>
                  <a:pt x="5806" y="1826"/>
                </a:lnTo>
                <a:lnTo>
                  <a:pt x="6321" y="2123"/>
                </a:lnTo>
                <a:lnTo>
                  <a:pt x="6840" y="2419"/>
                </a:lnTo>
                <a:lnTo>
                  <a:pt x="7362" y="2740"/>
                </a:lnTo>
                <a:lnTo>
                  <a:pt x="7876" y="3078"/>
                </a:lnTo>
                <a:lnTo>
                  <a:pt x="8395" y="3405"/>
                </a:lnTo>
                <a:lnTo>
                  <a:pt x="8915" y="3733"/>
                </a:lnTo>
                <a:lnTo>
                  <a:pt x="9425" y="4036"/>
                </a:lnTo>
                <a:lnTo>
                  <a:pt x="9942" y="4314"/>
                </a:lnTo>
                <a:lnTo>
                  <a:pt x="10460" y="4569"/>
                </a:lnTo>
                <a:lnTo>
                  <a:pt x="10970" y="4808"/>
                </a:lnTo>
                <a:lnTo>
                  <a:pt x="11489" y="5039"/>
                </a:lnTo>
                <a:lnTo>
                  <a:pt x="12007" y="5255"/>
                </a:lnTo>
                <a:lnTo>
                  <a:pt x="12516" y="5437"/>
                </a:lnTo>
                <a:cubicBezTo>
                  <a:pt x="12557" y="5452"/>
                  <a:pt x="12579" y="5498"/>
                  <a:pt x="12564" y="5540"/>
                </a:cubicBezTo>
                <a:cubicBezTo>
                  <a:pt x="12549" y="5581"/>
                  <a:pt x="12503" y="5603"/>
                  <a:pt x="12461" y="5588"/>
                </a:cubicBezTo>
                <a:lnTo>
                  <a:pt x="11946" y="5402"/>
                </a:lnTo>
                <a:lnTo>
                  <a:pt x="11424" y="5186"/>
                </a:lnTo>
                <a:lnTo>
                  <a:pt x="10903" y="4953"/>
                </a:lnTo>
                <a:lnTo>
                  <a:pt x="10389" y="4712"/>
                </a:lnTo>
                <a:lnTo>
                  <a:pt x="9867" y="4455"/>
                </a:lnTo>
                <a:lnTo>
                  <a:pt x="9344" y="4173"/>
                </a:lnTo>
                <a:lnTo>
                  <a:pt x="8830" y="3868"/>
                </a:lnTo>
                <a:lnTo>
                  <a:pt x="8310" y="3540"/>
                </a:lnTo>
                <a:lnTo>
                  <a:pt x="7789" y="3211"/>
                </a:lnTo>
                <a:lnTo>
                  <a:pt x="7279" y="2877"/>
                </a:lnTo>
                <a:lnTo>
                  <a:pt x="6761" y="2558"/>
                </a:lnTo>
                <a:lnTo>
                  <a:pt x="6240" y="2262"/>
                </a:lnTo>
                <a:lnTo>
                  <a:pt x="5731" y="1967"/>
                </a:lnTo>
                <a:lnTo>
                  <a:pt x="5214" y="1689"/>
                </a:lnTo>
                <a:lnTo>
                  <a:pt x="4695" y="1441"/>
                </a:lnTo>
                <a:lnTo>
                  <a:pt x="4187" y="1203"/>
                </a:lnTo>
                <a:lnTo>
                  <a:pt x="3668" y="995"/>
                </a:lnTo>
                <a:lnTo>
                  <a:pt x="3158" y="804"/>
                </a:lnTo>
                <a:lnTo>
                  <a:pt x="2641" y="621"/>
                </a:lnTo>
                <a:lnTo>
                  <a:pt x="2121" y="461"/>
                </a:lnTo>
                <a:lnTo>
                  <a:pt x="1618" y="303"/>
                </a:lnTo>
                <a:lnTo>
                  <a:pt x="1105" y="208"/>
                </a:lnTo>
                <a:lnTo>
                  <a:pt x="592" y="160"/>
                </a:lnTo>
                <a:lnTo>
                  <a:pt x="80" y="160"/>
                </a:lnTo>
                <a:cubicBezTo>
                  <a:pt x="36" y="160"/>
                  <a:pt x="0" y="125"/>
                  <a:pt x="0" y="80"/>
                </a:cubicBezTo>
                <a:cubicBezTo>
                  <a:pt x="0" y="36"/>
                  <a:pt x="36" y="0"/>
                  <a:pt x="80" y="0"/>
                </a:cubicBezTo>
                <a:close/>
              </a:path>
            </a:pathLst>
          </a:custGeom>
          <a:solidFill>
            <a:srgbClr val="92D050"/>
          </a:solidFill>
          <a:ln w="1588" cap="flat">
            <a:solidFill>
              <a:srgbClr val="92D05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4577080" y="748945"/>
            <a:ext cx="3956051" cy="299700"/>
          </a:xfrm>
          <a:prstGeom prst="rect">
            <a:avLst/>
          </a:prstGeom>
        </p:spPr>
        <p:txBody>
          <a:bodyPr lIns="107994" tIns="45718" rIns="107994" bIns="45718" anchor="ctr"/>
          <a:lstStyle>
            <a:lvl1pPr marL="215990" indent="-21599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Tx/>
              <a:buNone/>
              <a:defRPr lang="en-GB" sz="1600" b="0" kern="1200" dirty="0" smtClean="0">
                <a:solidFill>
                  <a:srgbClr val="5F5F5F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539974" indent="-179992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FFC000"/>
              </a:buClr>
              <a:buSzPct val="80000"/>
              <a:buFont typeface="Wingdings" pitchFamily="2" charset="2"/>
              <a:buChar char=""/>
              <a:defRPr sz="1800" i="1" kern="1200">
                <a:solidFill>
                  <a:srgbClr val="5F5F5F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2944" indent="-2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90" marR="0" lvl="0" indent="-21599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8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Segoe UI" charset="0"/>
                <a:cs typeface="Segoe UI" charset="0"/>
              </a:rPr>
              <a:t>Global CO</a:t>
            </a:r>
            <a:r>
              <a:rPr kumimoji="0" 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Segoe UI" charset="0"/>
                <a:cs typeface="Segoe UI" charset="0"/>
              </a:rPr>
              <a:t>2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Segoe UI" charset="0"/>
                <a:cs typeface="Segoe UI" charset="0"/>
              </a:rPr>
              <a:t> emissions by scenario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56970" y="1081201"/>
            <a:ext cx="4369422" cy="3251266"/>
            <a:chOff x="4156970" y="1081201"/>
            <a:chExt cx="4369422" cy="3251266"/>
          </a:xfrm>
        </p:grpSpPr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4653010" y="4078143"/>
              <a:ext cx="3699855" cy="7628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4381707" y="3248112"/>
              <a:ext cx="209228" cy="20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10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4381707" y="2525015"/>
              <a:ext cx="209228" cy="20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20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4381707" y="1801917"/>
              <a:ext cx="209228" cy="20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30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4381707" y="1081201"/>
              <a:ext cx="209228" cy="20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 40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4488203" y="4125434"/>
              <a:ext cx="343193" cy="20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2000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5411952" y="4125434"/>
              <a:ext cx="343193" cy="20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2010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6335701" y="4125434"/>
              <a:ext cx="343193" cy="20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2020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Rectangle 37"/>
            <p:cNvSpPr>
              <a:spLocks noChangeArrowheads="1"/>
            </p:cNvSpPr>
            <p:nvPr/>
          </p:nvSpPr>
          <p:spPr bwMode="auto">
            <a:xfrm>
              <a:off x="7259450" y="4125434"/>
              <a:ext cx="343193" cy="20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2030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8183199" y="4125434"/>
              <a:ext cx="343193" cy="20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2040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 rot="16200000">
              <a:off x="4177328" y="1162478"/>
              <a:ext cx="1747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rPr>
                <a:t>Gt</a:t>
              </a:r>
              <a:endPara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4646356" y="1182702"/>
              <a:ext cx="3708000" cy="0"/>
            </a:xfrm>
            <a:prstGeom prst="line">
              <a:avLst/>
            </a:prstGeom>
            <a:noFill/>
            <a:ln w="19050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4646356" y="1906562"/>
              <a:ext cx="3708000" cy="0"/>
            </a:xfrm>
            <a:prstGeom prst="line">
              <a:avLst/>
            </a:prstGeom>
            <a:noFill/>
            <a:ln w="19050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4646356" y="2630422"/>
              <a:ext cx="3708000" cy="0"/>
            </a:xfrm>
            <a:prstGeom prst="line">
              <a:avLst/>
            </a:prstGeom>
            <a:noFill/>
            <a:ln w="19050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64" name="Line 7"/>
            <p:cNvSpPr>
              <a:spLocks noChangeShapeType="1"/>
            </p:cNvSpPr>
            <p:nvPr/>
          </p:nvSpPr>
          <p:spPr bwMode="auto">
            <a:xfrm>
              <a:off x="4646356" y="3354282"/>
              <a:ext cx="3708000" cy="0"/>
            </a:xfrm>
            <a:prstGeom prst="line">
              <a:avLst/>
            </a:prstGeom>
            <a:noFill/>
            <a:ln w="19050" cap="rnd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5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4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2" grpId="0" build="p"/>
      <p:bldP spid="51" grpId="0"/>
      <p:bldP spid="52" grpId="0"/>
      <p:bldP spid="60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60560"/>
            <a:ext cx="8278813" cy="469212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CO</a:t>
            </a:r>
            <a:r>
              <a:rPr lang="en-US" baseline="-25000" dirty="0"/>
              <a:t>2</a:t>
            </a:r>
            <a:r>
              <a:rPr lang="en-US" dirty="0"/>
              <a:t> emissions reductions in the New Policies and Sustainable Development Scenarios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00" y="1129714"/>
            <a:ext cx="6300000" cy="288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4374782"/>
            <a:ext cx="9144000" cy="546355"/>
          </a:xfrm>
          <a:prstGeom prst="rect">
            <a:avLst/>
          </a:prstGeom>
        </p:spPr>
        <p:txBody>
          <a:bodyPr lIns="107994" tIns="45718" rIns="107994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1800" b="1" i="1" kern="1200" dirty="0" smtClean="0">
                <a:solidFill>
                  <a:srgbClr val="C00000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Energy efficiency and renewables account for 80% of the cumulative CO</a:t>
            </a:r>
            <a:r>
              <a:rPr lang="en-US" baseline="-25000" dirty="0"/>
              <a:t>2</a:t>
            </a:r>
            <a:r>
              <a:rPr lang="en-US" dirty="0"/>
              <a:t> emissions savings in the Sustainable Development Scenario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89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60560"/>
            <a:ext cx="8278813" cy="469211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 in global industrial heat supply mix by temperature level by scenario, 2016-2040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00" y="1079726"/>
            <a:ext cx="6300000" cy="288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4374782"/>
            <a:ext cx="9144000" cy="546355"/>
          </a:xfrm>
          <a:prstGeom prst="rect">
            <a:avLst/>
          </a:prstGeom>
        </p:spPr>
        <p:txBody>
          <a:bodyPr lIns="107994" tIns="45718" rIns="107994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1800" b="1" i="1" kern="1200" dirty="0" smtClean="0">
                <a:solidFill>
                  <a:srgbClr val="C00000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New and renewable energy technologies address low-temperature needs and even exceed conventional energy sources in the Sustainable Development Scenario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92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Cumulative global energy investment by scenario, 2017-2040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00" y="1130210"/>
            <a:ext cx="6300000" cy="288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0" y="4374782"/>
            <a:ext cx="9144000" cy="546355"/>
          </a:xfrm>
          <a:prstGeom prst="rect">
            <a:avLst/>
          </a:prstGeom>
        </p:spPr>
        <p:txBody>
          <a:bodyPr lIns="107994" tIns="45718" rIns="107994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lang="en-GB" sz="1800" b="1" i="1" kern="1200" dirty="0" smtClean="0">
                <a:solidFill>
                  <a:srgbClr val="C00000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Investment in the power sector is substantially larger than spending on oil and gas supply in the Sustainable Development Scenario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092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5"/>
</p:tagLst>
</file>

<file path=ppt/theme/theme1.xml><?xml version="1.0" encoding="utf-8"?>
<a:theme xmlns:a="http://schemas.openxmlformats.org/drawingml/2006/main" name="IEA Powerpoint Template">
  <a:themeElements>
    <a:clrScheme name="IEA template">
      <a:dk1>
        <a:srgbClr val="000000"/>
      </a:dk1>
      <a:lt1>
        <a:sysClr val="window" lastClr="FFFFFF"/>
      </a:lt1>
      <a:dk2>
        <a:srgbClr val="5EBB51"/>
      </a:dk2>
      <a:lt2>
        <a:srgbClr val="FFFFFF"/>
      </a:lt2>
      <a:accent1>
        <a:srgbClr val="5EBB51"/>
      </a:accent1>
      <a:accent2>
        <a:srgbClr val="4F81BD"/>
      </a:accent2>
      <a:accent3>
        <a:srgbClr val="F79646"/>
      </a:accent3>
      <a:accent4>
        <a:srgbClr val="002060"/>
      </a:accent4>
      <a:accent5>
        <a:srgbClr val="C00000"/>
      </a:accent5>
      <a:accent6>
        <a:srgbClr val="4BACC6"/>
      </a:accent6>
      <a:hlink>
        <a:srgbClr val="5EBB51"/>
      </a:hlink>
      <a:folHlink>
        <a:srgbClr val="5EBB51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STERRRR" id="{456EE99C-A401-9042-AE35-6303BF32DC67}" vid="{340D35D1-2DCC-6D41-B9ED-E2003C8C3E0F}"/>
    </a:ext>
  </a:extLst>
</a:theme>
</file>

<file path=ppt/theme/theme2.xml><?xml version="1.0" encoding="utf-8"?>
<a:theme xmlns:a="http://schemas.openxmlformats.org/drawingml/2006/main" name="1_WEO_2017_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O proposal" id="{C21752AA-1A1A-364D-B664-A45B3AC6892D}" vid="{8CF59CC3-AC92-3E4E-97D4-68B66C373190}"/>
    </a:ext>
  </a:extLst>
</a:theme>
</file>

<file path=ppt/theme/theme3.xml><?xml version="1.0" encoding="utf-8"?>
<a:theme xmlns:a="http://schemas.openxmlformats.org/drawingml/2006/main" name="NEW WEO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O proposal" id="{C21752AA-1A1A-364D-B664-A45B3AC6892D}" vid="{8CF59CC3-AC92-3E4E-97D4-68B66C37319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IEA Powerpoint Template</Template>
  <TotalTime>667</TotalTime>
  <Words>816</Words>
  <Application>Microsoft Office PowerPoint</Application>
  <PresentationFormat>Předvádění na obrazovce (16:9)</PresentationFormat>
  <Paragraphs>171</Paragraphs>
  <Slides>21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Segoe UI</vt:lpstr>
      <vt:lpstr>Times New Roman</vt:lpstr>
      <vt:lpstr>Wingdings</vt:lpstr>
      <vt:lpstr>IEA Powerpoint Template</vt:lpstr>
      <vt:lpstr>1_WEO_2017_16x9</vt:lpstr>
      <vt:lpstr>NEW WEO2017</vt:lpstr>
      <vt:lpstr>Prezentace aplikace PowerPoint</vt:lpstr>
      <vt:lpstr>Prezentace aplikace PowerPoint</vt:lpstr>
      <vt:lpstr>India takes the lead, as China energy growth slows</vt:lpstr>
      <vt:lpstr>Average annual change in final energy consumption  in the New Policies Scenario, 2016-2040</vt:lpstr>
      <vt:lpstr>Renewable energy use by sector from a consumer perspective and by region in the NPS</vt:lpstr>
      <vt:lpstr>A new strategy for energy &amp; sustainable development</vt:lpstr>
      <vt:lpstr>Global CO2 emissions reductions in the New Policies and Sustainable Development Scenarios</vt:lpstr>
      <vt:lpstr>Change in global industrial heat supply mix by temperature level by scenario, 2016-2040</vt:lpstr>
      <vt:lpstr>Cumulative global energy investment by scenario, 2017-2040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BURGHGRAEVE Sharon, IEA/EXD/EDC</dc:creator>
  <cp:lastModifiedBy>Vladimír Kubeček</cp:lastModifiedBy>
  <cp:revision>57</cp:revision>
  <cp:lastPrinted>2017-01-23T11:36:25Z</cp:lastPrinted>
  <dcterms:created xsi:type="dcterms:W3CDTF">2018-04-05T12:47:18Z</dcterms:created>
  <dcterms:modified xsi:type="dcterms:W3CDTF">2018-06-04T10:40:42Z</dcterms:modified>
</cp:coreProperties>
</file>