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320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8" r:id="rId13"/>
    <p:sldId id="357" r:id="rId14"/>
    <p:sldId id="341" r:id="rId15"/>
  </p:sldIdLst>
  <p:sldSz cx="9144000" cy="6858000" type="screen4x3"/>
  <p:notesSz cx="6669088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 Šik" initials="MŠ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476" autoAdjust="0"/>
  </p:normalViewPr>
  <p:slideViewPr>
    <p:cSldViewPr>
      <p:cViewPr varScale="1">
        <p:scale>
          <a:sx n="68" d="100"/>
          <a:sy n="6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Vlk" userId="081cc42bd67719d1" providerId="LiveId" clId="{D8A90D0D-83A2-47A9-AEA4-F7C0EF926B15}"/>
    <pc:docChg chg="undo redo custSel addSld delSld modSld">
      <pc:chgData name="Vladimír Vlk" userId="081cc42bd67719d1" providerId="LiveId" clId="{D8A90D0D-83A2-47A9-AEA4-F7C0EF926B15}" dt="2018-05-20T23:09:00.451" v="2816" actId="20577"/>
      <pc:docMkLst>
        <pc:docMk/>
      </pc:docMkLst>
      <pc:sldChg chg="modSp">
        <pc:chgData name="Vladimír Vlk" userId="081cc42bd67719d1" providerId="LiveId" clId="{D8A90D0D-83A2-47A9-AEA4-F7C0EF926B15}" dt="2018-05-20T21:57:19.275" v="177" actId="255"/>
        <pc:sldMkLst>
          <pc:docMk/>
          <pc:sldMk cId="3575192592" sldId="321"/>
        </pc:sldMkLst>
        <pc:spChg chg="mod">
          <ac:chgData name="Vladimír Vlk" userId="081cc42bd67719d1" providerId="LiveId" clId="{D8A90D0D-83A2-47A9-AEA4-F7C0EF926B15}" dt="2018-05-20T21:57:19.275" v="177" actId="255"/>
          <ac:spMkLst>
            <pc:docMk/>
            <pc:sldMk cId="3575192592" sldId="321"/>
            <ac:spMk id="2" creationId="{00000000-0000-0000-0000-000000000000}"/>
          </ac:spMkLst>
        </pc:spChg>
        <pc:spChg chg="mod">
          <ac:chgData name="Vladimír Vlk" userId="081cc42bd67719d1" providerId="LiveId" clId="{D8A90D0D-83A2-47A9-AEA4-F7C0EF926B15}" dt="2018-05-20T21:56:00.405" v="172" actId="20577"/>
          <ac:spMkLst>
            <pc:docMk/>
            <pc:sldMk cId="3575192592" sldId="321"/>
            <ac:spMk id="3" creationId="{00000000-0000-0000-0000-000000000000}"/>
          </ac:spMkLst>
        </pc:spChg>
      </pc:sldChg>
      <pc:sldChg chg="modSp del">
        <pc:chgData name="Vladimír Vlk" userId="081cc42bd67719d1" providerId="LiveId" clId="{D8A90D0D-83A2-47A9-AEA4-F7C0EF926B15}" dt="2018-05-20T22:52:11.138" v="1982" actId="2696"/>
        <pc:sldMkLst>
          <pc:docMk/>
          <pc:sldMk cId="3619980668" sldId="331"/>
        </pc:sldMkLst>
        <pc:spChg chg="mod">
          <ac:chgData name="Vladimír Vlk" userId="081cc42bd67719d1" providerId="LiveId" clId="{D8A90D0D-83A2-47A9-AEA4-F7C0EF926B15}" dt="2018-05-20T22:19:01.546" v="438" actId="14100"/>
          <ac:spMkLst>
            <pc:docMk/>
            <pc:sldMk cId="3619980668" sldId="331"/>
            <ac:spMk id="2" creationId="{00000000-0000-0000-0000-000000000000}"/>
          </ac:spMkLst>
        </pc:spChg>
        <pc:spChg chg="mod">
          <ac:chgData name="Vladimír Vlk" userId="081cc42bd67719d1" providerId="LiveId" clId="{D8A90D0D-83A2-47A9-AEA4-F7C0EF926B15}" dt="2018-05-20T22:30:24.451" v="672" actId="20577"/>
          <ac:spMkLst>
            <pc:docMk/>
            <pc:sldMk cId="3619980668" sldId="331"/>
            <ac:spMk id="28" creationId="{00000000-0000-0000-0000-000000000000}"/>
          </ac:spMkLst>
        </pc:spChg>
      </pc:sldChg>
      <pc:sldChg chg="del">
        <pc:chgData name="Vladimír Vlk" userId="081cc42bd67719d1" providerId="LiveId" clId="{D8A90D0D-83A2-47A9-AEA4-F7C0EF926B15}" dt="2018-05-20T22:52:06.919" v="1981" actId="2696"/>
        <pc:sldMkLst>
          <pc:docMk/>
          <pc:sldMk cId="4218766361" sldId="342"/>
        </pc:sldMkLst>
      </pc:sldChg>
      <pc:sldChg chg="modSp">
        <pc:chgData name="Vladimír Vlk" userId="081cc42bd67719d1" providerId="LiveId" clId="{D8A90D0D-83A2-47A9-AEA4-F7C0EF926B15}" dt="2018-05-20T23:07:56.276" v="2796" actId="6549"/>
        <pc:sldMkLst>
          <pc:docMk/>
          <pc:sldMk cId="217413323" sldId="343"/>
        </pc:sldMkLst>
        <pc:spChg chg="mod">
          <ac:chgData name="Vladimír Vlk" userId="081cc42bd67719d1" providerId="LiveId" clId="{D8A90D0D-83A2-47A9-AEA4-F7C0EF926B15}" dt="2018-05-20T22:31:26.595" v="674" actId="255"/>
          <ac:spMkLst>
            <pc:docMk/>
            <pc:sldMk cId="217413323" sldId="343"/>
            <ac:spMk id="2" creationId="{00000000-0000-0000-0000-000000000000}"/>
          </ac:spMkLst>
        </pc:spChg>
        <pc:spChg chg="mod">
          <ac:chgData name="Vladimír Vlk" userId="081cc42bd67719d1" providerId="LiveId" clId="{D8A90D0D-83A2-47A9-AEA4-F7C0EF926B15}" dt="2018-05-20T23:07:56.276" v="2796" actId="6549"/>
          <ac:spMkLst>
            <pc:docMk/>
            <pc:sldMk cId="217413323" sldId="343"/>
            <ac:spMk id="4" creationId="{00000000-0000-0000-0000-000000000000}"/>
          </ac:spMkLst>
        </pc:spChg>
      </pc:sldChg>
      <pc:sldChg chg="modSp">
        <pc:chgData name="Vladimír Vlk" userId="081cc42bd67719d1" providerId="LiveId" clId="{D8A90D0D-83A2-47A9-AEA4-F7C0EF926B15}" dt="2018-05-20T22:17:39.730" v="434" actId="20577"/>
        <pc:sldMkLst>
          <pc:docMk/>
          <pc:sldMk cId="217413323" sldId="344"/>
        </pc:sldMkLst>
        <pc:spChg chg="mod">
          <ac:chgData name="Vladimír Vlk" userId="081cc42bd67719d1" providerId="LiveId" clId="{D8A90D0D-83A2-47A9-AEA4-F7C0EF926B15}" dt="2018-05-20T21:57:02.603" v="176" actId="5793"/>
          <ac:spMkLst>
            <pc:docMk/>
            <pc:sldMk cId="217413323" sldId="344"/>
            <ac:spMk id="2" creationId="{00000000-0000-0000-0000-000000000000}"/>
          </ac:spMkLst>
        </pc:spChg>
        <pc:spChg chg="mod">
          <ac:chgData name="Vladimír Vlk" userId="081cc42bd67719d1" providerId="LiveId" clId="{D8A90D0D-83A2-47A9-AEA4-F7C0EF926B15}" dt="2018-05-20T22:17:39.730" v="434" actId="20577"/>
          <ac:spMkLst>
            <pc:docMk/>
            <pc:sldMk cId="217413323" sldId="344"/>
            <ac:spMk id="4" creationId="{00000000-0000-0000-0000-000000000000}"/>
          </ac:spMkLst>
        </pc:spChg>
      </pc:sldChg>
      <pc:sldChg chg="modSp add">
        <pc:chgData name="Vladimír Vlk" userId="081cc42bd67719d1" providerId="LiveId" clId="{D8A90D0D-83A2-47A9-AEA4-F7C0EF926B15}" dt="2018-05-20T23:08:26.762" v="2810" actId="20577"/>
        <pc:sldMkLst>
          <pc:docMk/>
          <pc:sldMk cId="833664499" sldId="345"/>
        </pc:sldMkLst>
        <pc:spChg chg="mod">
          <ac:chgData name="Vladimír Vlk" userId="081cc42bd67719d1" providerId="LiveId" clId="{D8A90D0D-83A2-47A9-AEA4-F7C0EF926B15}" dt="2018-05-20T22:57:47.263" v="2210" actId="20577"/>
          <ac:spMkLst>
            <pc:docMk/>
            <pc:sldMk cId="833664499" sldId="345"/>
            <ac:spMk id="2" creationId="{00000000-0000-0000-0000-000000000000}"/>
          </ac:spMkLst>
        </pc:spChg>
        <pc:spChg chg="mod">
          <ac:chgData name="Vladimír Vlk" userId="081cc42bd67719d1" providerId="LiveId" clId="{D8A90D0D-83A2-47A9-AEA4-F7C0EF926B15}" dt="2018-05-20T23:08:26.762" v="2810" actId="20577"/>
          <ac:spMkLst>
            <pc:docMk/>
            <pc:sldMk cId="833664499" sldId="345"/>
            <ac:spMk id="4" creationId="{00000000-0000-0000-0000-000000000000}"/>
          </ac:spMkLst>
        </pc:spChg>
      </pc:sldChg>
      <pc:sldChg chg="modSp add">
        <pc:chgData name="Vladimír Vlk" userId="081cc42bd67719d1" providerId="LiveId" clId="{D8A90D0D-83A2-47A9-AEA4-F7C0EF926B15}" dt="2018-05-20T23:09:00.451" v="2816" actId="20577"/>
        <pc:sldMkLst>
          <pc:docMk/>
          <pc:sldMk cId="2622744554" sldId="346"/>
        </pc:sldMkLst>
        <pc:spChg chg="mod">
          <ac:chgData name="Vladimír Vlk" userId="081cc42bd67719d1" providerId="LiveId" clId="{D8A90D0D-83A2-47A9-AEA4-F7C0EF926B15}" dt="2018-05-20T23:09:00.451" v="2816" actId="20577"/>
          <ac:spMkLst>
            <pc:docMk/>
            <pc:sldMk cId="2622744554" sldId="346"/>
            <ac:spMk id="2" creationId="{00000000-0000-0000-0000-000000000000}"/>
          </ac:spMkLst>
        </pc:spChg>
      </pc:sldChg>
      <pc:sldChg chg="del">
        <pc:chgData name="Vladimír Vlk" userId="081cc42bd67719d1" providerId="LiveId" clId="{D8A90D0D-83A2-47A9-AEA4-F7C0EF926B15}" dt="2018-05-20T22:56:59.526" v="2176" actId="2696"/>
        <pc:sldMkLst>
          <pc:docMk/>
          <pc:sldMk cId="704786647" sldId="347"/>
        </pc:sldMkLst>
      </pc:sldChg>
      <pc:sldChg chg="del">
        <pc:chgData name="Vladimír Vlk" userId="081cc42bd67719d1" providerId="LiveId" clId="{D8A90D0D-83A2-47A9-AEA4-F7C0EF926B15}" dt="2018-05-20T22:56:59.948" v="2177" actId="2696"/>
        <pc:sldMkLst>
          <pc:docMk/>
          <pc:sldMk cId="378500668" sldId="348"/>
        </pc:sldMkLst>
      </pc:sldChg>
      <pc:sldChg chg="del">
        <pc:chgData name="Vladimír Vlk" userId="081cc42bd67719d1" providerId="LiveId" clId="{D8A90D0D-83A2-47A9-AEA4-F7C0EF926B15}" dt="2018-05-20T22:56:59.011" v="2175" actId="2696"/>
        <pc:sldMkLst>
          <pc:docMk/>
          <pc:sldMk cId="1185897681" sldId="349"/>
        </pc:sldMkLst>
      </pc:sldChg>
      <pc:sldChg chg="del">
        <pc:chgData name="Vladimír Vlk" userId="081cc42bd67719d1" providerId="LiveId" clId="{D8A90D0D-83A2-47A9-AEA4-F7C0EF926B15}" dt="2018-05-20T22:57:00.511" v="2178" actId="2696"/>
        <pc:sldMkLst>
          <pc:docMk/>
          <pc:sldMk cId="1685657101" sldId="35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FED86-5D0D-4AA4-AFC9-90DDFD76961A}" type="datetimeFigureOut">
              <a:rPr lang="cs-CZ" smtClean="0"/>
              <a:t>04.06.2018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158C3-B419-4F12-BEF0-67A93F24D1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671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4E47-9BAA-422D-89B4-F19FACEA0F1E}" type="datetimeFigureOut">
              <a:rPr lang="cs-CZ" smtClean="0"/>
              <a:t>04.06.2018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C599B-76E0-415A-A945-68F07F8AC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E65E58-A97D-4707-A088-61713B82A86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15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496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3043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3043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grpSp>
          <p:nvGrpSpPr>
            <p:cNvPr id="53043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3043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3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044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3044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  <p:sp>
        <p:nvSpPr>
          <p:cNvPr id="53044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3045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304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5304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pic>
        <p:nvPicPr>
          <p:cNvPr id="530453" name="Picture 21" descr="eru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"/>
            <a:ext cx="1352550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6184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04019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7786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3034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29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60412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66523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0940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1514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6721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8909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endParaRPr lang="cs-CZ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latin typeface="Arial Black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52941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294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94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94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5294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5294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>
                <a:solidFill>
                  <a:srgbClr val="9999CC"/>
                </a:solidFill>
                <a:latin typeface="Arial" pitchFamily="34" charset="0"/>
              </a:endParaRPr>
            </a:p>
          </p:txBody>
        </p:sp>
        <p:sp>
          <p:nvSpPr>
            <p:cNvPr id="5294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5294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94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>
                <a:solidFill>
                  <a:srgbClr val="9999CC"/>
                </a:solidFill>
                <a:latin typeface="Arial" pitchFamily="34" charset="0"/>
              </a:endParaRPr>
            </a:p>
          </p:txBody>
        </p:sp>
        <p:sp>
          <p:nvSpPr>
            <p:cNvPr id="5294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>
                <a:solidFill>
                  <a:srgbClr val="9999CC"/>
                </a:solidFill>
                <a:latin typeface="Arial" pitchFamily="34" charset="0"/>
              </a:endParaRPr>
            </a:p>
          </p:txBody>
        </p:sp>
      </p:grpSp>
      <p:sp>
        <p:nvSpPr>
          <p:cNvPr id="52942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294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294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fld id="{95EC1D4A-A796-47C3-A63E-CE236FB377E2}" type="datetimeFigureOut">
              <a:rPr lang="cs-CZ" smtClean="0"/>
              <a:t>04.06.2018</a:t>
            </a:fld>
            <a:endParaRPr lang="cs-CZ"/>
          </a:p>
        </p:txBody>
      </p:sp>
      <p:pic>
        <p:nvPicPr>
          <p:cNvPr id="529425" name="Picture 17" descr="eru_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"/>
            <a:ext cx="1352550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9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4F7A0A1A-0BD6-427C-8731-FB1724ACA880}" type="slidenum">
              <a:rPr lang="cs-CZ" smtClean="0">
                <a:solidFill>
                  <a:srgbClr val="000000"/>
                </a:solidFill>
              </a:rPr>
              <a:pPr/>
              <a:t>1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835696" y="1700808"/>
            <a:ext cx="7308304" cy="2520280"/>
          </a:xfrm>
        </p:spPr>
        <p:txBody>
          <a:bodyPr/>
          <a:lstStyle/>
          <a:p>
            <a:r>
              <a:rPr lang="cs-CZ" sz="3600" b="1" dirty="0" smtClean="0"/>
              <a:t>Pohled ERÚ na decentralizaci energetiky a úspory energie</a:t>
            </a:r>
            <a:endParaRPr lang="cs-CZ" sz="3600" b="1" cap="small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5093568"/>
            <a:ext cx="9144000" cy="1143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 sz="3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cs-CZ" sz="2400" b="1" kern="0" dirty="0">
                <a:solidFill>
                  <a:schemeClr val="bg2">
                    <a:lumMod val="10000"/>
                  </a:schemeClr>
                </a:solidFill>
              </a:rPr>
              <a:t>Vladimír Vlk, Člen Rady ERÚ</a:t>
            </a:r>
            <a:endParaRPr lang="en-US" sz="2400" b="1" kern="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cs-CZ" sz="2400" b="1" i="1" kern="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cs-CZ" sz="1200" b="1" i="1" kern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1400" b="1" i="1" kern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400" b="1" i="1" kern="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08276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/>
          </a:bodyPr>
          <a:lstStyle/>
          <a:p>
            <a:r>
              <a:rPr lang="cs-CZ" sz="3200" dirty="0"/>
              <a:t>Kombinovaná výroba elektřiny a tepla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KVET lze realizovat centrální a decentrálních zdrojích </a:t>
            </a:r>
          </a:p>
          <a:p>
            <a:pPr algn="just"/>
            <a:r>
              <a:rPr lang="cs-CZ" sz="2400" dirty="0"/>
              <a:t>Nejefektivnější podíly výroby elektřiny a tepla jsou při využití zemního plynu, popř. bioplynu</a:t>
            </a:r>
          </a:p>
          <a:p>
            <a:pPr algn="just"/>
            <a:r>
              <a:rPr lang="cs-CZ" sz="2400" dirty="0"/>
              <a:t>Při kombinované výrobě energie dochází až 30% úspoře primárního paliva oproti samostatné výrobě elektřiny a tepla</a:t>
            </a:r>
          </a:p>
          <a:p>
            <a:pPr algn="just"/>
            <a:r>
              <a:rPr lang="cs-CZ" sz="2400" dirty="0"/>
              <a:t>Vysokoúčinná KVET při použití tuhých paliv jsou realizovatelná pouze pro CZT</a:t>
            </a:r>
          </a:p>
          <a:p>
            <a:pPr algn="just"/>
            <a:r>
              <a:rPr lang="cs-CZ" sz="2400" dirty="0"/>
              <a:t>Vysokoúčinná KVET při použití plynných a kapalných paliv jsou realizovatelná pro CZT a DZT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302590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63722"/>
            <a:ext cx="7056784" cy="1178177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/>
              <a:t>Jak dál v komunální energetice k zachování energetické bezpečnosti 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917476"/>
            <a:ext cx="8316912" cy="388778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000" dirty="0"/>
              <a:t>Definování decentralizace v komunální energetice</a:t>
            </a:r>
          </a:p>
          <a:p>
            <a:pPr eaLnBrk="1" hangingPunct="1"/>
            <a:r>
              <a:rPr lang="cs-CZ" sz="2000" dirty="0"/>
              <a:t>Nastavení podmínek na změnu chování spotřebitelů ve spotřebě energie</a:t>
            </a:r>
          </a:p>
          <a:p>
            <a:pPr eaLnBrk="1" hangingPunct="1"/>
            <a:r>
              <a:rPr lang="cs-CZ" sz="2000" dirty="0"/>
              <a:t>Širší zavádění účinnějších technologií v podnikatelské sféře</a:t>
            </a:r>
          </a:p>
          <a:p>
            <a:pPr eaLnBrk="1" hangingPunct="1"/>
            <a:r>
              <a:rPr lang="cs-CZ" sz="2000" dirty="0"/>
              <a:t>Vytváření strategií v oblasti životního prostředí s vazbou na spotřebu energie (akční plán)</a:t>
            </a:r>
          </a:p>
          <a:p>
            <a:pPr eaLnBrk="1" hangingPunct="1"/>
            <a:r>
              <a:rPr lang="cs-CZ" sz="2000" dirty="0"/>
              <a:t>Koncepce motivačních pobídek v realizaci úsporných opatření</a:t>
            </a:r>
          </a:p>
          <a:p>
            <a:pPr eaLnBrk="1" hangingPunct="1"/>
            <a:r>
              <a:rPr lang="cs-CZ" sz="2000" dirty="0"/>
              <a:t>Vytváření ročních plánů v oblasti spotřeb energie a energetických úspor</a:t>
            </a:r>
          </a:p>
          <a:p>
            <a:pPr eaLnBrk="1" hangingPunct="1"/>
            <a:r>
              <a:rPr lang="cs-CZ" sz="2000" dirty="0"/>
              <a:t>Osvěta komunálních politiků v oblasti efektivního využití energie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67926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829"/>
            <a:ext cx="6838528" cy="863947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Politiky na podporu energetické bezpečnosti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01601"/>
            <a:ext cx="7772400" cy="4175671"/>
          </a:xfrm>
        </p:spPr>
        <p:txBody>
          <a:bodyPr>
            <a:normAutofit/>
          </a:bodyPr>
          <a:lstStyle/>
          <a:p>
            <a:pPr lvl="0" algn="just"/>
            <a:r>
              <a:rPr lang="cs-CZ" sz="2000" dirty="0"/>
              <a:t>Využití udržitelných domácích energetických zdrojů, jak OZE, tak domácích konvenčních i nekonvenčních fosilních zdrojů, jádra, a to za podmínky nenarušení hospodářské soutěže a v souladu s preferencemi členských států. Komise vydala separátní sdělení a doporučení ohledně bezpečné a k životnímu prostředí ohleduplné těžbě a průzkumu uhlovodíků (tj. i břidlicového plynu).</a:t>
            </a:r>
          </a:p>
          <a:p>
            <a:pPr algn="just"/>
            <a:r>
              <a:rPr lang="cs-CZ" sz="2000" dirty="0"/>
              <a:t>Členské státy musí společně jednat s cílem zajistit diverzifikaci zdrojů a přepravních tras pro dovážené fosilní zdroje, pokračovat v liberalizaci a integraci energetických trhů.</a:t>
            </a:r>
          </a:p>
          <a:p>
            <a:pPr marL="68580" indent="0" eaLnBrk="1" hangingPunct="1">
              <a:buNone/>
            </a:pP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0581558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648072"/>
          </a:xfrm>
        </p:spPr>
        <p:txBody>
          <a:bodyPr>
            <a:noAutofit/>
          </a:bodyPr>
          <a:lstStyle/>
          <a:p>
            <a:pPr eaLnBrk="1" hangingPunct="1"/>
            <a:r>
              <a:rPr lang="cs-CZ" sz="2900" dirty="0"/>
              <a:t>Závěr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268760"/>
            <a:ext cx="8060432" cy="4392488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cs-CZ" sz="2100" dirty="0"/>
              <a:t>Česká republika musí neprodleně přistoupit k odstraňování bariér bránících zapojení do mezinárodních výzkumných a vývojových (inovačních) energetických programů</a:t>
            </a:r>
          </a:p>
          <a:p>
            <a:pPr lvl="0" algn="just"/>
            <a:r>
              <a:rPr lang="cs-CZ" sz="2100" dirty="0"/>
              <a:t>Česká republika se musí zapojit do sofistikované sítě mezinárodních inciativ hledajících odpověď na výzvy energetické politiky ve světové ekonomice</a:t>
            </a:r>
          </a:p>
          <a:p>
            <a:pPr lvl="0" algn="just"/>
            <a:r>
              <a:rPr lang="cs-CZ" sz="2100" dirty="0"/>
              <a:t>Klimaticko-energetický rámec 2030:</a:t>
            </a:r>
          </a:p>
          <a:p>
            <a:pPr lvl="1" algn="just"/>
            <a:r>
              <a:rPr lang="cs-CZ" sz="1900" dirty="0"/>
              <a:t>Z pohledu České republiky jsou dané cíle v oblasti klimatu, tj. dosažení 40% snížení emisí CO</a:t>
            </a:r>
            <a:r>
              <a:rPr lang="cs-CZ" sz="1900" baseline="-25000" dirty="0"/>
              <a:t>2</a:t>
            </a:r>
            <a:r>
              <a:rPr lang="cs-CZ" sz="1900" dirty="0"/>
              <a:t> oproti roku 1990 zcela reálné</a:t>
            </a:r>
          </a:p>
          <a:p>
            <a:pPr lvl="1" algn="just"/>
            <a:r>
              <a:rPr lang="cs-CZ" sz="1900" b="1" dirty="0"/>
              <a:t>V teplárenství bude nutné stanovit akční plán pro realizaci snižování spotřeby primárních energetických zdrojů a implementace kombinované výroby elektrické energie a tepla</a:t>
            </a:r>
          </a:p>
          <a:p>
            <a:pPr lvl="1" algn="just"/>
            <a:r>
              <a:rPr lang="cs-CZ" sz="1900" dirty="0"/>
              <a:t>V oblasti obnovitelných zdrojů energie má Česká republika omezené možnosti převážně ve výrobě elektrické energie. Podle předpokladů je v ČR dostupný potenciál z obnovitelných zdrojů ve výši 487,5 PJ, z toho 223,1 PJ na výrobu tepla a 264,4 PJ na výrobu elektřiny.</a:t>
            </a:r>
          </a:p>
          <a:p>
            <a:pPr lvl="1" algn="just"/>
            <a:r>
              <a:rPr lang="cs-CZ" sz="1900" dirty="0"/>
              <a:t>Evropská komise sice stanovila podmínku snížení spotřeby energií oproti roku 2007 </a:t>
            </a:r>
            <a:br>
              <a:rPr lang="cs-CZ" sz="1900" dirty="0"/>
            </a:br>
            <a:r>
              <a:rPr lang="cs-CZ" sz="1900" dirty="0"/>
              <a:t>o 30 %, ale není v současné době jasné, zdali se budou určovat z konečné spotřeby, či z PZE.</a:t>
            </a:r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57517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852936"/>
            <a:ext cx="8534400" cy="2899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rgbClr val="002060"/>
                </a:solidFill>
              </a:rPr>
              <a:t>Děkuji za pozornost</a:t>
            </a:r>
          </a:p>
          <a:p>
            <a:pPr marL="0" indent="0" algn="ctr">
              <a:buNone/>
            </a:pPr>
            <a:r>
              <a:rPr lang="cs-CZ" sz="1800" dirty="0">
                <a:solidFill>
                  <a:srgbClr val="002060"/>
                </a:solidFill>
              </a:rPr>
              <a:t>vladimir.vlk@eru.cz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7E3D12-3276-4A33-BEE8-D6543DA5506B}" type="slidenum">
              <a:rPr lang="cs-CZ" smtClean="0">
                <a:solidFill>
                  <a:srgbClr val="000000"/>
                </a:solidFill>
              </a:rPr>
              <a:pPr/>
              <a:t>14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809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57591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/>
              <a:t>Pohled na udržitelnou energetiku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268760"/>
            <a:ext cx="7772400" cy="4175671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sz="2000" dirty="0"/>
              <a:t>Rozvoj současné energetiky musí být založen na principu udržitelnosti energetických odvětví s respektováním environmentálních a ekonomických aspektů.</a:t>
            </a:r>
          </a:p>
          <a:p>
            <a:pPr algn="just" eaLnBrk="1" hangingPunct="1"/>
            <a:r>
              <a:rPr lang="cs-CZ" sz="2000" dirty="0"/>
              <a:t>K zajištění udržitelnosti je nezbytná povinnost orgánů veřejné správy, které stanoví principy prostřednictvím komplexního souboru strategií promítnutých do ekonomických, legislativních a administrativních nástrojů.</a:t>
            </a:r>
          </a:p>
          <a:p>
            <a:pPr algn="just" eaLnBrk="1" hangingPunct="1"/>
            <a:r>
              <a:rPr lang="cs-CZ" sz="2000" dirty="0"/>
              <a:t>V oblasti energetiky je nezbytná součinnost </a:t>
            </a:r>
            <a:r>
              <a:rPr lang="cs-CZ" sz="2000" dirty="0" smtClean="0"/>
              <a:t>ERÚ, MPO, MŽP, </a:t>
            </a:r>
            <a:r>
              <a:rPr lang="cs-CZ" sz="2000" dirty="0" err="1" smtClean="0"/>
              <a:t>MZe</a:t>
            </a:r>
            <a:r>
              <a:rPr lang="cs-CZ" sz="2000" dirty="0" smtClean="0"/>
              <a:t> a MMR, </a:t>
            </a:r>
            <a:r>
              <a:rPr lang="cs-CZ" sz="2000" dirty="0"/>
              <a:t>které </a:t>
            </a:r>
            <a:r>
              <a:rPr lang="cs-CZ" sz="2000" dirty="0" smtClean="0"/>
              <a:t>stanovují </a:t>
            </a:r>
            <a:r>
              <a:rPr lang="cs-CZ" sz="2000" dirty="0"/>
              <a:t>základní podmínky pro její rozvoj  nejen s ohledem na stav životního prostředí, ale i z ekonomického </a:t>
            </a:r>
            <a:r>
              <a:rPr lang="cs-CZ" sz="2000" dirty="0" smtClean="0"/>
              <a:t>hlediska s dopadem do sociální oblasti (ochrana spotřebitele).</a:t>
            </a:r>
            <a:endParaRPr lang="cs-CZ" sz="2000" dirty="0"/>
          </a:p>
          <a:p>
            <a:pPr eaLnBrk="1" hangingPunct="1"/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0951392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648072"/>
          </a:xfrm>
        </p:spPr>
        <p:txBody>
          <a:bodyPr>
            <a:noAutofit/>
          </a:bodyPr>
          <a:lstStyle/>
          <a:p>
            <a:pPr eaLnBrk="1" hangingPunct="1"/>
            <a:r>
              <a:rPr lang="cs-CZ" sz="2900" dirty="0"/>
              <a:t>Plánování udržitelného rozvoje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12776"/>
            <a:ext cx="7772400" cy="403165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sz="2000" dirty="0"/>
              <a:t>Cílem plánování udržitelné energetiky je stanovení hledisek s hodnotami, které musí respektovat strategické plány:</a:t>
            </a:r>
          </a:p>
          <a:p>
            <a:pPr lvl="1" eaLnBrk="1" hangingPunct="1"/>
            <a:r>
              <a:rPr lang="cs-CZ" sz="1800" dirty="0"/>
              <a:t>ochrany klimatu, </a:t>
            </a:r>
          </a:p>
          <a:p>
            <a:pPr lvl="1" eaLnBrk="1" hangingPunct="1"/>
            <a:r>
              <a:rPr lang="cs-CZ" sz="1800" dirty="0"/>
              <a:t>snižování emisí škodlivých látek, </a:t>
            </a:r>
          </a:p>
          <a:p>
            <a:pPr lvl="1" eaLnBrk="1" hangingPunct="1"/>
            <a:r>
              <a:rPr lang="cs-CZ" sz="1800" dirty="0"/>
              <a:t>rozvoje průmyslové a podnikatelské sféry,</a:t>
            </a:r>
          </a:p>
          <a:p>
            <a:pPr lvl="1" eaLnBrk="1" hangingPunct="1"/>
            <a:r>
              <a:rPr lang="cs-CZ" sz="1800" dirty="0"/>
              <a:t>snižování energetické </a:t>
            </a:r>
            <a:r>
              <a:rPr lang="cs-CZ" sz="1800" dirty="0" smtClean="0"/>
              <a:t>náročnosti a úspory energie</a:t>
            </a:r>
            <a:endParaRPr lang="cs-CZ" sz="1800" dirty="0"/>
          </a:p>
          <a:p>
            <a:pPr lvl="1" eaLnBrk="1" hangingPunct="1"/>
            <a:r>
              <a:rPr lang="cs-CZ" sz="1800" dirty="0"/>
              <a:t>efektivního využití PEZ</a:t>
            </a:r>
          </a:p>
          <a:p>
            <a:pPr algn="just" eaLnBrk="1" hangingPunct="1"/>
            <a:r>
              <a:rPr lang="cs-CZ" sz="2000" dirty="0"/>
              <a:t>Zásadní podmínkou plánování je požadavek na dodržování standardů kvality životního prostředí, zaručují nepřekročení únosnosti zatížení území stanovenými limity. </a:t>
            </a:r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58497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648072"/>
          </a:xfrm>
        </p:spPr>
        <p:txBody>
          <a:bodyPr>
            <a:noAutofit/>
          </a:bodyPr>
          <a:lstStyle/>
          <a:p>
            <a:pPr eaLnBrk="1" hangingPunct="1"/>
            <a:r>
              <a:rPr lang="cs-CZ" sz="2900" dirty="0"/>
              <a:t>Strategické plánování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12776"/>
            <a:ext cx="7772400" cy="403165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sz="2000" dirty="0"/>
              <a:t>Při tvorbě strategických plánů je nezbytná spolupráce všech dotčených rezortů státní správy se vzdělávacími a výzkumnými institucemi.</a:t>
            </a:r>
          </a:p>
          <a:p>
            <a:pPr algn="just" eaLnBrk="1" hangingPunct="1"/>
            <a:endParaRPr lang="cs-CZ" sz="2000" dirty="0"/>
          </a:p>
          <a:p>
            <a:pPr algn="just" eaLnBrk="1" hangingPunct="1"/>
            <a:r>
              <a:rPr lang="cs-CZ" sz="2000" dirty="0"/>
              <a:t>K realizaci systémových opatření v rozvoji energetických odvětví bude nezbytně nutné se soustředit na:</a:t>
            </a:r>
          </a:p>
          <a:p>
            <a:pPr lvl="1" eaLnBrk="1" hangingPunct="1"/>
            <a:r>
              <a:rPr lang="cs-CZ" sz="1800" dirty="0"/>
              <a:t>výchovu nových technických odborníků,</a:t>
            </a:r>
          </a:p>
          <a:p>
            <a:pPr lvl="1"/>
            <a:r>
              <a:rPr lang="cs-CZ" sz="1800" dirty="0"/>
              <a:t>další vzdělávání jak v podnikatelské sféře, tak ve státní správě,</a:t>
            </a:r>
          </a:p>
          <a:p>
            <a:pPr lvl="1"/>
            <a:r>
              <a:rPr lang="cs-CZ" sz="1800" dirty="0"/>
              <a:t>podporu rozvoje nových, nejúčinnějších technik,</a:t>
            </a:r>
          </a:p>
          <a:p>
            <a:pPr lvl="1"/>
            <a:r>
              <a:rPr lang="cs-CZ" sz="1800" dirty="0"/>
              <a:t>realizaci environmentálních aspektů,</a:t>
            </a:r>
          </a:p>
          <a:p>
            <a:pPr lvl="1"/>
            <a:r>
              <a:rPr lang="cs-CZ" sz="1800" dirty="0"/>
              <a:t>uplatnění energetických odborníků v politické sféře.</a:t>
            </a:r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844580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7768" y="404664"/>
            <a:ext cx="8278688" cy="936104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Ekonomicko-environmentální hledisko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72817"/>
            <a:ext cx="8784976" cy="3456383"/>
          </a:xfrm>
        </p:spPr>
        <p:txBody>
          <a:bodyPr/>
          <a:lstStyle/>
          <a:p>
            <a:pPr algn="just" eaLnBrk="1" hangingPunct="1"/>
            <a:r>
              <a:rPr lang="cs-CZ" sz="2000" dirty="0"/>
              <a:t>Z ekonomicko-environmentálního hlediska se rozvoj udržitelné energetiky musí soustředit na vytváření systému:</a:t>
            </a:r>
          </a:p>
          <a:p>
            <a:pPr lvl="1"/>
            <a:r>
              <a:rPr lang="cs-CZ" sz="1600" dirty="0"/>
              <a:t>obnovitelných zdrojů energie podle přijatelných podmínek v dané oblasti,</a:t>
            </a:r>
          </a:p>
          <a:p>
            <a:pPr lvl="1"/>
            <a:r>
              <a:rPr lang="cs-CZ" sz="1600" dirty="0"/>
              <a:t>uplatnění nejlepších dostupných technik při realizaci nových zdrojů tak, aby zahrnovaly podmínky ekonomické přijatelnosti,</a:t>
            </a:r>
          </a:p>
          <a:p>
            <a:pPr lvl="1"/>
            <a:r>
              <a:rPr lang="cs-CZ" sz="1600" dirty="0"/>
              <a:t>úsporných opatření v oblasti konečné spotřeby a primárních energetických zdrojů s vypracováním podrobné metodiky,</a:t>
            </a:r>
          </a:p>
          <a:p>
            <a:pPr lvl="1"/>
            <a:r>
              <a:rPr lang="cs-CZ" sz="1600" dirty="0"/>
              <a:t>národního akčního plánu úspor </a:t>
            </a:r>
            <a:r>
              <a:rPr lang="cs-CZ" sz="1600"/>
              <a:t>(efektivního </a:t>
            </a:r>
            <a:r>
              <a:rPr lang="cs-CZ" sz="1600" dirty="0"/>
              <a:t>využití energie)</a:t>
            </a:r>
          </a:p>
          <a:p>
            <a:pPr lvl="1"/>
            <a:r>
              <a:rPr lang="cs-CZ" sz="1600" dirty="0"/>
              <a:t>legislativního rámce k zajištění plánování rozvoje udržitelné energetiky s ohledem na „Politiku životního prostředí“ a „Politiku ochrany klimatu“.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8972604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6840760" cy="8640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/>
              <a:t>Systematizace obnovitelných zdrojů energie (I)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12776"/>
            <a:ext cx="8424936" cy="446449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1800" dirty="0"/>
              <a:t>Obnovitelné zdroje energie představují určitou alternativu, se kterou je nezbytně nutné počítat v energetickém mixu.</a:t>
            </a:r>
          </a:p>
          <a:p>
            <a:pPr eaLnBrk="1" hangingPunct="1"/>
            <a:r>
              <a:rPr lang="cs-CZ" sz="1800" dirty="0"/>
              <a:t>Jejich realizace je určena nejvhodnějšími podmínkami v daných lokalitách s uplatněním v komunální sféře v rámci diverzifikace energetického systému. </a:t>
            </a:r>
          </a:p>
          <a:p>
            <a:pPr eaLnBrk="1" hangingPunct="1"/>
            <a:r>
              <a:rPr lang="cs-CZ" sz="1800" dirty="0"/>
              <a:t>Vytvoření reálného národního akčního plánu OZE</a:t>
            </a:r>
          </a:p>
          <a:p>
            <a:pPr eaLnBrk="1" hangingPunct="1"/>
            <a:r>
              <a:rPr lang="cs-CZ" sz="1800" dirty="0"/>
              <a:t>K procesu systematizace OZE je nutné stanovit možné potenciály a jejich reálné využití za splnění podmínek ochrany přírody a krajiny s přihlédnutím jak na ekonomickou, tak i technickou efektivitu.</a:t>
            </a:r>
          </a:p>
          <a:p>
            <a:pPr eaLnBrk="1" hangingPunct="1"/>
            <a:r>
              <a:rPr lang="cs-CZ" sz="1800" dirty="0"/>
              <a:t>Energetickou systematizaci bude nezbytně nutné aplikovat do „Zásad územní rozvoje“ daného regionu.</a:t>
            </a:r>
          </a:p>
          <a:p>
            <a:pPr eaLnBrk="1" hangingPunct="1"/>
            <a:r>
              <a:rPr lang="cs-CZ" sz="1800" dirty="0"/>
              <a:t>Systematizací se zamezí nekontrolovatelnému rozvoji obnovitelných zdrojů, který v současné době přináší nejen ekonomickou zátěž obyvatelstva, ale i prodlužování povolovacích procesů k jejich realizaci.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247047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12776"/>
            <a:ext cx="7772400" cy="403165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000" dirty="0"/>
              <a:t>K systematizaci obnovitelných zdrojů energie je nutné splnit následující podmínky:</a:t>
            </a:r>
          </a:p>
          <a:p>
            <a:pPr lvl="1" eaLnBrk="1" hangingPunct="1"/>
            <a:r>
              <a:rPr lang="cs-CZ" sz="1600" dirty="0"/>
              <a:t>vytvoření systému diverzifikované energetiky v komunální sféře,</a:t>
            </a:r>
          </a:p>
          <a:p>
            <a:pPr lvl="1" eaLnBrk="1" hangingPunct="1"/>
            <a:r>
              <a:rPr lang="cs-CZ" sz="1600" dirty="0"/>
              <a:t>analyzovat současný potenciál podle jednotlivých obnovitelných zdrojů na území České republiky,</a:t>
            </a:r>
          </a:p>
          <a:p>
            <a:pPr lvl="1" eaLnBrk="1" hangingPunct="1"/>
            <a:r>
              <a:rPr lang="cs-CZ" sz="1600" dirty="0"/>
              <a:t>k instalaci obnovitelných zdrojů energie je nutné vycházet z nejefektivnějšího využití potenciálu s respektováním ochrany životního prostředí,</a:t>
            </a:r>
          </a:p>
          <a:p>
            <a:pPr lvl="1" eaLnBrk="1" hangingPunct="1"/>
            <a:r>
              <a:rPr lang="cs-CZ" sz="1600" dirty="0"/>
              <a:t>v územních energetických koncepcích optimalizovat rozvoj obnovitelných zdrojů v daných lokalitách,</a:t>
            </a:r>
          </a:p>
          <a:p>
            <a:pPr lvl="1" eaLnBrk="1" hangingPunct="1"/>
            <a:r>
              <a:rPr lang="cs-CZ" sz="1600" dirty="0"/>
              <a:t>účelně vynakládat finanční prostředky na podporu komunální energetiky a to převážně ve využití obnovitelných zdrojů na výrobu tepla,</a:t>
            </a:r>
          </a:p>
          <a:p>
            <a:pPr lvl="1" eaLnBrk="1" hangingPunct="1"/>
            <a:r>
              <a:rPr lang="cs-CZ" sz="1600" dirty="0"/>
              <a:t>podpora rozvoje CZT s KVET – nejefektivnější využití biomasy</a:t>
            </a:r>
          </a:p>
          <a:p>
            <a:pPr lvl="1" eaLnBrk="1" hangingPunct="1"/>
            <a:endParaRPr lang="cs-CZ" sz="16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7</a:t>
            </a:fld>
            <a:endParaRPr kumimoji="0"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56797" y="476672"/>
            <a:ext cx="672351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cs-CZ" sz="2800" dirty="0"/>
              <a:t>Systematizace obnovitelných zdrojů energie </a:t>
            </a:r>
            <a:r>
              <a:rPr lang="cs-CZ" sz="2800" dirty="0" smtClean="0"/>
              <a:t>(II</a:t>
            </a:r>
            <a:r>
              <a:rPr lang="cs-CZ" sz="2800" dirty="0"/>
              <a:t>)</a:t>
            </a:r>
            <a:endParaRPr lang="cs-CZ" sz="2900" cap="all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013755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648072"/>
          </a:xfrm>
        </p:spPr>
        <p:txBody>
          <a:bodyPr>
            <a:noAutofit/>
          </a:bodyPr>
          <a:lstStyle/>
          <a:p>
            <a:pPr eaLnBrk="1" hangingPunct="1"/>
            <a:r>
              <a:rPr lang="cs-CZ" sz="3200" dirty="0"/>
              <a:t>Plánování udržitelného rozvoje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916832"/>
            <a:ext cx="7772400" cy="3600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sz="2000" dirty="0"/>
              <a:t>Cílem plánování udržitelné energetiky je stanovení hledisek s hodnotami, které musí respektovat strategické plány:</a:t>
            </a:r>
          </a:p>
          <a:p>
            <a:pPr lvl="1" eaLnBrk="1" hangingPunct="1"/>
            <a:r>
              <a:rPr lang="cs-CZ" sz="1600" dirty="0"/>
              <a:t>ochrany klimatu, </a:t>
            </a:r>
          </a:p>
          <a:p>
            <a:pPr lvl="1" eaLnBrk="1" hangingPunct="1"/>
            <a:r>
              <a:rPr lang="cs-CZ" sz="1600" dirty="0"/>
              <a:t>snižování emisí škodlivých látek, </a:t>
            </a:r>
          </a:p>
          <a:p>
            <a:pPr lvl="1" eaLnBrk="1" hangingPunct="1"/>
            <a:r>
              <a:rPr lang="cs-CZ" sz="1600" dirty="0"/>
              <a:t>rozvoje průmyslové a podnikatelské sféry,</a:t>
            </a:r>
          </a:p>
          <a:p>
            <a:pPr lvl="1" eaLnBrk="1" hangingPunct="1"/>
            <a:r>
              <a:rPr lang="cs-CZ" sz="1600" dirty="0"/>
              <a:t>snižování energetické náročnosti</a:t>
            </a:r>
          </a:p>
          <a:p>
            <a:pPr lvl="1" eaLnBrk="1" hangingPunct="1"/>
            <a:r>
              <a:rPr lang="cs-CZ" sz="1600" dirty="0"/>
              <a:t>efektivního využití PEZ</a:t>
            </a:r>
          </a:p>
          <a:p>
            <a:pPr algn="just" eaLnBrk="1" hangingPunct="1"/>
            <a:r>
              <a:rPr lang="cs-CZ" sz="2000" dirty="0"/>
              <a:t>Zásadní podmínkou plánování je požadavek na dodržování standardů kvality životního prostředí, zaručují nepřekročení únosnosti zatížení území stanovenými limity. </a:t>
            </a:r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105058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347048" cy="883568"/>
          </a:xfrm>
        </p:spPr>
        <p:txBody>
          <a:bodyPr>
            <a:normAutofit/>
          </a:bodyPr>
          <a:lstStyle/>
          <a:p>
            <a:r>
              <a:rPr lang="cs-CZ" sz="2800" dirty="0"/>
              <a:t>Environmentální aspekty CZT a DZT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2852936"/>
          <a:ext cx="8229600" cy="1854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2669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05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Environmentální 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CZT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DZT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Zdroje mimo obytná sídla - rozptyl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Kontrola</a:t>
                      </a:r>
                      <a:r>
                        <a:rPr lang="cs-CZ" baseline="0" dirty="0"/>
                        <a:t> emisních limitů do ovzduší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Kontrola kvality spalovacích</a:t>
                      </a:r>
                      <a:r>
                        <a:rPr lang="cs-CZ" baseline="0" dirty="0"/>
                        <a:t> procesů - regulace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Regulace celkového množství emisí polutantů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54315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081020 Využití biomasy 2009">
  <a:themeElements>
    <a:clrScheme name="081020 Využití biomasy 2009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081020 Využití biomasy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rnd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rnd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081020 Využití biomasy 2009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1020 Využití biomasy 2009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1020 Využití biomasy 2009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1020 Využití biomasy 2009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1020 Využití biomasy 2009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1020 Využití biomasy 2009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1020 Využití biomasy 2009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1020 Využití biomasy 2009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1020 Využití biomasy 2009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1020 Využití biomasy 2009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1020 Využití biomasy 2009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1020 Využití biomasy 2009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</Template>
  <TotalTime>5840</TotalTime>
  <Words>611</Words>
  <Application>Microsoft Office PowerPoint</Application>
  <PresentationFormat>Předvádění na obrazovce (4:3)</PresentationFormat>
  <Paragraphs>116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081020 Využití biomasy 2009</vt:lpstr>
      <vt:lpstr>Pohled ERÚ na decentralizaci energetiky a úspory energie</vt:lpstr>
      <vt:lpstr>Pohled na udržitelnou energetiku</vt:lpstr>
      <vt:lpstr>Plánování udržitelného rozvoje</vt:lpstr>
      <vt:lpstr>Strategické plánování</vt:lpstr>
      <vt:lpstr>Ekonomicko-environmentální hledisko</vt:lpstr>
      <vt:lpstr>Systematizace obnovitelných zdrojů energie (I)</vt:lpstr>
      <vt:lpstr>Prezentace aplikace PowerPoint</vt:lpstr>
      <vt:lpstr>Plánování udržitelného rozvoje</vt:lpstr>
      <vt:lpstr>Environmentální aspekty CZT a DZT</vt:lpstr>
      <vt:lpstr>Kombinovaná výroba elektřiny a tepla</vt:lpstr>
      <vt:lpstr>Jak dál v komunální energetice k zachování energetické bezpečnosti ?</vt:lpstr>
      <vt:lpstr>Politiky na podporu energetické bezpečnosti</vt:lpstr>
      <vt:lpstr>Závěr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Zímní balíček</dc:title>
  <dc:creator>Vlk Vladimír Ing.</dc:creator>
  <cp:lastModifiedBy>Ing. Vladimír Vlk </cp:lastModifiedBy>
  <cp:revision>125</cp:revision>
  <cp:lastPrinted>2017-01-10T08:08:31Z</cp:lastPrinted>
  <dcterms:created xsi:type="dcterms:W3CDTF">2017-01-06T11:31:27Z</dcterms:created>
  <dcterms:modified xsi:type="dcterms:W3CDTF">2018-06-04T07:20:13Z</dcterms:modified>
</cp:coreProperties>
</file>