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69" r:id="rId20"/>
  </p:sldMasterIdLst>
  <p:notesMasterIdLst>
    <p:notesMasterId r:id="rId58"/>
  </p:notesMasterIdLst>
  <p:handoutMasterIdLst>
    <p:handoutMasterId r:id="rId59"/>
  </p:handoutMasterIdLst>
  <p:sldIdLst>
    <p:sldId id="902" r:id="rId21"/>
    <p:sldId id="1470" r:id="rId22"/>
    <p:sldId id="1294" r:id="rId23"/>
    <p:sldId id="933" r:id="rId24"/>
    <p:sldId id="1476" r:id="rId25"/>
    <p:sldId id="347" r:id="rId26"/>
    <p:sldId id="984" r:id="rId27"/>
    <p:sldId id="385" r:id="rId28"/>
    <p:sldId id="1042" r:id="rId29"/>
    <p:sldId id="1477" r:id="rId30"/>
    <p:sldId id="1481" r:id="rId31"/>
    <p:sldId id="376" r:id="rId32"/>
    <p:sldId id="935" r:id="rId33"/>
    <p:sldId id="388" r:id="rId34"/>
    <p:sldId id="262" r:id="rId35"/>
    <p:sldId id="371" r:id="rId36"/>
    <p:sldId id="1005" r:id="rId37"/>
    <p:sldId id="1007" r:id="rId38"/>
    <p:sldId id="1474" r:id="rId39"/>
    <p:sldId id="1006" r:id="rId40"/>
    <p:sldId id="1021" r:id="rId41"/>
    <p:sldId id="959" r:id="rId42"/>
    <p:sldId id="962" r:id="rId43"/>
    <p:sldId id="1480" r:id="rId44"/>
    <p:sldId id="1473" r:id="rId45"/>
    <p:sldId id="1036" r:id="rId46"/>
    <p:sldId id="1038" r:id="rId47"/>
    <p:sldId id="1033" r:id="rId48"/>
    <p:sldId id="1037" r:id="rId49"/>
    <p:sldId id="289" r:id="rId50"/>
    <p:sldId id="1475" r:id="rId51"/>
    <p:sldId id="281" r:id="rId52"/>
    <p:sldId id="386" r:id="rId53"/>
    <p:sldId id="1478" r:id="rId54"/>
    <p:sldId id="1479" r:id="rId55"/>
    <p:sldId id="1017" r:id="rId56"/>
    <p:sldId id="922" r:id="rId57"/>
  </p:sldIdLst>
  <p:sldSz cx="12198350" cy="6858000"/>
  <p:notesSz cx="6864350" cy="9996488"/>
  <p:custDataLst>
    <p:custData r:id="rId12"/>
    <p:tags r:id="rId60"/>
  </p:custDataLst>
  <p:defaultTextStyle>
    <a:defPPr>
      <a:defRPr lang="de-DE"/>
    </a:defPPr>
    <a:lvl1pPr algn="l" rtl="0" fontAlgn="base">
      <a:spcBef>
        <a:spcPct val="50000"/>
      </a:spcBef>
      <a:spcAft>
        <a:spcPct val="0"/>
      </a:spcAft>
      <a:defRPr kern="1200">
        <a:solidFill>
          <a:schemeClr val="bg2"/>
        </a:solidFill>
        <a:latin typeface="Arial" pitchFamily="34" charset="0"/>
        <a:ea typeface="ＭＳ Ｐゴシック" charset="-128"/>
        <a:cs typeface="+mn-cs"/>
      </a:defRPr>
    </a:lvl1pPr>
    <a:lvl2pPr marL="457200" algn="l" rtl="0" fontAlgn="base">
      <a:spcBef>
        <a:spcPct val="50000"/>
      </a:spcBef>
      <a:spcAft>
        <a:spcPct val="0"/>
      </a:spcAft>
      <a:defRPr kern="1200">
        <a:solidFill>
          <a:schemeClr val="bg2"/>
        </a:solidFill>
        <a:latin typeface="Arial" pitchFamily="34" charset="0"/>
        <a:ea typeface="ＭＳ Ｐゴシック" charset="-128"/>
        <a:cs typeface="+mn-cs"/>
      </a:defRPr>
    </a:lvl2pPr>
    <a:lvl3pPr marL="914400" algn="l" rtl="0" fontAlgn="base">
      <a:spcBef>
        <a:spcPct val="50000"/>
      </a:spcBef>
      <a:spcAft>
        <a:spcPct val="0"/>
      </a:spcAft>
      <a:defRPr kern="1200">
        <a:solidFill>
          <a:schemeClr val="bg2"/>
        </a:solidFill>
        <a:latin typeface="Arial" pitchFamily="34" charset="0"/>
        <a:ea typeface="ＭＳ Ｐゴシック" charset="-128"/>
        <a:cs typeface="+mn-cs"/>
      </a:defRPr>
    </a:lvl3pPr>
    <a:lvl4pPr marL="1371600" algn="l" rtl="0" fontAlgn="base">
      <a:spcBef>
        <a:spcPct val="50000"/>
      </a:spcBef>
      <a:spcAft>
        <a:spcPct val="0"/>
      </a:spcAft>
      <a:defRPr kern="1200">
        <a:solidFill>
          <a:schemeClr val="bg2"/>
        </a:solidFill>
        <a:latin typeface="Arial" pitchFamily="34" charset="0"/>
        <a:ea typeface="ＭＳ Ｐゴシック" charset="-128"/>
        <a:cs typeface="+mn-cs"/>
      </a:defRPr>
    </a:lvl4pPr>
    <a:lvl5pPr marL="1828800" algn="l" rtl="0" fontAlgn="base">
      <a:spcBef>
        <a:spcPct val="50000"/>
      </a:spcBef>
      <a:spcAft>
        <a:spcPct val="0"/>
      </a:spcAft>
      <a:defRPr kern="1200">
        <a:solidFill>
          <a:schemeClr val="bg2"/>
        </a:solidFill>
        <a:latin typeface="Arial" pitchFamily="34" charset="0"/>
        <a:ea typeface="ＭＳ Ｐゴシック" charset="-128"/>
        <a:cs typeface="+mn-cs"/>
      </a:defRPr>
    </a:lvl5pPr>
    <a:lvl6pPr marL="2286000" algn="l" defTabSz="914400" rtl="0" eaLnBrk="1" latinLnBrk="0" hangingPunct="1">
      <a:defRPr kern="1200">
        <a:solidFill>
          <a:schemeClr val="bg2"/>
        </a:solidFill>
        <a:latin typeface="Arial" pitchFamily="34" charset="0"/>
        <a:ea typeface="ＭＳ Ｐゴシック" charset="-128"/>
        <a:cs typeface="+mn-cs"/>
      </a:defRPr>
    </a:lvl6pPr>
    <a:lvl7pPr marL="2743200" algn="l" defTabSz="914400" rtl="0" eaLnBrk="1" latinLnBrk="0" hangingPunct="1">
      <a:defRPr kern="1200">
        <a:solidFill>
          <a:schemeClr val="bg2"/>
        </a:solidFill>
        <a:latin typeface="Arial" pitchFamily="34" charset="0"/>
        <a:ea typeface="ＭＳ Ｐゴシック" charset="-128"/>
        <a:cs typeface="+mn-cs"/>
      </a:defRPr>
    </a:lvl7pPr>
    <a:lvl8pPr marL="3200400" algn="l" defTabSz="914400" rtl="0" eaLnBrk="1" latinLnBrk="0" hangingPunct="1">
      <a:defRPr kern="1200">
        <a:solidFill>
          <a:schemeClr val="bg2"/>
        </a:solidFill>
        <a:latin typeface="Arial" pitchFamily="34" charset="0"/>
        <a:ea typeface="ＭＳ Ｐゴシック" charset="-128"/>
        <a:cs typeface="+mn-cs"/>
      </a:defRPr>
    </a:lvl8pPr>
    <a:lvl9pPr marL="3657600" algn="l" defTabSz="914400" rtl="0" eaLnBrk="1" latinLnBrk="0" hangingPunct="1">
      <a:defRPr kern="1200">
        <a:solidFill>
          <a:schemeClr val="bg2"/>
        </a:solidFill>
        <a:latin typeface="Arial" pitchFamily="34" charset="0"/>
        <a:ea typeface="ＭＳ Ｐゴシック" charset="-128"/>
        <a:cs typeface="+mn-cs"/>
      </a:defRPr>
    </a:lvl9pPr>
  </p:defaultTextStyle>
  <p:extLst>
    <p:ext uri="{EFAFB233-063F-42B5-8137-9DF3F51BA10A}">
      <p15:sldGuideLst xmlns:p15="http://schemas.microsoft.com/office/powerpoint/2012/main" xmlns="">
        <p15:guide id="6" orient="horz" pos="210">
          <p15:clr>
            <a:srgbClr val="A4A3A4"/>
          </p15:clr>
        </p15:guide>
        <p15:guide id="7" pos="395">
          <p15:clr>
            <a:srgbClr val="A4A3A4"/>
          </p15:clr>
        </p15:guide>
        <p15:guide id="8" pos="3842">
          <p15:clr>
            <a:srgbClr val="A4A3A4"/>
          </p15:clr>
        </p15:guide>
        <p15:guide id="9" pos="3933">
          <p15:clr>
            <a:srgbClr val="A4A3A4"/>
          </p15:clr>
        </p15:guide>
        <p15:guide id="10" pos="7380">
          <p15:clr>
            <a:srgbClr val="A4A3A4"/>
          </p15:clr>
        </p15:guide>
        <p15:guide id="11" pos="5566">
          <p15:clr>
            <a:srgbClr val="A4A3A4"/>
          </p15:clr>
        </p15:guide>
        <p15:guide id="12" orient="horz" pos="3902" userDrawn="1">
          <p15:clr>
            <a:srgbClr val="A4A3A4"/>
          </p15:clr>
        </p15:guide>
        <p15:guide id="13" orient="horz" pos="654">
          <p15:clr>
            <a:srgbClr val="A4A3A4"/>
          </p15:clr>
        </p15:guide>
        <p15:guide id="14" orient="horz" pos="2453" userDrawn="1">
          <p15:clr>
            <a:srgbClr val="A4A3A4"/>
          </p15:clr>
        </p15:guide>
        <p15:guide id="15" orient="horz" pos="2360">
          <p15:clr>
            <a:srgbClr val="A4A3A4"/>
          </p15:clr>
        </p15:guide>
        <p15:guide id="16" orient="horz" pos="909">
          <p15:clr>
            <a:srgbClr val="A4A3A4"/>
          </p15:clr>
        </p15:guide>
        <p15:guide id="17" orient="horz" pos="2451">
          <p15:clr>
            <a:srgbClr val="A4A3A4"/>
          </p15:clr>
        </p15:guide>
        <p15:guide id="18" orient="horz" pos="998">
          <p15:clr>
            <a:srgbClr val="A4A3A4"/>
          </p15:clr>
        </p15:guide>
        <p15:guide id="19" orient="horz" pos="1090">
          <p15:clr>
            <a:srgbClr val="A4A3A4"/>
          </p15:clr>
        </p15:guide>
        <p15:guide id="20" orient="horz" pos="3812">
          <p15:clr>
            <a:srgbClr val="A4A3A4"/>
          </p15:clr>
        </p15:guide>
        <p15:guide id="21" orient="horz" pos="3721">
          <p15:clr>
            <a:srgbClr val="A4A3A4"/>
          </p15:clr>
        </p15:guide>
        <p15:guide id="22" orient="horz" pos="1253" userDrawn="1">
          <p15:clr>
            <a:srgbClr val="A4A3A4"/>
          </p15:clr>
        </p15:guide>
      </p15:sldGuideLst>
    </p:ext>
    <p:ext uri="{2D200454-40CA-4A62-9FC3-DE9A4176ACB9}">
      <p15:notesGuideLst xmlns:p15="http://schemas.microsoft.com/office/powerpoint/2012/main" xmlns="">
        <p15:guide id="1" orient="horz" pos="3325" userDrawn="1">
          <p15:clr>
            <a:srgbClr val="A4A3A4"/>
          </p15:clr>
        </p15:guide>
        <p15:guide id="2" pos="2340" userDrawn="1">
          <p15:clr>
            <a:srgbClr val="A4A3A4"/>
          </p15:clr>
        </p15:guide>
        <p15:guide id="3" orient="horz" pos="3147" userDrawn="1">
          <p15:clr>
            <a:srgbClr val="A4A3A4"/>
          </p15:clr>
        </p15:guide>
        <p15:guide id="4" pos="2260" userDrawn="1">
          <p15:clr>
            <a:srgbClr val="A4A3A4"/>
          </p15:clr>
        </p15:guide>
        <p15:guide id="5" orient="horz" pos="2960" userDrawn="1">
          <p15:clr>
            <a:srgbClr val="A4A3A4"/>
          </p15:clr>
        </p15:guide>
        <p15:guide id="6" orient="horz" pos="481" userDrawn="1">
          <p15:clr>
            <a:srgbClr val="A4A3A4"/>
          </p15:clr>
        </p15:guide>
        <p15:guide id="7" orient="horz" pos="5814" userDrawn="1">
          <p15:clr>
            <a:srgbClr val="A4A3A4"/>
          </p15:clr>
        </p15:guide>
        <p15:guide id="8" orient="horz" pos="2819" userDrawn="1">
          <p15:clr>
            <a:srgbClr val="A4A3A4"/>
          </p15:clr>
        </p15:guide>
        <p15:guide id="9" pos="4348" userDrawn="1">
          <p15:clr>
            <a:srgbClr val="A4A3A4"/>
          </p15:clr>
        </p15:guide>
        <p15:guide id="10" pos="172" userDrawn="1">
          <p15:clr>
            <a:srgbClr val="A4A3A4"/>
          </p15:clr>
        </p15:guide>
        <p15:guide id="11" orient="horz" pos="3407" userDrawn="1">
          <p15:clr>
            <a:srgbClr val="A4A3A4"/>
          </p15:clr>
        </p15:guide>
        <p15:guide id="12" orient="horz" pos="3224" userDrawn="1">
          <p15:clr>
            <a:srgbClr val="A4A3A4"/>
          </p15:clr>
        </p15:guide>
        <p15:guide id="13" orient="horz" pos="3032" userDrawn="1">
          <p15:clr>
            <a:srgbClr val="A4A3A4"/>
          </p15:clr>
        </p15:guide>
        <p15:guide id="14" orient="horz" pos="492" userDrawn="1">
          <p15:clr>
            <a:srgbClr val="A4A3A4"/>
          </p15:clr>
        </p15:guide>
        <p15:guide id="15" orient="horz" pos="5956" userDrawn="1">
          <p15:clr>
            <a:srgbClr val="A4A3A4"/>
          </p15:clr>
        </p15:guide>
        <p15:guide id="16" orient="horz" pos="2888" userDrawn="1">
          <p15:clr>
            <a:srgbClr val="A4A3A4"/>
          </p15:clr>
        </p15:guide>
        <p15:guide id="17" pos="2315" userDrawn="1">
          <p15:clr>
            <a:srgbClr val="A4A3A4"/>
          </p15:clr>
        </p15:guide>
        <p15:guide id="18" pos="2237" userDrawn="1">
          <p15:clr>
            <a:srgbClr val="A4A3A4"/>
          </p15:clr>
        </p15:guide>
        <p15:guide id="19" pos="4304" userDrawn="1">
          <p15:clr>
            <a:srgbClr val="A4A3A4"/>
          </p15:clr>
        </p15:guide>
        <p15:guide id="20" pos="17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99CB"/>
    <a:srgbClr val="FF9900"/>
    <a:srgbClr val="FF0000"/>
    <a:srgbClr val="DFE6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09" autoAdjust="0"/>
    <p:restoredTop sz="93817" autoAdjust="0"/>
  </p:normalViewPr>
  <p:slideViewPr>
    <p:cSldViewPr snapToGrid="0" snapToObjects="1" showGuides="1">
      <p:cViewPr varScale="1">
        <p:scale>
          <a:sx n="115" d="100"/>
          <a:sy n="115" d="100"/>
        </p:scale>
        <p:origin x="-186" y="-228"/>
      </p:cViewPr>
      <p:guideLst>
        <p:guide orient="horz" pos="210"/>
        <p:guide orient="horz" pos="3902"/>
        <p:guide orient="horz" pos="654"/>
        <p:guide orient="horz" pos="2453"/>
        <p:guide orient="horz" pos="2360"/>
        <p:guide orient="horz" pos="909"/>
        <p:guide orient="horz" pos="2451"/>
        <p:guide orient="horz" pos="998"/>
        <p:guide orient="horz" pos="1090"/>
        <p:guide orient="horz" pos="3812"/>
        <p:guide orient="horz" pos="3721"/>
        <p:guide orient="horz" pos="1253"/>
        <p:guide pos="395"/>
        <p:guide pos="3842"/>
        <p:guide pos="3933"/>
        <p:guide pos="7380"/>
        <p:guide pos="5566"/>
      </p:guideLst>
    </p:cSldViewPr>
  </p:slideViewPr>
  <p:outlineViewPr>
    <p:cViewPr>
      <p:scale>
        <a:sx n="33" d="100"/>
        <a:sy n="33" d="100"/>
      </p:scale>
      <p:origin x="0" y="1278"/>
    </p:cViewPr>
  </p:outlineViewPr>
  <p:notesTextViewPr>
    <p:cViewPr>
      <p:scale>
        <a:sx n="100" d="100"/>
        <a:sy n="100" d="100"/>
      </p:scale>
      <p:origin x="0" y="0"/>
    </p:cViewPr>
  </p:notesTextViewPr>
  <p:sorterViewPr>
    <p:cViewPr varScale="1">
      <p:scale>
        <a:sx n="100" d="100"/>
        <a:sy n="100" d="100"/>
      </p:scale>
      <p:origin x="0" y="-9786"/>
    </p:cViewPr>
  </p:sorterViewPr>
  <p:notesViewPr>
    <p:cSldViewPr snapToGrid="0" snapToObjects="1" showGuides="1">
      <p:cViewPr varScale="1">
        <p:scale>
          <a:sx n="78" d="100"/>
          <a:sy n="78" d="100"/>
        </p:scale>
        <p:origin x="-3438" y="-96"/>
      </p:cViewPr>
      <p:guideLst>
        <p:guide orient="horz" pos="3248"/>
        <p:guide orient="horz" pos="3074"/>
        <p:guide orient="horz" pos="2891"/>
        <p:guide orient="horz" pos="470"/>
        <p:guide orient="horz" pos="5679"/>
        <p:guide orient="horz" pos="2753"/>
        <p:guide orient="horz" pos="3328"/>
        <p:guide orient="horz" pos="3149"/>
        <p:guide orient="horz" pos="2961"/>
        <p:guide orient="horz" pos="481"/>
        <p:guide orient="horz" pos="5817"/>
        <p:guide orient="horz" pos="2821"/>
        <p:guide pos="2262"/>
        <p:guide pos="2184"/>
        <p:guide pos="4202"/>
        <p:guide pos="166"/>
        <p:guide pos="2237"/>
        <p:guide pos="2162"/>
        <p:guide pos="4160"/>
        <p:guide pos="164"/>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slide" Target="slides/slide35.xml"/><Relationship Id="rId63" Type="http://schemas.openxmlformats.org/officeDocument/2006/relationships/theme" Target="theme/theme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9.xml"/><Relationship Id="rId11" Type="http://schemas.openxmlformats.org/officeDocument/2006/relationships/customXml" Target="../customXml/item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notesMaster" Target="notesMasters/notesMaster1.xml"/><Relationship Id="rId5" Type="http://schemas.openxmlformats.org/officeDocument/2006/relationships/customXml" Target="../customXml/item5.xml"/><Relationship Id="rId61" Type="http://schemas.openxmlformats.org/officeDocument/2006/relationships/presProps" Target="presProps.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tableStyles" Target="tableStyles.xml"/><Relationship Id="rId8" Type="http://schemas.openxmlformats.org/officeDocument/2006/relationships/customXml" Target="../customXml/item8.xml"/><Relationship Id="rId51" Type="http://schemas.openxmlformats.org/officeDocument/2006/relationships/slide" Target="slides/slide3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handoutMaster" Target="handoutMasters/handoutMaster1.xml"/><Relationship Id="rId20" Type="http://schemas.openxmlformats.org/officeDocument/2006/relationships/slideMaster" Target="slideMasters/slideMaster1.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customXml" Target="../customXml/item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tags" Target="tags/tag1.xml"/><Relationship Id="rId4" Type="http://schemas.openxmlformats.org/officeDocument/2006/relationships/customXml" Target="../customXml/item4.xml"/><Relationship Id="rId9" Type="http://schemas.openxmlformats.org/officeDocument/2006/relationships/customXml" Target="../customXml/item9.xml"/></Relationships>
</file>

<file path=ppt/charts/_rels/chart1.xml.rels><?xml version="1.0" encoding="UTF-8" standalone="yes"?>
<Relationships xmlns="http://schemas.openxmlformats.org/package/2006/relationships"><Relationship Id="rId1" Type="http://schemas.openxmlformats.org/officeDocument/2006/relationships/oleObject" Target="file:///D:\&#269;l&#225;nky%202010\ENE%202016.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Po&#269;&#237;ta&#269;%20190303\&#269;l&#225;nky%202010\Energetick&#225;%20bilance%20&#268;R%20160102.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D:\&#269;l&#225;nky%202010\M&#381;P%20&#381;P%202017.xlsx" TargetMode="External"/></Relationships>
</file>

<file path=ppt/charts/_rels/chart12.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Po&#269;&#237;ta&#269;%20190303\&#269;l&#225;nky%202010\budoucnost%20ENE.xlsx" TargetMode="External"/></Relationships>
</file>

<file path=ppt/charts/_rels/chart13.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C:\Po&#269;&#237;ta&#269;%20190303\&#269;l&#225;nky%202010\budoucnost%20ENE.xlsx" TargetMode="External"/></Relationships>
</file>

<file path=ppt/charts/_rels/chart14.xml.rels><?xml version="1.0" encoding="UTF-8" standalone="yes"?>
<Relationships xmlns="http://schemas.openxmlformats.org/package/2006/relationships"><Relationship Id="rId2" Type="http://schemas.openxmlformats.org/officeDocument/2006/relationships/oleObject" Target="file:///D:\&#269;l&#225;nky%202010\Energetick&#225;%20bilance%20&#268;R%20160102.xlsx" TargetMode="External"/><Relationship Id="rId1" Type="http://schemas.openxmlformats.org/officeDocument/2006/relationships/themeOverride" Target="../theme/themeOverride1.xml"/></Relationships>
</file>

<file path=ppt/charts/_rels/chart15.xml.rels><?xml version="1.0" encoding="UTF-8" standalone="yes"?>
<Relationships xmlns="http://schemas.openxmlformats.org/package/2006/relationships"><Relationship Id="rId1" Type="http://schemas.openxmlformats.org/officeDocument/2006/relationships/oleObject" Target="file:///D:\&#269;l&#225;nky%202010\z&#225;soby%20energie.xlsx" TargetMode="External"/></Relationships>
</file>

<file path=ppt/charts/_rels/chart16.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C:\Po&#269;&#237;ta&#269;%20190303\&#269;l&#225;nky%202010\budoucnost%20ENE.xlsx" TargetMode="External"/></Relationships>
</file>

<file path=ppt/charts/_rels/chart17.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C:\Po&#269;&#237;ta&#269;%20190303\&#269;l&#225;nky%202010\budoucnost%20ENE.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D:\&#269;l&#225;nky%202010\linky%20MD%20&#268;R%20aku.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D:\&#269;l&#225;nky%202010\linky%20MD%20&#268;R%20aku.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269;l&#225;nky%202010\Energetick&#225;%20bilance%20&#268;R%202018a.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D:\&#269;l&#225;nky%202010\cz16_530111%20&#382;eleznice%20osobn&#237;%20z%20a%20do%20Prahy%202017.xls"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D:\&#269;l&#225;nky%202010\cz16_512000%20&#382;eleznice%20osobn&#237;%202017.xls"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D:\&#269;l&#225;nky%202010\Energetick&#225;%20bilance%20&#268;R%2016010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269;l&#225;nky%202010\ZEU%202020%20a&#382;%202030.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269;l&#225;nky%202010\ZEU%202020%20a&#382;%202030.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269;l&#225;nky%202010\ZEU%202018.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269;l&#225;nky%202010\ZEU%202018.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D:\&#269;l&#225;nky%202010\ZEU%202018.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D:\&#269;l&#225;nky%202010\ZEU%202020%20a&#382;%202030.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Po&#269;&#237;ta&#269;%20190303\&#269;l&#225;nky%202010\ZEU%202020%20a&#382;%20203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cs-CZ" sz="1400" b="1" i="0" baseline="0"/>
              <a:t>roční spotřeba elektřiny v ČR bilance 2016 -100 % slunce</a:t>
            </a:r>
            <a:endParaRPr lang="cs-CZ"/>
          </a:p>
        </c:rich>
      </c:tx>
      <c:layout>
        <c:manualLayout>
          <c:xMode val="edge"/>
          <c:yMode val="edge"/>
          <c:x val="0.1073033525820917"/>
          <c:y val="1.7096616904845617E-2"/>
        </c:manualLayout>
      </c:layout>
      <c:overlay val="0"/>
    </c:title>
    <c:autoTitleDeleted val="0"/>
    <c:plotArea>
      <c:layout>
        <c:manualLayout>
          <c:layoutTarget val="inner"/>
          <c:xMode val="edge"/>
          <c:yMode val="edge"/>
          <c:x val="0.12839069827802538"/>
          <c:y val="0.12515848175615593"/>
          <c:w val="0.7233497493125074"/>
          <c:h val="0.70495389536442032"/>
        </c:manualLayout>
      </c:layout>
      <c:scatterChart>
        <c:scatterStyle val="lineMarker"/>
        <c:varyColors val="0"/>
        <c:ser>
          <c:idx val="2"/>
          <c:order val="0"/>
          <c:tx>
            <c:v>spotřeba</c:v>
          </c:tx>
          <c:spPr>
            <a:ln w="38100">
              <a:solidFill>
                <a:srgbClr val="0070C0"/>
              </a:solidFill>
            </a:ln>
          </c:spPr>
          <c:marker>
            <c:symbol val="none"/>
          </c:marker>
          <c:xVal>
            <c:numRef>
              <c:f>slunce!$A$5:$A$17</c:f>
              <c:numCache>
                <c:formatCode>#,##0</c:formatCode>
                <c:ptCount val="13"/>
                <c:pt idx="0" formatCode="General">
                  <c:v>0</c:v>
                </c:pt>
                <c:pt idx="1">
                  <c:v>1</c:v>
                </c:pt>
                <c:pt idx="2">
                  <c:v>2</c:v>
                </c:pt>
                <c:pt idx="3">
                  <c:v>3</c:v>
                </c:pt>
                <c:pt idx="4">
                  <c:v>4</c:v>
                </c:pt>
                <c:pt idx="5">
                  <c:v>5</c:v>
                </c:pt>
                <c:pt idx="6">
                  <c:v>6</c:v>
                </c:pt>
                <c:pt idx="7">
                  <c:v>7</c:v>
                </c:pt>
                <c:pt idx="8">
                  <c:v>8</c:v>
                </c:pt>
                <c:pt idx="9">
                  <c:v>9</c:v>
                </c:pt>
                <c:pt idx="10">
                  <c:v>10</c:v>
                </c:pt>
                <c:pt idx="11">
                  <c:v>11</c:v>
                </c:pt>
                <c:pt idx="12">
                  <c:v>12</c:v>
                </c:pt>
              </c:numCache>
            </c:numRef>
          </c:xVal>
          <c:yVal>
            <c:numRef>
              <c:f>slunce!$G$5:$G$17</c:f>
              <c:numCache>
                <c:formatCode>#,##0</c:formatCode>
                <c:ptCount val="13"/>
                <c:pt idx="0">
                  <c:v>9127.4193548387084</c:v>
                </c:pt>
                <c:pt idx="1">
                  <c:v>9371.370967741921</c:v>
                </c:pt>
                <c:pt idx="2">
                  <c:v>8962.6436781609609</c:v>
                </c:pt>
                <c:pt idx="3">
                  <c:v>8665.0537634408611</c:v>
                </c:pt>
                <c:pt idx="4">
                  <c:v>8061.3888888888887</c:v>
                </c:pt>
                <c:pt idx="5">
                  <c:v>7720.0268817204314</c:v>
                </c:pt>
                <c:pt idx="6">
                  <c:v>7422.0833333333285</c:v>
                </c:pt>
                <c:pt idx="7">
                  <c:v>7076.0752688172051</c:v>
                </c:pt>
                <c:pt idx="8">
                  <c:v>7338.7096774193551</c:v>
                </c:pt>
                <c:pt idx="9">
                  <c:v>7760.1388888888887</c:v>
                </c:pt>
                <c:pt idx="10">
                  <c:v>8340.188172043001</c:v>
                </c:pt>
                <c:pt idx="11">
                  <c:v>9113.4722222222226</c:v>
                </c:pt>
                <c:pt idx="12">
                  <c:v>9127.4193548387084</c:v>
                </c:pt>
              </c:numCache>
            </c:numRef>
          </c:yVal>
          <c:smooth val="0"/>
          <c:extLst xmlns:c16r2="http://schemas.microsoft.com/office/drawing/2015/06/chart">
            <c:ext xmlns:c16="http://schemas.microsoft.com/office/drawing/2014/chart" uri="{C3380CC4-5D6E-409C-BE32-E72D297353CC}">
              <c16:uniqueId val="{00000000-8473-458F-9A40-0C6FC9108718}"/>
            </c:ext>
          </c:extLst>
        </c:ser>
        <c:ser>
          <c:idx val="3"/>
          <c:order val="1"/>
          <c:tx>
            <c:v>výroba</c:v>
          </c:tx>
          <c:spPr>
            <a:ln w="38100">
              <a:solidFill>
                <a:srgbClr val="FF0000"/>
              </a:solidFill>
            </a:ln>
          </c:spPr>
          <c:marker>
            <c:symbol val="none"/>
          </c:marker>
          <c:xVal>
            <c:numRef>
              <c:f>slunce!$A$5:$A$17</c:f>
              <c:numCache>
                <c:formatCode>#,##0</c:formatCode>
                <c:ptCount val="13"/>
                <c:pt idx="0" formatCode="General">
                  <c:v>0</c:v>
                </c:pt>
                <c:pt idx="1">
                  <c:v>1</c:v>
                </c:pt>
                <c:pt idx="2">
                  <c:v>2</c:v>
                </c:pt>
                <c:pt idx="3">
                  <c:v>3</c:v>
                </c:pt>
                <c:pt idx="4">
                  <c:v>4</c:v>
                </c:pt>
                <c:pt idx="5">
                  <c:v>5</c:v>
                </c:pt>
                <c:pt idx="6">
                  <c:v>6</c:v>
                </c:pt>
                <c:pt idx="7">
                  <c:v>7</c:v>
                </c:pt>
                <c:pt idx="8">
                  <c:v>8</c:v>
                </c:pt>
                <c:pt idx="9">
                  <c:v>9</c:v>
                </c:pt>
                <c:pt idx="10">
                  <c:v>10</c:v>
                </c:pt>
                <c:pt idx="11">
                  <c:v>11</c:v>
                </c:pt>
                <c:pt idx="12">
                  <c:v>12</c:v>
                </c:pt>
              </c:numCache>
            </c:numRef>
          </c:xVal>
          <c:yVal>
            <c:numRef>
              <c:f>slunce!$H$5:$H$17</c:f>
              <c:numCache>
                <c:formatCode>#,##0</c:formatCode>
                <c:ptCount val="13"/>
                <c:pt idx="0">
                  <c:v>2080.5112877745619</c:v>
                </c:pt>
                <c:pt idx="1">
                  <c:v>2361.9108189369622</c:v>
                </c:pt>
                <c:pt idx="2">
                  <c:v>4457.8521544915211</c:v>
                </c:pt>
                <c:pt idx="3">
                  <c:v>7104.1848850838314</c:v>
                </c:pt>
                <c:pt idx="4">
                  <c:v>11035.320958399168</c:v>
                </c:pt>
                <c:pt idx="5">
                  <c:v>13267.295928247426</c:v>
                </c:pt>
                <c:pt idx="6">
                  <c:v>13475.962137967279</c:v>
                </c:pt>
                <c:pt idx="7">
                  <c:v>13059.706110176836</c:v>
                </c:pt>
                <c:pt idx="8">
                  <c:v>12967.443968812187</c:v>
                </c:pt>
                <c:pt idx="9">
                  <c:v>11459.573038441287</c:v>
                </c:pt>
                <c:pt idx="10">
                  <c:v>4290.1895734597629</c:v>
                </c:pt>
                <c:pt idx="11">
                  <c:v>3332.0472353870464</c:v>
                </c:pt>
                <c:pt idx="12">
                  <c:v>2080.5112877745619</c:v>
                </c:pt>
              </c:numCache>
            </c:numRef>
          </c:yVal>
          <c:smooth val="0"/>
          <c:extLst xmlns:c16r2="http://schemas.microsoft.com/office/drawing/2015/06/chart">
            <c:ext xmlns:c16="http://schemas.microsoft.com/office/drawing/2014/chart" uri="{C3380CC4-5D6E-409C-BE32-E72D297353CC}">
              <c16:uniqueId val="{00000001-8473-458F-9A40-0C6FC9108718}"/>
            </c:ext>
          </c:extLst>
        </c:ser>
        <c:dLbls>
          <c:showLegendKey val="0"/>
          <c:showVal val="0"/>
          <c:showCatName val="0"/>
          <c:showSerName val="0"/>
          <c:showPercent val="0"/>
          <c:showBubbleSize val="0"/>
        </c:dLbls>
        <c:axId val="166546816"/>
        <c:axId val="166547392"/>
      </c:scatterChart>
      <c:scatterChart>
        <c:scatterStyle val="lineMarker"/>
        <c:varyColors val="0"/>
        <c:ser>
          <c:idx val="6"/>
          <c:order val="2"/>
          <c:tx>
            <c:v>akumulace</c:v>
          </c:tx>
          <c:spPr>
            <a:ln w="38100">
              <a:solidFill>
                <a:srgbClr val="00B050"/>
              </a:solidFill>
            </a:ln>
          </c:spPr>
          <c:marker>
            <c:symbol val="none"/>
          </c:marker>
          <c:xVal>
            <c:numRef>
              <c:f>slunce!$A$5:$A$17</c:f>
              <c:numCache>
                <c:formatCode>#,##0</c:formatCode>
                <c:ptCount val="13"/>
                <c:pt idx="0" formatCode="General">
                  <c:v>0</c:v>
                </c:pt>
                <c:pt idx="1">
                  <c:v>1</c:v>
                </c:pt>
                <c:pt idx="2">
                  <c:v>2</c:v>
                </c:pt>
                <c:pt idx="3">
                  <c:v>3</c:v>
                </c:pt>
                <c:pt idx="4">
                  <c:v>4</c:v>
                </c:pt>
                <c:pt idx="5">
                  <c:v>5</c:v>
                </c:pt>
                <c:pt idx="6">
                  <c:v>6</c:v>
                </c:pt>
                <c:pt idx="7">
                  <c:v>7</c:v>
                </c:pt>
                <c:pt idx="8">
                  <c:v>8</c:v>
                </c:pt>
                <c:pt idx="9">
                  <c:v>9</c:v>
                </c:pt>
                <c:pt idx="10">
                  <c:v>10</c:v>
                </c:pt>
                <c:pt idx="11">
                  <c:v>11</c:v>
                </c:pt>
                <c:pt idx="12">
                  <c:v>12</c:v>
                </c:pt>
              </c:numCache>
            </c:numRef>
          </c:xVal>
          <c:yVal>
            <c:numRef>
              <c:f>slunce!$K$5:$K$17</c:f>
              <c:numCache>
                <c:formatCode>#,##0</c:formatCode>
                <c:ptCount val="13"/>
                <c:pt idx="0" formatCode="General">
                  <c:v>9512</c:v>
                </c:pt>
                <c:pt idx="1">
                  <c:v>4296.96164928912</c:v>
                </c:pt>
                <c:pt idx="2">
                  <c:v>1161.6267488151648</c:v>
                </c:pt>
                <c:pt idx="3">
                  <c:v>0.34030331753638166</c:v>
                </c:pt>
                <c:pt idx="4">
                  <c:v>2141.5713933649372</c:v>
                </c:pt>
                <c:pt idx="5">
                  <c:v>6268.7395639810511</c:v>
                </c:pt>
                <c:pt idx="6">
                  <c:v>10627.532303317548</c:v>
                </c:pt>
                <c:pt idx="7">
                  <c:v>15079.353649289063</c:v>
                </c:pt>
                <c:pt idx="8">
                  <c:v>19267.131962085157</c:v>
                </c:pt>
                <c:pt idx="9">
                  <c:v>21930.724549763061</c:v>
                </c:pt>
                <c:pt idx="10">
                  <c:v>18917.525592417078</c:v>
                </c:pt>
                <c:pt idx="11">
                  <c:v>14754.899601895751</c:v>
                </c:pt>
                <c:pt idx="12">
                  <c:v>9512.0000000000091</c:v>
                </c:pt>
              </c:numCache>
            </c:numRef>
          </c:yVal>
          <c:smooth val="0"/>
          <c:extLst xmlns:c16r2="http://schemas.microsoft.com/office/drawing/2015/06/chart">
            <c:ext xmlns:c16="http://schemas.microsoft.com/office/drawing/2014/chart" uri="{C3380CC4-5D6E-409C-BE32-E72D297353CC}">
              <c16:uniqueId val="{00000003-8473-458F-9A40-0C6FC9108718}"/>
            </c:ext>
          </c:extLst>
        </c:ser>
        <c:dLbls>
          <c:showLegendKey val="0"/>
          <c:showVal val="0"/>
          <c:showCatName val="0"/>
          <c:showSerName val="0"/>
          <c:showPercent val="0"/>
          <c:showBubbleSize val="0"/>
        </c:dLbls>
        <c:axId val="166548544"/>
        <c:axId val="166547968"/>
      </c:scatterChart>
      <c:valAx>
        <c:axId val="166546816"/>
        <c:scaling>
          <c:orientation val="minMax"/>
          <c:max val="12"/>
          <c:min val="0"/>
        </c:scaling>
        <c:delete val="0"/>
        <c:axPos val="b"/>
        <c:majorGridlines/>
        <c:title>
          <c:tx>
            <c:rich>
              <a:bodyPr/>
              <a:lstStyle/>
              <a:p>
                <a:pPr>
                  <a:defRPr/>
                </a:pPr>
                <a:r>
                  <a:rPr lang="cs-CZ" sz="1200"/>
                  <a:t>čas</a:t>
                </a:r>
                <a:r>
                  <a:rPr lang="cs-CZ" sz="1200" baseline="0"/>
                  <a:t> (měsíc)</a:t>
                </a:r>
                <a:endParaRPr lang="cs-CZ" sz="1200"/>
              </a:p>
            </c:rich>
          </c:tx>
          <c:layout/>
          <c:overlay val="0"/>
        </c:title>
        <c:numFmt formatCode="General" sourceLinked="1"/>
        <c:majorTickMark val="out"/>
        <c:minorTickMark val="none"/>
        <c:tickLblPos val="nextTo"/>
        <c:txPr>
          <a:bodyPr/>
          <a:lstStyle/>
          <a:p>
            <a:pPr>
              <a:defRPr sz="1200" b="1"/>
            </a:pPr>
            <a:endParaRPr lang="cs-CZ"/>
          </a:p>
        </c:txPr>
        <c:crossAx val="166547392"/>
        <c:crosses val="autoZero"/>
        <c:crossBetween val="midCat"/>
        <c:majorUnit val="1"/>
      </c:valAx>
      <c:valAx>
        <c:axId val="166547392"/>
        <c:scaling>
          <c:orientation val="minMax"/>
          <c:max val="14000"/>
          <c:min val="0"/>
        </c:scaling>
        <c:delete val="0"/>
        <c:axPos val="l"/>
        <c:majorGridlines/>
        <c:title>
          <c:tx>
            <c:rich>
              <a:bodyPr rot="-5400000" vert="horz"/>
              <a:lstStyle/>
              <a:p>
                <a:pPr>
                  <a:defRPr/>
                </a:pPr>
                <a:r>
                  <a:rPr lang="cs-CZ" sz="1200"/>
                  <a:t>výkon (MW)</a:t>
                </a:r>
              </a:p>
            </c:rich>
          </c:tx>
          <c:layout/>
          <c:overlay val="0"/>
        </c:title>
        <c:numFmt formatCode="#,##0" sourceLinked="1"/>
        <c:majorTickMark val="out"/>
        <c:minorTickMark val="none"/>
        <c:tickLblPos val="nextTo"/>
        <c:txPr>
          <a:bodyPr/>
          <a:lstStyle/>
          <a:p>
            <a:pPr>
              <a:defRPr sz="1200" b="1"/>
            </a:pPr>
            <a:endParaRPr lang="cs-CZ"/>
          </a:p>
        </c:txPr>
        <c:crossAx val="166546816"/>
        <c:crosses val="autoZero"/>
        <c:crossBetween val="midCat"/>
        <c:majorUnit val="2000"/>
      </c:valAx>
      <c:valAx>
        <c:axId val="166547968"/>
        <c:scaling>
          <c:orientation val="minMax"/>
          <c:max val="28000"/>
          <c:min val="0"/>
        </c:scaling>
        <c:delete val="0"/>
        <c:axPos val="r"/>
        <c:title>
          <c:tx>
            <c:rich>
              <a:bodyPr rot="-5400000" vert="horz"/>
              <a:lstStyle/>
              <a:p>
                <a:pPr>
                  <a:defRPr/>
                </a:pPr>
                <a:r>
                  <a:rPr lang="cs-CZ" sz="1200"/>
                  <a:t>energie</a:t>
                </a:r>
                <a:r>
                  <a:rPr lang="cs-CZ" sz="1200" baseline="0"/>
                  <a:t> (GWh)</a:t>
                </a:r>
                <a:endParaRPr lang="cs-CZ" sz="1200"/>
              </a:p>
            </c:rich>
          </c:tx>
          <c:layout>
            <c:manualLayout>
              <c:xMode val="edge"/>
              <c:yMode val="edge"/>
              <c:x val="0.95089960690606079"/>
              <c:y val="0.34160379386915585"/>
            </c:manualLayout>
          </c:layout>
          <c:overlay val="0"/>
        </c:title>
        <c:numFmt formatCode="#,##0" sourceLinked="0"/>
        <c:majorTickMark val="out"/>
        <c:minorTickMark val="none"/>
        <c:tickLblPos val="nextTo"/>
        <c:txPr>
          <a:bodyPr/>
          <a:lstStyle/>
          <a:p>
            <a:pPr>
              <a:defRPr sz="1200" b="1"/>
            </a:pPr>
            <a:endParaRPr lang="cs-CZ"/>
          </a:p>
        </c:txPr>
        <c:crossAx val="166548544"/>
        <c:crosses val="max"/>
        <c:crossBetween val="midCat"/>
        <c:majorUnit val="2000"/>
        <c:minorUnit val="1000"/>
      </c:valAx>
      <c:valAx>
        <c:axId val="166548544"/>
        <c:scaling>
          <c:orientation val="minMax"/>
        </c:scaling>
        <c:delete val="1"/>
        <c:axPos val="b"/>
        <c:numFmt formatCode="General" sourceLinked="1"/>
        <c:majorTickMark val="out"/>
        <c:minorTickMark val="none"/>
        <c:tickLblPos val="none"/>
        <c:crossAx val="166547968"/>
        <c:crosses val="autoZero"/>
        <c:crossBetween val="midCat"/>
      </c:valAx>
    </c:plotArea>
    <c:legend>
      <c:legendPos val="r"/>
      <c:layout>
        <c:manualLayout>
          <c:xMode val="edge"/>
          <c:yMode val="edge"/>
          <c:x val="0.1549623662516684"/>
          <c:y val="0.14170163417952436"/>
          <c:w val="0.18751112880669354"/>
          <c:h val="0.20793692230070066"/>
        </c:manualLayout>
      </c:layout>
      <c:overlay val="0"/>
      <c:txPr>
        <a:bodyPr/>
        <a:lstStyle/>
        <a:p>
          <a:pPr>
            <a:defRPr sz="1200" b="1"/>
          </a:pPr>
          <a:endParaRPr lang="cs-CZ"/>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cs-CZ" sz="1400"/>
              <a:t>spotřeba energie pro dopravu v ČR</a:t>
            </a:r>
          </a:p>
        </c:rich>
      </c:tx>
      <c:layout/>
      <c:overlay val="0"/>
    </c:title>
    <c:autoTitleDeleted val="0"/>
    <c:plotArea>
      <c:layout>
        <c:manualLayout>
          <c:layoutTarget val="inner"/>
          <c:xMode val="edge"/>
          <c:yMode val="edge"/>
          <c:x val="0.12509876805939799"/>
          <c:y val="0.15514693714133188"/>
          <c:w val="0.77315646355016443"/>
          <c:h val="0.71167400685083848"/>
        </c:manualLayout>
      </c:layout>
      <c:scatterChart>
        <c:scatterStyle val="smoothMarker"/>
        <c:varyColors val="0"/>
        <c:ser>
          <c:idx val="1"/>
          <c:order val="0"/>
          <c:tx>
            <c:v>ropné produkty plán</c:v>
          </c:tx>
          <c:spPr>
            <a:ln w="38100">
              <a:solidFill>
                <a:schemeClr val="tx1"/>
              </a:solidFill>
            </a:ln>
          </c:spPr>
          <c:marker>
            <c:symbol val="none"/>
          </c:marker>
          <c:xVal>
            <c:numRef>
              <c:f>Energie!$D$265:$J$265</c:f>
              <c:numCache>
                <c:formatCode>#,##0</c:formatCode>
                <c:ptCount val="7"/>
                <c:pt idx="0">
                  <c:v>2010</c:v>
                </c:pt>
                <c:pt idx="1">
                  <c:v>2015</c:v>
                </c:pt>
                <c:pt idx="2">
                  <c:v>2020</c:v>
                </c:pt>
                <c:pt idx="3">
                  <c:v>2025</c:v>
                </c:pt>
                <c:pt idx="4">
                  <c:v>2030</c:v>
                </c:pt>
                <c:pt idx="5">
                  <c:v>2035</c:v>
                </c:pt>
                <c:pt idx="6">
                  <c:v>2040</c:v>
                </c:pt>
              </c:numCache>
            </c:numRef>
          </c:xVal>
          <c:yVal>
            <c:numRef>
              <c:f>Energie!$D$267:$J$267</c:f>
              <c:numCache>
                <c:formatCode>#,##0.0</c:formatCode>
                <c:ptCount val="7"/>
                <c:pt idx="0">
                  <c:v>225.6</c:v>
                </c:pt>
                <c:pt idx="1">
                  <c:v>212</c:v>
                </c:pt>
                <c:pt idx="2">
                  <c:v>202.2</c:v>
                </c:pt>
                <c:pt idx="3">
                  <c:v>195.9</c:v>
                </c:pt>
                <c:pt idx="4">
                  <c:v>180</c:v>
                </c:pt>
                <c:pt idx="5">
                  <c:v>164.6</c:v>
                </c:pt>
                <c:pt idx="6">
                  <c:v>148.80000000000001</c:v>
                </c:pt>
              </c:numCache>
            </c:numRef>
          </c:yVal>
          <c:smooth val="1"/>
          <c:extLst xmlns:c16r2="http://schemas.microsoft.com/office/drawing/2015/06/chart">
            <c:ext xmlns:c16="http://schemas.microsoft.com/office/drawing/2014/chart" uri="{C3380CC4-5D6E-409C-BE32-E72D297353CC}">
              <c16:uniqueId val="{00000000-2779-487D-B95C-DEBA100748C6}"/>
            </c:ext>
          </c:extLst>
        </c:ser>
        <c:ser>
          <c:idx val="0"/>
          <c:order val="2"/>
          <c:tx>
            <c:v>ropné produkty skutečnost</c:v>
          </c:tx>
          <c:spPr>
            <a:ln w="38100">
              <a:solidFill>
                <a:schemeClr val="tx1"/>
              </a:solidFill>
              <a:prstDash val="sysDash"/>
            </a:ln>
          </c:spPr>
          <c:marker>
            <c:symbol val="none"/>
          </c:marker>
          <c:xVal>
            <c:numRef>
              <c:f>Energie!$L$265:$P$265</c:f>
              <c:numCache>
                <c:formatCode>General</c:formatCode>
                <c:ptCount val="5"/>
                <c:pt idx="0">
                  <c:v>2013</c:v>
                </c:pt>
                <c:pt idx="1">
                  <c:v>2014</c:v>
                </c:pt>
                <c:pt idx="2">
                  <c:v>2015</c:v>
                </c:pt>
                <c:pt idx="3">
                  <c:v>2016</c:v>
                </c:pt>
                <c:pt idx="4">
                  <c:v>2017</c:v>
                </c:pt>
              </c:numCache>
            </c:numRef>
          </c:xVal>
          <c:yVal>
            <c:numRef>
              <c:f>Energie!$L$270:$P$270</c:f>
              <c:numCache>
                <c:formatCode>#,##0.0</c:formatCode>
                <c:ptCount val="5"/>
                <c:pt idx="0">
                  <c:v>229.48</c:v>
                </c:pt>
                <c:pt idx="1">
                  <c:v>237.94000000000003</c:v>
                </c:pt>
                <c:pt idx="2">
                  <c:v>246.14</c:v>
                </c:pt>
                <c:pt idx="3">
                  <c:v>255.58</c:v>
                </c:pt>
                <c:pt idx="4">
                  <c:v>264.08000000000004</c:v>
                </c:pt>
              </c:numCache>
            </c:numRef>
          </c:yVal>
          <c:smooth val="1"/>
          <c:extLst xmlns:c16r2="http://schemas.microsoft.com/office/drawing/2015/06/chart">
            <c:ext xmlns:c16="http://schemas.microsoft.com/office/drawing/2014/chart" uri="{C3380CC4-5D6E-409C-BE32-E72D297353CC}">
              <c16:uniqueId val="{00000001-2779-487D-B95C-DEBA100748C6}"/>
            </c:ext>
          </c:extLst>
        </c:ser>
        <c:dLbls>
          <c:showLegendKey val="0"/>
          <c:showVal val="0"/>
          <c:showCatName val="0"/>
          <c:showSerName val="0"/>
          <c:showPercent val="0"/>
          <c:showBubbleSize val="0"/>
        </c:dLbls>
        <c:axId val="195907520"/>
        <c:axId val="195908096"/>
      </c:scatterChart>
      <c:scatterChart>
        <c:scatterStyle val="smoothMarker"/>
        <c:varyColors val="0"/>
        <c:ser>
          <c:idx val="2"/>
          <c:order val="1"/>
          <c:tx>
            <c:v>elektřína plán</c:v>
          </c:tx>
          <c:spPr>
            <a:ln w="38100">
              <a:solidFill>
                <a:srgbClr val="FF0000"/>
              </a:solidFill>
            </a:ln>
          </c:spPr>
          <c:marker>
            <c:symbol val="none"/>
          </c:marker>
          <c:xVal>
            <c:numRef>
              <c:f>Energie!$D$265:$J$265</c:f>
              <c:numCache>
                <c:formatCode>#,##0</c:formatCode>
                <c:ptCount val="7"/>
                <c:pt idx="0">
                  <c:v>2010</c:v>
                </c:pt>
                <c:pt idx="1">
                  <c:v>2015</c:v>
                </c:pt>
                <c:pt idx="2">
                  <c:v>2020</c:v>
                </c:pt>
                <c:pt idx="3">
                  <c:v>2025</c:v>
                </c:pt>
                <c:pt idx="4">
                  <c:v>2030</c:v>
                </c:pt>
                <c:pt idx="5">
                  <c:v>2035</c:v>
                </c:pt>
                <c:pt idx="6">
                  <c:v>2040</c:v>
                </c:pt>
              </c:numCache>
            </c:numRef>
          </c:xVal>
          <c:yVal>
            <c:numRef>
              <c:f>Energie!$D$268:$J$268</c:f>
              <c:numCache>
                <c:formatCode>#,##0.0</c:formatCode>
                <c:ptCount val="7"/>
                <c:pt idx="0">
                  <c:v>8.5</c:v>
                </c:pt>
                <c:pt idx="1">
                  <c:v>8.6</c:v>
                </c:pt>
                <c:pt idx="2">
                  <c:v>9.6999999999999993</c:v>
                </c:pt>
                <c:pt idx="3">
                  <c:v>12.1</c:v>
                </c:pt>
                <c:pt idx="4">
                  <c:v>15.6</c:v>
                </c:pt>
                <c:pt idx="5">
                  <c:v>20.399999999999999</c:v>
                </c:pt>
                <c:pt idx="6">
                  <c:v>24.9</c:v>
                </c:pt>
              </c:numCache>
            </c:numRef>
          </c:yVal>
          <c:smooth val="1"/>
          <c:extLst xmlns:c16r2="http://schemas.microsoft.com/office/drawing/2015/06/chart">
            <c:ext xmlns:c16="http://schemas.microsoft.com/office/drawing/2014/chart" uri="{C3380CC4-5D6E-409C-BE32-E72D297353CC}">
              <c16:uniqueId val="{00000002-2779-487D-B95C-DEBA100748C6}"/>
            </c:ext>
          </c:extLst>
        </c:ser>
        <c:ser>
          <c:idx val="3"/>
          <c:order val="3"/>
          <c:tx>
            <c:v>elektřina skutečnost</c:v>
          </c:tx>
          <c:spPr>
            <a:ln w="38100">
              <a:solidFill>
                <a:srgbClr val="FF0000"/>
              </a:solidFill>
              <a:prstDash val="sysDash"/>
            </a:ln>
          </c:spPr>
          <c:marker>
            <c:symbol val="none"/>
          </c:marker>
          <c:xVal>
            <c:numRef>
              <c:f>Energie!$L$265:$P$265</c:f>
              <c:numCache>
                <c:formatCode>General</c:formatCode>
                <c:ptCount val="5"/>
                <c:pt idx="0">
                  <c:v>2013</c:v>
                </c:pt>
                <c:pt idx="1">
                  <c:v>2014</c:v>
                </c:pt>
                <c:pt idx="2">
                  <c:v>2015</c:v>
                </c:pt>
                <c:pt idx="3">
                  <c:v>2016</c:v>
                </c:pt>
                <c:pt idx="4">
                  <c:v>2017</c:v>
                </c:pt>
              </c:numCache>
            </c:numRef>
          </c:xVal>
          <c:yVal>
            <c:numRef>
              <c:f>Energie!$L$268:$P$268</c:f>
              <c:numCache>
                <c:formatCode>#,##0.0</c:formatCode>
                <c:ptCount val="5"/>
                <c:pt idx="0">
                  <c:v>7</c:v>
                </c:pt>
                <c:pt idx="1">
                  <c:v>7</c:v>
                </c:pt>
                <c:pt idx="2">
                  <c:v>7</c:v>
                </c:pt>
                <c:pt idx="3">
                  <c:v>7</c:v>
                </c:pt>
                <c:pt idx="4">
                  <c:v>7</c:v>
                </c:pt>
              </c:numCache>
            </c:numRef>
          </c:yVal>
          <c:smooth val="1"/>
          <c:extLst xmlns:c16r2="http://schemas.microsoft.com/office/drawing/2015/06/chart">
            <c:ext xmlns:c16="http://schemas.microsoft.com/office/drawing/2014/chart" uri="{C3380CC4-5D6E-409C-BE32-E72D297353CC}">
              <c16:uniqueId val="{00000003-2779-487D-B95C-DEBA100748C6}"/>
            </c:ext>
          </c:extLst>
        </c:ser>
        <c:dLbls>
          <c:showLegendKey val="0"/>
          <c:showVal val="0"/>
          <c:showCatName val="0"/>
          <c:showSerName val="0"/>
          <c:showPercent val="0"/>
          <c:showBubbleSize val="0"/>
        </c:dLbls>
        <c:axId val="195909248"/>
        <c:axId val="195908672"/>
      </c:scatterChart>
      <c:valAx>
        <c:axId val="195907520"/>
        <c:scaling>
          <c:orientation val="minMax"/>
          <c:max val="2040"/>
          <c:min val="2010"/>
        </c:scaling>
        <c:delete val="0"/>
        <c:axPos val="b"/>
        <c:majorGridlines/>
        <c:title>
          <c:tx>
            <c:rich>
              <a:bodyPr/>
              <a:lstStyle/>
              <a:p>
                <a:pPr>
                  <a:defRPr/>
                </a:pPr>
                <a:r>
                  <a:rPr lang="cs-CZ"/>
                  <a:t>letopočet</a:t>
                </a:r>
                <a:r>
                  <a:rPr lang="cs-CZ" baseline="0"/>
                  <a:t> (rok)</a:t>
                </a:r>
                <a:endParaRPr lang="cs-CZ"/>
              </a:p>
            </c:rich>
          </c:tx>
          <c:layout/>
          <c:overlay val="0"/>
        </c:title>
        <c:numFmt formatCode="#,##0" sourceLinked="1"/>
        <c:majorTickMark val="out"/>
        <c:minorTickMark val="none"/>
        <c:tickLblPos val="nextTo"/>
        <c:crossAx val="195908096"/>
        <c:crosses val="autoZero"/>
        <c:crossBetween val="midCat"/>
        <c:majorUnit val="5"/>
      </c:valAx>
      <c:valAx>
        <c:axId val="195908096"/>
        <c:scaling>
          <c:orientation val="minMax"/>
          <c:max val="280"/>
          <c:min val="0"/>
        </c:scaling>
        <c:delete val="0"/>
        <c:axPos val="l"/>
        <c:majorGridlines/>
        <c:title>
          <c:tx>
            <c:rich>
              <a:bodyPr/>
              <a:lstStyle/>
              <a:p>
                <a:pPr>
                  <a:defRPr/>
                </a:pPr>
                <a:r>
                  <a:rPr lang="cs-CZ"/>
                  <a:t>spotřeba ropných paliv (PJ/rok)</a:t>
                </a:r>
              </a:p>
            </c:rich>
          </c:tx>
          <c:layout>
            <c:manualLayout>
              <c:xMode val="edge"/>
              <c:yMode val="edge"/>
              <c:x val="2.1336927478659763E-2"/>
              <c:y val="0.31837409111463622"/>
            </c:manualLayout>
          </c:layout>
          <c:overlay val="0"/>
        </c:title>
        <c:numFmt formatCode="#,##0" sourceLinked="0"/>
        <c:majorTickMark val="out"/>
        <c:minorTickMark val="none"/>
        <c:tickLblPos val="nextTo"/>
        <c:crossAx val="195907520"/>
        <c:crosses val="autoZero"/>
        <c:crossBetween val="midCat"/>
        <c:majorUnit val="20"/>
      </c:valAx>
      <c:valAx>
        <c:axId val="195908672"/>
        <c:scaling>
          <c:orientation val="minMax"/>
          <c:max val="28"/>
          <c:min val="0"/>
        </c:scaling>
        <c:delete val="0"/>
        <c:axPos val="r"/>
        <c:title>
          <c:tx>
            <c:rich>
              <a:bodyPr/>
              <a:lstStyle/>
              <a:p>
                <a:pPr>
                  <a:defRPr/>
                </a:pPr>
                <a:r>
                  <a:rPr lang="cs-CZ"/>
                  <a:t>spotřeba elektřiny (PJ/rok)</a:t>
                </a:r>
              </a:p>
            </c:rich>
          </c:tx>
          <c:layout/>
          <c:overlay val="0"/>
        </c:title>
        <c:numFmt formatCode="#,##0" sourceLinked="0"/>
        <c:majorTickMark val="out"/>
        <c:minorTickMark val="none"/>
        <c:tickLblPos val="nextTo"/>
        <c:txPr>
          <a:bodyPr/>
          <a:lstStyle/>
          <a:p>
            <a:pPr>
              <a:defRPr baseline="0"/>
            </a:pPr>
            <a:endParaRPr lang="cs-CZ"/>
          </a:p>
        </c:txPr>
        <c:crossAx val="195909248"/>
        <c:crosses val="max"/>
        <c:crossBetween val="midCat"/>
        <c:majorUnit val="2"/>
      </c:valAx>
      <c:valAx>
        <c:axId val="195909248"/>
        <c:scaling>
          <c:orientation val="minMax"/>
        </c:scaling>
        <c:delete val="1"/>
        <c:axPos val="b"/>
        <c:numFmt formatCode="#,##0" sourceLinked="1"/>
        <c:majorTickMark val="out"/>
        <c:minorTickMark val="none"/>
        <c:tickLblPos val="nextTo"/>
        <c:crossAx val="195908672"/>
        <c:crosses val="autoZero"/>
        <c:crossBetween val="midCat"/>
      </c:valAx>
    </c:plotArea>
    <c:legend>
      <c:legendPos val="t"/>
      <c:layout/>
      <c:overlay val="0"/>
    </c:legend>
    <c:plotVisOnly val="1"/>
    <c:dispBlanksAs val="gap"/>
    <c:showDLblsOverMax val="0"/>
  </c:chart>
  <c:txPr>
    <a:bodyPr/>
    <a:lstStyle/>
    <a:p>
      <a:pPr>
        <a:defRPr b="1"/>
      </a:pPr>
      <a:endParaRPr lang="cs-CZ"/>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cs-CZ" sz="1400"/>
              <a:t>vývoj</a:t>
            </a:r>
            <a:r>
              <a:rPr lang="cs-CZ" sz="1400" baseline="0"/>
              <a:t> dopravy v ČR v létech 2000 až 2017</a:t>
            </a:r>
          </a:p>
          <a:p>
            <a:pPr>
              <a:defRPr/>
            </a:pPr>
            <a:r>
              <a:rPr lang="cs-CZ" sz="1400" baseline="0"/>
              <a:t>(2000 = 100 %)</a:t>
            </a:r>
            <a:endParaRPr lang="cs-CZ" sz="1400"/>
          </a:p>
        </c:rich>
      </c:tx>
      <c:layout/>
      <c:overlay val="0"/>
    </c:title>
    <c:autoTitleDeleted val="0"/>
    <c:plotArea>
      <c:layout/>
      <c:barChart>
        <c:barDir val="col"/>
        <c:grouping val="clustered"/>
        <c:varyColors val="0"/>
        <c:ser>
          <c:idx val="0"/>
          <c:order val="0"/>
          <c:invertIfNegative val="0"/>
          <c:dPt>
            <c:idx val="2"/>
            <c:invertIfNegative val="0"/>
            <c:bubble3D val="0"/>
            <c:spPr>
              <a:solidFill>
                <a:srgbClr val="FF0000"/>
              </a:solidFill>
            </c:spPr>
            <c:extLst xmlns:c16r2="http://schemas.microsoft.com/office/drawing/2015/06/chart">
              <c:ext xmlns:c16="http://schemas.microsoft.com/office/drawing/2014/chart" uri="{C3380CC4-5D6E-409C-BE32-E72D297353CC}">
                <c16:uniqueId val="{00000000-2483-47D8-80B1-0B32FBBCDFDF}"/>
              </c:ext>
            </c:extLst>
          </c:dPt>
          <c:dPt>
            <c:idx val="3"/>
            <c:invertIfNegative val="0"/>
            <c:bubble3D val="0"/>
            <c:spPr>
              <a:solidFill>
                <a:srgbClr val="FFC000"/>
              </a:solidFill>
            </c:spPr>
            <c:extLst xmlns:c16r2="http://schemas.microsoft.com/office/drawing/2015/06/chart">
              <c:ext xmlns:c16="http://schemas.microsoft.com/office/drawing/2014/chart" uri="{C3380CC4-5D6E-409C-BE32-E72D297353CC}">
                <c16:uniqueId val="{00000001-2483-47D8-80B1-0B32FBBCDFDF}"/>
              </c:ext>
            </c:extLst>
          </c:dPt>
          <c:dPt>
            <c:idx val="4"/>
            <c:invertIfNegative val="0"/>
            <c:bubble3D val="0"/>
            <c:spPr>
              <a:solidFill>
                <a:srgbClr val="F79646">
                  <a:lumMod val="50000"/>
                </a:srgbClr>
              </a:solidFill>
            </c:spPr>
            <c:extLst xmlns:c16r2="http://schemas.microsoft.com/office/drawing/2015/06/chart">
              <c:ext xmlns:c16="http://schemas.microsoft.com/office/drawing/2014/chart" uri="{C3380CC4-5D6E-409C-BE32-E72D297353CC}">
                <c16:uniqueId val="{00000002-2483-47D8-80B1-0B32FBBCDFDF}"/>
              </c:ext>
            </c:extLst>
          </c:dPt>
          <c:dPt>
            <c:idx val="5"/>
            <c:invertIfNegative val="0"/>
            <c:bubble3D val="0"/>
            <c:spPr>
              <a:solidFill>
                <a:schemeClr val="tx1"/>
              </a:solidFill>
            </c:spPr>
            <c:extLst xmlns:c16r2="http://schemas.microsoft.com/office/drawing/2015/06/chart">
              <c:ext xmlns:c16="http://schemas.microsoft.com/office/drawing/2014/chart" uri="{C3380CC4-5D6E-409C-BE32-E72D297353CC}">
                <c16:uniqueId val="{00000003-2483-47D8-80B1-0B32FBBCDFDF}"/>
              </c:ext>
            </c:extLst>
          </c:dPt>
          <c:dPt>
            <c:idx val="6"/>
            <c:invertIfNegative val="0"/>
            <c:bubble3D val="0"/>
            <c:spPr>
              <a:solidFill>
                <a:schemeClr val="tx1"/>
              </a:solidFill>
            </c:spPr>
            <c:extLst xmlns:c16r2="http://schemas.microsoft.com/office/drawing/2015/06/chart">
              <c:ext xmlns:c16="http://schemas.microsoft.com/office/drawing/2014/chart" uri="{C3380CC4-5D6E-409C-BE32-E72D297353CC}">
                <c16:uniqueId val="{00000004-2483-47D8-80B1-0B32FBBCDFDF}"/>
              </c:ext>
            </c:extLst>
          </c:dPt>
          <c:dLbls>
            <c:spPr>
              <a:noFill/>
              <a:ln>
                <a:noFill/>
              </a:ln>
              <a:effectLst/>
            </c:spPr>
            <c:txPr>
              <a:bodyPr/>
              <a:lstStyle/>
              <a:p>
                <a:pPr>
                  <a:defRPr sz="1200" b="1"/>
                </a:pPr>
                <a:endParaRPr lang="cs-CZ"/>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'2017'!$A$2:$A$7</c:f>
              <c:strCache>
                <c:ptCount val="6"/>
                <c:pt idx="0">
                  <c:v>přepravní výkon osobní</c:v>
                </c:pt>
                <c:pt idx="1">
                  <c:v>přepravní výkon nákladní</c:v>
                </c:pt>
                <c:pt idx="2">
                  <c:v>spotřeba energie</c:v>
                </c:pt>
                <c:pt idx="3">
                  <c:v>spotřeba nafty</c:v>
                </c:pt>
                <c:pt idx="4">
                  <c:v>CO2</c:v>
                </c:pt>
                <c:pt idx="5">
                  <c:v>PAH</c:v>
                </c:pt>
              </c:strCache>
            </c:strRef>
          </c:cat>
          <c:val>
            <c:numRef>
              <c:f>'2017'!$B$2:$B$7</c:f>
              <c:numCache>
                <c:formatCode>0%</c:formatCode>
                <c:ptCount val="6"/>
                <c:pt idx="0">
                  <c:v>1.3395309881220798</c:v>
                </c:pt>
                <c:pt idx="1">
                  <c:v>1.067522175421932</c:v>
                </c:pt>
                <c:pt idx="2">
                  <c:v>1.633</c:v>
                </c:pt>
                <c:pt idx="3">
                  <c:v>2.343</c:v>
                </c:pt>
                <c:pt idx="4">
                  <c:v>1.6519999999999961</c:v>
                </c:pt>
                <c:pt idx="5">
                  <c:v>2.887</c:v>
                </c:pt>
              </c:numCache>
            </c:numRef>
          </c:val>
          <c:extLst xmlns:c16r2="http://schemas.microsoft.com/office/drawing/2015/06/chart">
            <c:ext xmlns:c16="http://schemas.microsoft.com/office/drawing/2014/chart" uri="{C3380CC4-5D6E-409C-BE32-E72D297353CC}">
              <c16:uniqueId val="{00000005-2483-47D8-80B1-0B32FBBCDFDF}"/>
            </c:ext>
          </c:extLst>
        </c:ser>
        <c:dLbls>
          <c:showLegendKey val="0"/>
          <c:showVal val="1"/>
          <c:showCatName val="0"/>
          <c:showSerName val="0"/>
          <c:showPercent val="0"/>
          <c:showBubbleSize val="0"/>
        </c:dLbls>
        <c:gapWidth val="150"/>
        <c:axId val="196042240"/>
        <c:axId val="195690496"/>
      </c:barChart>
      <c:catAx>
        <c:axId val="196042240"/>
        <c:scaling>
          <c:orientation val="minMax"/>
        </c:scaling>
        <c:delete val="0"/>
        <c:axPos val="b"/>
        <c:numFmt formatCode="General" sourceLinked="0"/>
        <c:majorTickMark val="out"/>
        <c:minorTickMark val="none"/>
        <c:tickLblPos val="nextTo"/>
        <c:txPr>
          <a:bodyPr/>
          <a:lstStyle/>
          <a:p>
            <a:pPr>
              <a:defRPr sz="1200" b="1"/>
            </a:pPr>
            <a:endParaRPr lang="cs-CZ"/>
          </a:p>
        </c:txPr>
        <c:crossAx val="195690496"/>
        <c:crosses val="autoZero"/>
        <c:auto val="1"/>
        <c:lblAlgn val="ctr"/>
        <c:lblOffset val="100"/>
        <c:noMultiLvlLbl val="0"/>
      </c:catAx>
      <c:valAx>
        <c:axId val="195690496"/>
        <c:scaling>
          <c:orientation val="minMax"/>
          <c:max val="3"/>
          <c:min val="0"/>
        </c:scaling>
        <c:delete val="0"/>
        <c:axPos val="l"/>
        <c:majorGridlines/>
        <c:numFmt formatCode="0%" sourceLinked="0"/>
        <c:majorTickMark val="out"/>
        <c:minorTickMark val="none"/>
        <c:tickLblPos val="nextTo"/>
        <c:txPr>
          <a:bodyPr/>
          <a:lstStyle/>
          <a:p>
            <a:pPr>
              <a:defRPr sz="1200" b="1"/>
            </a:pPr>
            <a:endParaRPr lang="cs-CZ"/>
          </a:p>
        </c:txPr>
        <c:crossAx val="196042240"/>
        <c:crosses val="autoZero"/>
        <c:crossBetween val="between"/>
        <c:majorUnit val="0.5"/>
      </c:valAx>
    </c:plotArea>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none" spc="20" baseline="0">
                <a:solidFill>
                  <a:sysClr val="windowText" lastClr="000000"/>
                </a:solidFill>
                <a:latin typeface="+mn-lt"/>
                <a:ea typeface="+mn-ea"/>
                <a:cs typeface="+mn-cs"/>
              </a:defRPr>
            </a:pPr>
            <a:r>
              <a:rPr lang="cs-CZ" b="1" dirty="0">
                <a:solidFill>
                  <a:sysClr val="windowText" lastClr="000000"/>
                </a:solidFill>
              </a:rPr>
              <a:t>energetická</a:t>
            </a:r>
            <a:r>
              <a:rPr lang="cs-CZ" b="1" baseline="0" dirty="0">
                <a:solidFill>
                  <a:sysClr val="windowText" lastClr="000000"/>
                </a:solidFill>
              </a:rPr>
              <a:t> bilance dopravy v ČR 2020 (PJ/rok) </a:t>
            </a:r>
            <a:endParaRPr lang="cs-CZ" b="1" dirty="0">
              <a:solidFill>
                <a:sysClr val="windowText" lastClr="000000"/>
              </a:solidFill>
            </a:endParaRPr>
          </a:p>
        </c:rich>
      </c:tx>
      <c:layout/>
      <c:overlay val="0"/>
      <c:spPr>
        <a:noFill/>
        <a:ln>
          <a:noFill/>
        </a:ln>
        <a:effectLst/>
      </c:spPr>
    </c:title>
    <c:autoTitleDeleted val="0"/>
    <c:plotArea>
      <c:layout/>
      <c:pieChart>
        <c:varyColors val="1"/>
        <c:ser>
          <c:idx val="0"/>
          <c:order val="0"/>
          <c:dPt>
            <c:idx val="0"/>
            <c:bubble3D val="0"/>
            <c:spPr>
              <a:solidFill>
                <a:srgbClr val="FF0000"/>
              </a:solidFill>
              <a:ln w="9525" cap="flat" cmpd="sng" algn="ctr">
                <a:solidFill>
                  <a:schemeClr val="accent1">
                    <a:shade val="95000"/>
                  </a:schemeClr>
                </a:solidFill>
                <a:round/>
              </a:ln>
              <a:effectLst/>
            </c:spPr>
            <c:extLst xmlns:c16r2="http://schemas.microsoft.com/office/drawing/2015/06/chart">
              <c:ext xmlns:c16="http://schemas.microsoft.com/office/drawing/2014/chart" uri="{C3380CC4-5D6E-409C-BE32-E72D297353CC}">
                <c16:uniqueId val="{00000001-1765-4836-B02C-1ECCBB388ED1}"/>
              </c:ext>
            </c:extLst>
          </c:dPt>
          <c:dPt>
            <c:idx val="1"/>
            <c:bubble3D val="0"/>
            <c:spPr>
              <a:solidFill>
                <a:schemeClr val="tx1"/>
              </a:solidFill>
              <a:ln w="9525" cap="flat" cmpd="sng" algn="ctr">
                <a:solidFill>
                  <a:schemeClr val="accent2">
                    <a:shade val="95000"/>
                  </a:schemeClr>
                </a:solidFill>
                <a:round/>
              </a:ln>
              <a:effectLst/>
            </c:spPr>
            <c:extLst xmlns:c16r2="http://schemas.microsoft.com/office/drawing/2015/06/chart">
              <c:ext xmlns:c16="http://schemas.microsoft.com/office/drawing/2014/chart" uri="{C3380CC4-5D6E-409C-BE32-E72D297353CC}">
                <c16:uniqueId val="{00000003-1765-4836-B02C-1ECCBB388ED1}"/>
              </c:ext>
            </c:extLst>
          </c:dPt>
          <c:dPt>
            <c:idx val="2"/>
            <c:bubble3D val="0"/>
            <c:spPr>
              <a:solidFill>
                <a:srgbClr val="00B0F0"/>
              </a:solidFill>
              <a:ln w="9525" cap="flat" cmpd="sng" algn="ctr">
                <a:solidFill>
                  <a:schemeClr val="accent3">
                    <a:shade val="95000"/>
                  </a:schemeClr>
                </a:solidFill>
                <a:round/>
              </a:ln>
              <a:effectLst/>
            </c:spPr>
            <c:extLst xmlns:c16r2="http://schemas.microsoft.com/office/drawing/2015/06/chart">
              <c:ext xmlns:c16="http://schemas.microsoft.com/office/drawing/2014/chart" uri="{C3380CC4-5D6E-409C-BE32-E72D297353CC}">
                <c16:uniqueId val="{00000005-1765-4836-B02C-1ECCBB388ED1}"/>
              </c:ext>
            </c:extLst>
          </c:dPt>
          <c:dPt>
            <c:idx val="3"/>
            <c:bubble3D val="0"/>
            <c:spPr>
              <a:solidFill>
                <a:srgbClr val="FFC000"/>
              </a:solidFill>
              <a:ln w="9525" cap="flat" cmpd="sng" algn="ctr">
                <a:solidFill>
                  <a:schemeClr val="accent4">
                    <a:shade val="95000"/>
                  </a:schemeClr>
                </a:solidFill>
                <a:round/>
              </a:ln>
              <a:effectLst/>
            </c:spPr>
            <c:extLst xmlns:c16r2="http://schemas.microsoft.com/office/drawing/2015/06/chart">
              <c:ext xmlns:c16="http://schemas.microsoft.com/office/drawing/2014/chart" uri="{C3380CC4-5D6E-409C-BE32-E72D297353CC}">
                <c16:uniqueId val="{00000007-1765-4836-B02C-1ECCBB388ED1}"/>
              </c:ext>
            </c:extLst>
          </c:dPt>
          <c:dPt>
            <c:idx val="4"/>
            <c:bubble3D val="0"/>
            <c:spPr>
              <a:solidFill>
                <a:srgbClr val="00B050"/>
              </a:solidFill>
              <a:ln w="9525" cap="flat" cmpd="sng" algn="ctr">
                <a:solidFill>
                  <a:schemeClr val="accent5">
                    <a:shade val="95000"/>
                  </a:schemeClr>
                </a:solidFill>
                <a:round/>
              </a:ln>
              <a:effectLst/>
            </c:spPr>
            <c:extLst xmlns:c16r2="http://schemas.microsoft.com/office/drawing/2015/06/chart">
              <c:ext xmlns:c16="http://schemas.microsoft.com/office/drawing/2014/chart" uri="{C3380CC4-5D6E-409C-BE32-E72D297353CC}">
                <c16:uniqueId val="{00000009-1765-4836-B02C-1ECCBB388ED1}"/>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65000"/>
                        <a:lumOff val="35000"/>
                      </a:schemeClr>
                    </a:solidFill>
                    <a:latin typeface="+mn-lt"/>
                    <a:ea typeface="+mn-ea"/>
                    <a:cs typeface="+mn-cs"/>
                  </a:defRPr>
                </a:pPr>
                <a:endParaRPr lang="cs-CZ"/>
              </a:p>
            </c:txPr>
            <c:dLblPos val="outEnd"/>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extLst>
          </c:dLbls>
          <c:cat>
            <c:strRef>
              <c:f>List2!$A$3:$A$7</c:f>
              <c:strCache>
                <c:ptCount val="5"/>
                <c:pt idx="0">
                  <c:v>ztráty spalovacích motorů</c:v>
                </c:pt>
                <c:pt idx="1">
                  <c:v>valivý odpor</c:v>
                </c:pt>
                <c:pt idx="2">
                  <c:v>aerodynamický odpor</c:v>
                </c:pt>
                <c:pt idx="3">
                  <c:v>ztráty brzděním</c:v>
                </c:pt>
                <c:pt idx="4">
                  <c:v>zráty v pohonu</c:v>
                </c:pt>
              </c:strCache>
            </c:strRef>
          </c:cat>
          <c:val>
            <c:numRef>
              <c:f>List2!$B$3:$B$7</c:f>
              <c:numCache>
                <c:formatCode>General</c:formatCode>
                <c:ptCount val="5"/>
                <c:pt idx="0">
                  <c:v>218</c:v>
                </c:pt>
                <c:pt idx="1">
                  <c:v>35</c:v>
                </c:pt>
                <c:pt idx="2">
                  <c:v>40</c:v>
                </c:pt>
                <c:pt idx="3">
                  <c:v>17</c:v>
                </c:pt>
                <c:pt idx="4">
                  <c:v>10</c:v>
                </c:pt>
              </c:numCache>
            </c:numRef>
          </c:val>
          <c:extLst xmlns:c16r2="http://schemas.microsoft.com/office/drawing/2015/06/chart">
            <c:ext xmlns:c16="http://schemas.microsoft.com/office/drawing/2014/chart" uri="{C3380CC4-5D6E-409C-BE32-E72D297353CC}">
              <c16:uniqueId val="{0000000A-1765-4836-B02C-1ECCBB388ED1}"/>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t"/>
      <c:layout>
        <c:manualLayout>
          <c:xMode val="edge"/>
          <c:yMode val="edge"/>
          <c:x val="4.5564246596752157E-2"/>
          <c:y val="0.12748069946803647"/>
          <c:w val="0.92491048038214785"/>
          <c:h val="0.25625653683104216"/>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cs-CZ"/>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cs-CZ" sz="1200" dirty="0"/>
              <a:t>konečná spotřeba</a:t>
            </a:r>
            <a:r>
              <a:rPr lang="cs-CZ" sz="1200" baseline="0" dirty="0"/>
              <a:t> energie pro dopravu v ČR</a:t>
            </a:r>
            <a:endParaRPr lang="cs-CZ" sz="1200" dirty="0"/>
          </a:p>
        </c:rich>
      </c:tx>
      <c:layout/>
      <c:overlay val="0"/>
      <c:spPr>
        <a:noFill/>
        <a:ln>
          <a:noFill/>
        </a:ln>
        <a:effectLst/>
      </c:spPr>
    </c:title>
    <c:autoTitleDeleted val="0"/>
    <c:plotArea>
      <c:layout/>
      <c:barChart>
        <c:barDir val="col"/>
        <c:grouping val="stacked"/>
        <c:varyColors val="0"/>
        <c:ser>
          <c:idx val="0"/>
          <c:order val="0"/>
          <c:tx>
            <c:strRef>
              <c:f>doprava!$J$22</c:f>
              <c:strCache>
                <c:ptCount val="1"/>
                <c:pt idx="0">
                  <c:v>elektřina</c:v>
                </c:pt>
              </c:strCache>
            </c:strRef>
          </c:tx>
          <c:spPr>
            <a:solidFill>
              <a:srgbClr val="00B0F0"/>
            </a:solidFill>
            <a:ln>
              <a:noFill/>
            </a:ln>
            <a:effectLst/>
          </c:spPr>
          <c:invertIfNegative val="0"/>
          <c:cat>
            <c:numRef>
              <c:f>doprava!$K$21:$L$21</c:f>
              <c:numCache>
                <c:formatCode>General</c:formatCode>
                <c:ptCount val="2"/>
                <c:pt idx="0">
                  <c:v>2030</c:v>
                </c:pt>
                <c:pt idx="1">
                  <c:v>2050</c:v>
                </c:pt>
              </c:numCache>
            </c:numRef>
          </c:cat>
          <c:val>
            <c:numRef>
              <c:f>doprava!$K$22:$L$22</c:f>
              <c:numCache>
                <c:formatCode>General</c:formatCode>
                <c:ptCount val="2"/>
                <c:pt idx="0">
                  <c:v>7</c:v>
                </c:pt>
                <c:pt idx="1">
                  <c:v>100</c:v>
                </c:pt>
              </c:numCache>
            </c:numRef>
          </c:val>
          <c:extLst xmlns:c16r2="http://schemas.microsoft.com/office/drawing/2015/06/chart">
            <c:ext xmlns:c16="http://schemas.microsoft.com/office/drawing/2014/chart" uri="{C3380CC4-5D6E-409C-BE32-E72D297353CC}">
              <c16:uniqueId val="{00000000-8C98-464C-B9BB-7127683BE8A9}"/>
            </c:ext>
          </c:extLst>
        </c:ser>
        <c:ser>
          <c:idx val="1"/>
          <c:order val="1"/>
          <c:tx>
            <c:strRef>
              <c:f>doprava!$J$23</c:f>
              <c:strCache>
                <c:ptCount val="1"/>
                <c:pt idx="0">
                  <c:v>paliva</c:v>
                </c:pt>
              </c:strCache>
            </c:strRef>
          </c:tx>
          <c:spPr>
            <a:solidFill>
              <a:srgbClr val="FF0000"/>
            </a:solidFill>
            <a:ln>
              <a:noFill/>
            </a:ln>
            <a:effectLst/>
          </c:spPr>
          <c:invertIfNegative val="0"/>
          <c:cat>
            <c:numRef>
              <c:f>doprava!$K$21:$L$21</c:f>
              <c:numCache>
                <c:formatCode>General</c:formatCode>
                <c:ptCount val="2"/>
                <c:pt idx="0">
                  <c:v>2030</c:v>
                </c:pt>
                <c:pt idx="1">
                  <c:v>2050</c:v>
                </c:pt>
              </c:numCache>
            </c:numRef>
          </c:cat>
          <c:val>
            <c:numRef>
              <c:f>doprava!$K$23:$L$23</c:f>
              <c:numCache>
                <c:formatCode>General</c:formatCode>
                <c:ptCount val="2"/>
                <c:pt idx="0">
                  <c:v>313</c:v>
                </c:pt>
                <c:pt idx="1">
                  <c:v>0</c:v>
                </c:pt>
              </c:numCache>
            </c:numRef>
          </c:val>
          <c:extLst xmlns:c16r2="http://schemas.microsoft.com/office/drawing/2015/06/chart">
            <c:ext xmlns:c16="http://schemas.microsoft.com/office/drawing/2014/chart" uri="{C3380CC4-5D6E-409C-BE32-E72D297353CC}">
              <c16:uniqueId val="{00000001-8C98-464C-B9BB-7127683BE8A9}"/>
            </c:ext>
          </c:extLst>
        </c:ser>
        <c:dLbls>
          <c:showLegendKey val="0"/>
          <c:showVal val="0"/>
          <c:showCatName val="0"/>
          <c:showSerName val="0"/>
          <c:showPercent val="0"/>
          <c:showBubbleSize val="0"/>
        </c:dLbls>
        <c:gapWidth val="150"/>
        <c:overlap val="100"/>
        <c:axId val="196820992"/>
        <c:axId val="195693952"/>
      </c:barChart>
      <c:catAx>
        <c:axId val="196820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cs-CZ"/>
          </a:p>
        </c:txPr>
        <c:crossAx val="195693952"/>
        <c:crosses val="autoZero"/>
        <c:auto val="1"/>
        <c:lblAlgn val="ctr"/>
        <c:lblOffset val="100"/>
        <c:noMultiLvlLbl val="0"/>
      </c:catAx>
      <c:valAx>
        <c:axId val="1956939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cs-CZ"/>
                  <a:t>spotřeba energie (PJ/rok)</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cs-CZ"/>
          </a:p>
        </c:txPr>
        <c:crossAx val="196820992"/>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cs-CZ"/>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solidFill>
            <a:sysClr val="windowText" lastClr="000000"/>
          </a:solidFill>
        </a:defRPr>
      </a:pPr>
      <a:endParaRPr lang="cs-CZ"/>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cs-CZ" sz="1200" b="1" i="0" baseline="0" dirty="0"/>
              <a:t>poměrná energetická náročnost  dopravy</a:t>
            </a:r>
            <a:endParaRPr lang="cs-CZ" sz="1200" dirty="0"/>
          </a:p>
        </c:rich>
      </c:tx>
      <c:layout/>
      <c:overlay val="0"/>
    </c:title>
    <c:autoTitleDeleted val="0"/>
    <c:plotArea>
      <c:layout/>
      <c:barChart>
        <c:barDir val="col"/>
        <c:grouping val="clustered"/>
        <c:varyColors val="0"/>
        <c:ser>
          <c:idx val="0"/>
          <c:order val="0"/>
          <c:spPr>
            <a:solidFill>
              <a:srgbClr val="FF0000"/>
            </a:solidFill>
          </c:spPr>
          <c:invertIfNegative val="0"/>
          <c:cat>
            <c:strRef>
              <c:f>náročnost!$A$19:$A$22</c:f>
              <c:strCache>
                <c:ptCount val="4"/>
                <c:pt idx="0">
                  <c:v>automobil nafta</c:v>
                </c:pt>
                <c:pt idx="1">
                  <c:v>automobil elekřina</c:v>
                </c:pt>
                <c:pt idx="2">
                  <c:v>železnice nafta</c:v>
                </c:pt>
                <c:pt idx="3">
                  <c:v>železnice elektřina</c:v>
                </c:pt>
              </c:strCache>
            </c:strRef>
          </c:cat>
          <c:val>
            <c:numRef>
              <c:f>náročnost!$B$19:$B$22</c:f>
              <c:numCache>
                <c:formatCode>0%</c:formatCode>
                <c:ptCount val="4"/>
                <c:pt idx="0">
                  <c:v>1</c:v>
                </c:pt>
                <c:pt idx="1">
                  <c:v>0.4</c:v>
                </c:pt>
                <c:pt idx="2">
                  <c:v>0.33333333333333331</c:v>
                </c:pt>
                <c:pt idx="3">
                  <c:v>0.13333333333333341</c:v>
                </c:pt>
              </c:numCache>
            </c:numRef>
          </c:val>
          <c:extLst xmlns:c16r2="http://schemas.microsoft.com/office/drawing/2015/06/chart">
            <c:ext xmlns:c16="http://schemas.microsoft.com/office/drawing/2014/chart" uri="{C3380CC4-5D6E-409C-BE32-E72D297353CC}">
              <c16:uniqueId val="{00000000-B82B-4DBF-B086-05F632DF4608}"/>
            </c:ext>
          </c:extLst>
        </c:ser>
        <c:dLbls>
          <c:showLegendKey val="0"/>
          <c:showVal val="0"/>
          <c:showCatName val="0"/>
          <c:showSerName val="0"/>
          <c:showPercent val="0"/>
          <c:showBubbleSize val="0"/>
        </c:dLbls>
        <c:gapWidth val="150"/>
        <c:axId val="196824576"/>
        <c:axId val="195691648"/>
      </c:barChart>
      <c:catAx>
        <c:axId val="196824576"/>
        <c:scaling>
          <c:orientation val="minMax"/>
        </c:scaling>
        <c:delete val="0"/>
        <c:axPos val="b"/>
        <c:numFmt formatCode="General" sourceLinked="0"/>
        <c:majorTickMark val="out"/>
        <c:minorTickMark val="none"/>
        <c:tickLblPos val="nextTo"/>
        <c:txPr>
          <a:bodyPr/>
          <a:lstStyle/>
          <a:p>
            <a:pPr>
              <a:defRPr sz="1200" b="1"/>
            </a:pPr>
            <a:endParaRPr lang="cs-CZ"/>
          </a:p>
        </c:txPr>
        <c:crossAx val="195691648"/>
        <c:crosses val="autoZero"/>
        <c:auto val="1"/>
        <c:lblAlgn val="ctr"/>
        <c:lblOffset val="100"/>
        <c:noMultiLvlLbl val="0"/>
      </c:catAx>
      <c:valAx>
        <c:axId val="195691648"/>
        <c:scaling>
          <c:orientation val="minMax"/>
          <c:max val="1"/>
          <c:min val="0"/>
        </c:scaling>
        <c:delete val="0"/>
        <c:axPos val="l"/>
        <c:majorGridlines/>
        <c:numFmt formatCode="0%" sourceLinked="1"/>
        <c:majorTickMark val="out"/>
        <c:minorTickMark val="none"/>
        <c:tickLblPos val="nextTo"/>
        <c:txPr>
          <a:bodyPr/>
          <a:lstStyle/>
          <a:p>
            <a:pPr>
              <a:defRPr sz="1200" b="1"/>
            </a:pPr>
            <a:endParaRPr lang="cs-CZ"/>
          </a:p>
        </c:txPr>
        <c:crossAx val="196824576"/>
        <c:crosses val="autoZero"/>
        <c:crossBetween val="between"/>
      </c:valAx>
    </c:plotArea>
    <c:plotVisOnly val="1"/>
    <c:dispBlanksAs val="gap"/>
    <c:showDLblsOverMax val="0"/>
  </c:chart>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cs-CZ" sz="1400"/>
              <a:t>Měrná</a:t>
            </a:r>
            <a:r>
              <a:rPr lang="cs-CZ" sz="1400" baseline="0"/>
              <a:t> energie akumulátorů </a:t>
            </a:r>
            <a:endParaRPr lang="cs-CZ" sz="1400"/>
          </a:p>
        </c:rich>
      </c:tx>
      <c:layout/>
      <c:overlay val="0"/>
    </c:title>
    <c:autoTitleDeleted val="0"/>
    <c:plotArea>
      <c:layout/>
      <c:barChart>
        <c:barDir val="col"/>
        <c:grouping val="clustered"/>
        <c:varyColors val="0"/>
        <c:ser>
          <c:idx val="0"/>
          <c:order val="0"/>
          <c:invertIfNegative val="0"/>
          <c:cat>
            <c:strRef>
              <c:f>'H red'!$A$2:$A$5</c:f>
              <c:strCache>
                <c:ptCount val="4"/>
                <c:pt idx="0">
                  <c:v>LTO </c:v>
                </c:pt>
                <c:pt idx="1">
                  <c:v>LTO nano </c:v>
                </c:pt>
                <c:pt idx="2">
                  <c:v>Li NMC</c:v>
                </c:pt>
                <c:pt idx="3">
                  <c:v>H2  komp. + FC</c:v>
                </c:pt>
              </c:strCache>
            </c:strRef>
          </c:cat>
          <c:val>
            <c:numRef>
              <c:f>'H red'!$B$2:$B$5</c:f>
              <c:numCache>
                <c:formatCode>General</c:formatCode>
                <c:ptCount val="4"/>
                <c:pt idx="0">
                  <c:v>50</c:v>
                </c:pt>
                <c:pt idx="1">
                  <c:v>100</c:v>
                </c:pt>
                <c:pt idx="2">
                  <c:v>200</c:v>
                </c:pt>
                <c:pt idx="3" formatCode="#,##0">
                  <c:v>900.9045226130653</c:v>
                </c:pt>
              </c:numCache>
            </c:numRef>
          </c:val>
          <c:extLst xmlns:c16r2="http://schemas.microsoft.com/office/drawing/2015/06/chart">
            <c:ext xmlns:c16="http://schemas.microsoft.com/office/drawing/2014/chart" uri="{C3380CC4-5D6E-409C-BE32-E72D297353CC}">
              <c16:uniqueId val="{00000000-2016-4118-8B39-E9FF5D4FFFD7}"/>
            </c:ext>
          </c:extLst>
        </c:ser>
        <c:dLbls>
          <c:showLegendKey val="0"/>
          <c:showVal val="0"/>
          <c:showCatName val="0"/>
          <c:showSerName val="0"/>
          <c:showPercent val="0"/>
          <c:showBubbleSize val="0"/>
        </c:dLbls>
        <c:gapWidth val="150"/>
        <c:axId val="196990976"/>
        <c:axId val="195696832"/>
      </c:barChart>
      <c:catAx>
        <c:axId val="196990976"/>
        <c:scaling>
          <c:orientation val="minMax"/>
        </c:scaling>
        <c:delete val="0"/>
        <c:axPos val="b"/>
        <c:numFmt formatCode="General" sourceLinked="0"/>
        <c:majorTickMark val="out"/>
        <c:minorTickMark val="none"/>
        <c:tickLblPos val="nextTo"/>
        <c:txPr>
          <a:bodyPr/>
          <a:lstStyle/>
          <a:p>
            <a:pPr>
              <a:defRPr sz="1200" b="1"/>
            </a:pPr>
            <a:endParaRPr lang="cs-CZ"/>
          </a:p>
        </c:txPr>
        <c:crossAx val="195696832"/>
        <c:crosses val="autoZero"/>
        <c:auto val="1"/>
        <c:lblAlgn val="ctr"/>
        <c:lblOffset val="100"/>
        <c:noMultiLvlLbl val="0"/>
      </c:catAx>
      <c:valAx>
        <c:axId val="195696832"/>
        <c:scaling>
          <c:orientation val="minMax"/>
        </c:scaling>
        <c:delete val="0"/>
        <c:axPos val="l"/>
        <c:majorGridlines/>
        <c:title>
          <c:tx>
            <c:rich>
              <a:bodyPr rot="-5400000" vert="horz"/>
              <a:lstStyle/>
              <a:p>
                <a:pPr>
                  <a:defRPr/>
                </a:pPr>
                <a:r>
                  <a:rPr lang="cs-CZ" sz="1200" b="1"/>
                  <a:t>Měěrná</a:t>
                </a:r>
                <a:r>
                  <a:rPr lang="cs-CZ" sz="1200" b="1" baseline="0"/>
                  <a:t> energie (kWh/t)</a:t>
                </a:r>
                <a:endParaRPr lang="cs-CZ"/>
              </a:p>
            </c:rich>
          </c:tx>
          <c:layout>
            <c:manualLayout>
              <c:xMode val="edge"/>
              <c:yMode val="edge"/>
              <c:x val="3.0555555555555582E-2"/>
              <c:y val="0.27783172936716288"/>
            </c:manualLayout>
          </c:layout>
          <c:overlay val="0"/>
        </c:title>
        <c:numFmt formatCode="General" sourceLinked="1"/>
        <c:majorTickMark val="out"/>
        <c:minorTickMark val="none"/>
        <c:tickLblPos val="nextTo"/>
        <c:txPr>
          <a:bodyPr/>
          <a:lstStyle/>
          <a:p>
            <a:pPr>
              <a:defRPr sz="1200" b="1"/>
            </a:pPr>
            <a:endParaRPr lang="cs-CZ"/>
          </a:p>
        </c:txPr>
        <c:crossAx val="196990976"/>
        <c:crosses val="autoZero"/>
        <c:crossBetween val="between"/>
      </c:valAx>
    </c:plotArea>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cs-CZ" sz="1200" b="1" i="0" u="none" strike="noStrike" baseline="0">
                <a:effectLst/>
              </a:rPr>
              <a:t>měrná energie (kWh/t)</a:t>
            </a:r>
            <a:r>
              <a:rPr lang="cs-CZ" sz="1200" b="1" i="0" u="none" strike="noStrike" baseline="0"/>
              <a:t> </a:t>
            </a:r>
            <a:endParaRPr lang="cs-CZ" sz="1200" b="1"/>
          </a:p>
        </c:rich>
      </c:tx>
      <c:layout>
        <c:manualLayout>
          <c:xMode val="edge"/>
          <c:yMode val="edge"/>
          <c:x val="0.17608023928111882"/>
          <c:y val="4.6349942062572425E-2"/>
        </c:manualLayout>
      </c:layout>
      <c:overlay val="0"/>
      <c:spPr>
        <a:noFill/>
        <a:ln>
          <a:noFill/>
        </a:ln>
        <a:effectLst/>
      </c:sp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B0F0"/>
              </a:solidFill>
              <a:ln>
                <a:noFill/>
              </a:ln>
              <a:effectLst/>
            </c:spPr>
            <c:extLst xmlns:c16r2="http://schemas.microsoft.com/office/drawing/2015/06/chart">
              <c:ext xmlns:c16="http://schemas.microsoft.com/office/drawing/2014/chart" uri="{C3380CC4-5D6E-409C-BE32-E72D297353CC}">
                <c16:uniqueId val="{00000003-1D88-4B05-90ED-119B2C9BE05D}"/>
              </c:ext>
            </c:extLst>
          </c:dPt>
          <c:dPt>
            <c:idx val="1"/>
            <c:invertIfNegative val="0"/>
            <c:bubble3D val="0"/>
            <c:spPr>
              <a:solidFill>
                <a:srgbClr val="00B0F0"/>
              </a:solidFill>
              <a:ln>
                <a:noFill/>
              </a:ln>
              <a:effectLst/>
            </c:spPr>
            <c:extLst xmlns:c16r2="http://schemas.microsoft.com/office/drawing/2015/06/chart">
              <c:ext xmlns:c16="http://schemas.microsoft.com/office/drawing/2014/chart" uri="{C3380CC4-5D6E-409C-BE32-E72D297353CC}">
                <c16:uniqueId val="{00000004-1D88-4B05-90ED-119B2C9BE05D}"/>
              </c:ext>
            </c:extLst>
          </c:dPt>
          <c:dPt>
            <c:idx val="2"/>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1-1D88-4B05-90ED-119B2C9BE05D}"/>
              </c:ext>
            </c:extLst>
          </c:dPt>
          <c:cat>
            <c:strRef>
              <c:f>doprava!$J$37:$J$39</c:f>
              <c:strCache>
                <c:ptCount val="3"/>
                <c:pt idx="0">
                  <c:v>Li LTO</c:v>
                </c:pt>
                <c:pt idx="1">
                  <c:v>Li NMC</c:v>
                </c:pt>
                <c:pt idx="2">
                  <c:v>H2 + FC</c:v>
                </c:pt>
              </c:strCache>
            </c:strRef>
          </c:cat>
          <c:val>
            <c:numRef>
              <c:f>doprava!$K$37:$K$39</c:f>
              <c:numCache>
                <c:formatCode>General</c:formatCode>
                <c:ptCount val="3"/>
                <c:pt idx="0">
                  <c:v>100</c:v>
                </c:pt>
                <c:pt idx="1">
                  <c:v>200</c:v>
                </c:pt>
                <c:pt idx="2">
                  <c:v>900</c:v>
                </c:pt>
              </c:numCache>
            </c:numRef>
          </c:val>
          <c:extLst xmlns:c16r2="http://schemas.microsoft.com/office/drawing/2015/06/chart">
            <c:ext xmlns:c16="http://schemas.microsoft.com/office/drawing/2014/chart" uri="{C3380CC4-5D6E-409C-BE32-E72D297353CC}">
              <c16:uniqueId val="{00000002-1D88-4B05-90ED-119B2C9BE05D}"/>
            </c:ext>
          </c:extLst>
        </c:ser>
        <c:dLbls>
          <c:showLegendKey val="0"/>
          <c:showVal val="0"/>
          <c:showCatName val="0"/>
          <c:showSerName val="0"/>
          <c:showPercent val="0"/>
          <c:showBubbleSize val="0"/>
        </c:dLbls>
        <c:gapWidth val="219"/>
        <c:overlap val="-27"/>
        <c:axId val="196519424"/>
        <c:axId val="155789568"/>
      </c:barChart>
      <c:catAx>
        <c:axId val="196519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cs-CZ"/>
          </a:p>
        </c:txPr>
        <c:crossAx val="155789568"/>
        <c:crosses val="autoZero"/>
        <c:auto val="1"/>
        <c:lblAlgn val="ctr"/>
        <c:lblOffset val="100"/>
        <c:noMultiLvlLbl val="0"/>
      </c:catAx>
      <c:valAx>
        <c:axId val="155789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cs-CZ"/>
          </a:p>
        </c:txPr>
        <c:crossAx val="19651942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solidFill>
            <a:sysClr val="windowText" lastClr="000000"/>
          </a:solidFill>
        </a:defRPr>
      </a:pPr>
      <a:endParaRPr lang="cs-CZ"/>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cs-CZ" sz="1200" b="1" i="0" u="none" strike="noStrike" baseline="0">
                <a:effectLst/>
              </a:rPr>
              <a:t>účinnost (%)</a:t>
            </a:r>
            <a:r>
              <a:rPr lang="cs-CZ" sz="1200" b="1" i="0" u="none" strike="noStrike" baseline="0"/>
              <a:t> </a:t>
            </a:r>
            <a:endParaRPr lang="cs-CZ" sz="1200" b="1"/>
          </a:p>
        </c:rich>
      </c:tx>
      <c:layout>
        <c:manualLayout>
          <c:xMode val="edge"/>
          <c:yMode val="edge"/>
          <c:x val="0.43000695894224078"/>
          <c:y val="4.1709629683760525E-2"/>
        </c:manualLayout>
      </c:layout>
      <c:overlay val="0"/>
      <c:spPr>
        <a:noFill/>
        <a:ln>
          <a:noFill/>
        </a:ln>
        <a:effectLst/>
      </c:sp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B0F0"/>
              </a:solidFill>
              <a:ln>
                <a:noFill/>
              </a:ln>
              <a:effectLst/>
            </c:spPr>
            <c:extLst xmlns:c16r2="http://schemas.microsoft.com/office/drawing/2015/06/chart">
              <c:ext xmlns:c16="http://schemas.microsoft.com/office/drawing/2014/chart" uri="{C3380CC4-5D6E-409C-BE32-E72D297353CC}">
                <c16:uniqueId val="{00000003-99B5-445E-A68F-A7DF8F07DFF8}"/>
              </c:ext>
            </c:extLst>
          </c:dPt>
          <c:dPt>
            <c:idx val="1"/>
            <c:invertIfNegative val="0"/>
            <c:bubble3D val="0"/>
            <c:spPr>
              <a:solidFill>
                <a:srgbClr val="00B0F0"/>
              </a:solidFill>
              <a:ln>
                <a:noFill/>
              </a:ln>
              <a:effectLst/>
            </c:spPr>
            <c:extLst xmlns:c16r2="http://schemas.microsoft.com/office/drawing/2015/06/chart">
              <c:ext xmlns:c16="http://schemas.microsoft.com/office/drawing/2014/chart" uri="{C3380CC4-5D6E-409C-BE32-E72D297353CC}">
                <c16:uniqueId val="{00000004-99B5-445E-A68F-A7DF8F07DFF8}"/>
              </c:ext>
            </c:extLst>
          </c:dPt>
          <c:dPt>
            <c:idx val="2"/>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1-99B5-445E-A68F-A7DF8F07DFF8}"/>
              </c:ext>
            </c:extLst>
          </c:dPt>
          <c:cat>
            <c:strRef>
              <c:f>doprava!$J$37:$J$39</c:f>
              <c:strCache>
                <c:ptCount val="3"/>
                <c:pt idx="0">
                  <c:v>Li LTO</c:v>
                </c:pt>
                <c:pt idx="1">
                  <c:v>Li NMC</c:v>
                </c:pt>
                <c:pt idx="2">
                  <c:v>H2 + FC</c:v>
                </c:pt>
              </c:strCache>
            </c:strRef>
          </c:cat>
          <c:val>
            <c:numRef>
              <c:f>doprava!$K$43:$K$45</c:f>
              <c:numCache>
                <c:formatCode>General</c:formatCode>
                <c:ptCount val="3"/>
                <c:pt idx="0">
                  <c:v>92</c:v>
                </c:pt>
                <c:pt idx="1">
                  <c:v>90</c:v>
                </c:pt>
                <c:pt idx="2">
                  <c:v>40</c:v>
                </c:pt>
              </c:numCache>
            </c:numRef>
          </c:val>
          <c:extLst xmlns:c16r2="http://schemas.microsoft.com/office/drawing/2015/06/chart">
            <c:ext xmlns:c16="http://schemas.microsoft.com/office/drawing/2014/chart" uri="{C3380CC4-5D6E-409C-BE32-E72D297353CC}">
              <c16:uniqueId val="{00000002-99B5-445E-A68F-A7DF8F07DFF8}"/>
            </c:ext>
          </c:extLst>
        </c:ser>
        <c:dLbls>
          <c:showLegendKey val="0"/>
          <c:showVal val="0"/>
          <c:showCatName val="0"/>
          <c:showSerName val="0"/>
          <c:showPercent val="0"/>
          <c:showBubbleSize val="0"/>
        </c:dLbls>
        <c:gapWidth val="219"/>
        <c:overlap val="-27"/>
        <c:axId val="196520448"/>
        <c:axId val="155790720"/>
      </c:barChart>
      <c:catAx>
        <c:axId val="196520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cs-CZ"/>
          </a:p>
        </c:txPr>
        <c:crossAx val="155790720"/>
        <c:crosses val="autoZero"/>
        <c:auto val="1"/>
        <c:lblAlgn val="ctr"/>
        <c:lblOffset val="100"/>
        <c:noMultiLvlLbl val="0"/>
      </c:catAx>
      <c:valAx>
        <c:axId val="1557907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cs-CZ"/>
          </a:p>
        </c:txPr>
        <c:crossAx val="19652044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a:solidFill>
            <a:sysClr val="windowText" lastClr="000000"/>
          </a:solidFill>
        </a:defRPr>
      </a:pPr>
      <a:endParaRPr lang="cs-CZ"/>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cs-CZ" sz="1400" b="1" i="0" u="none" strike="noStrike" baseline="0"/>
              <a:t>náklady na energii (Kč/km) </a:t>
            </a:r>
            <a:endParaRPr lang="cs-CZ" sz="1400"/>
          </a:p>
        </c:rich>
      </c:tx>
      <c:layout/>
      <c:overlay val="0"/>
    </c:title>
    <c:autoTitleDeleted val="0"/>
    <c:plotArea>
      <c:layout/>
      <c:barChart>
        <c:barDir val="col"/>
        <c:grouping val="clustered"/>
        <c:varyColors val="0"/>
        <c:ser>
          <c:idx val="0"/>
          <c:order val="0"/>
          <c:tx>
            <c:strRef>
              <c:f>spotřeby!$M$3</c:f>
              <c:strCache>
                <c:ptCount val="1"/>
                <c:pt idx="0">
                  <c:v>Os</c:v>
                </c:pt>
              </c:strCache>
            </c:strRef>
          </c:tx>
          <c:invertIfNegative val="0"/>
          <c:cat>
            <c:strRef>
              <c:f>spotřeby!$N$2:$Q$2</c:f>
              <c:strCache>
                <c:ptCount val="4"/>
                <c:pt idx="0">
                  <c:v>nafta</c:v>
                </c:pt>
                <c:pt idx="1">
                  <c:v>vodík</c:v>
                </c:pt>
                <c:pt idx="2">
                  <c:v>el. aku</c:v>
                </c:pt>
                <c:pt idx="3">
                  <c:v>el. trolej</c:v>
                </c:pt>
              </c:strCache>
            </c:strRef>
          </c:cat>
          <c:val>
            <c:numRef>
              <c:f>spotřeby!$N$3:$Q$3</c:f>
              <c:numCache>
                <c:formatCode>0.0</c:formatCode>
                <c:ptCount val="4"/>
                <c:pt idx="0">
                  <c:v>37.488733333333343</c:v>
                </c:pt>
                <c:pt idx="1">
                  <c:v>25.211481802197277</c:v>
                </c:pt>
                <c:pt idx="2">
                  <c:v>10.045506326990203</c:v>
                </c:pt>
                <c:pt idx="3">
                  <c:v>7.8125515463917496</c:v>
                </c:pt>
              </c:numCache>
            </c:numRef>
          </c:val>
          <c:extLst xmlns:c16r2="http://schemas.microsoft.com/office/drawing/2015/06/chart">
            <c:ext xmlns:c16="http://schemas.microsoft.com/office/drawing/2014/chart" uri="{C3380CC4-5D6E-409C-BE32-E72D297353CC}">
              <c16:uniqueId val="{00000000-E430-4844-907F-B8AA4D16D01E}"/>
            </c:ext>
          </c:extLst>
        </c:ser>
        <c:ser>
          <c:idx val="1"/>
          <c:order val="1"/>
          <c:tx>
            <c:strRef>
              <c:f>spotřeby!$M$4</c:f>
              <c:strCache>
                <c:ptCount val="1"/>
                <c:pt idx="0">
                  <c:v>R</c:v>
                </c:pt>
              </c:strCache>
            </c:strRef>
          </c:tx>
          <c:spPr>
            <a:solidFill>
              <a:srgbClr val="FF0000"/>
            </a:solidFill>
          </c:spPr>
          <c:invertIfNegative val="0"/>
          <c:cat>
            <c:strRef>
              <c:f>spotřeby!$N$2:$Q$2</c:f>
              <c:strCache>
                <c:ptCount val="4"/>
                <c:pt idx="0">
                  <c:v>nafta</c:v>
                </c:pt>
                <c:pt idx="1">
                  <c:v>vodík</c:v>
                </c:pt>
                <c:pt idx="2">
                  <c:v>el. aku</c:v>
                </c:pt>
                <c:pt idx="3">
                  <c:v>el. trolej</c:v>
                </c:pt>
              </c:strCache>
            </c:strRef>
          </c:cat>
          <c:val>
            <c:numRef>
              <c:f>spotřeby!$N$4:$Q$4</c:f>
              <c:numCache>
                <c:formatCode>0.0</c:formatCode>
                <c:ptCount val="4"/>
                <c:pt idx="0">
                  <c:v>27.52349090909091</c:v>
                </c:pt>
                <c:pt idx="1">
                  <c:v>22.260645476630241</c:v>
                </c:pt>
                <c:pt idx="2">
                  <c:v>8.8697465993008713</c:v>
                </c:pt>
                <c:pt idx="3">
                  <c:v>6.8981443298969056</c:v>
                </c:pt>
              </c:numCache>
            </c:numRef>
          </c:val>
          <c:extLst xmlns:c16r2="http://schemas.microsoft.com/office/drawing/2015/06/chart">
            <c:ext xmlns:c16="http://schemas.microsoft.com/office/drawing/2014/chart" uri="{C3380CC4-5D6E-409C-BE32-E72D297353CC}">
              <c16:uniqueId val="{00000001-E430-4844-907F-B8AA4D16D01E}"/>
            </c:ext>
          </c:extLst>
        </c:ser>
        <c:dLbls>
          <c:showLegendKey val="0"/>
          <c:showVal val="0"/>
          <c:showCatName val="0"/>
          <c:showSerName val="0"/>
          <c:showPercent val="0"/>
          <c:showBubbleSize val="0"/>
        </c:dLbls>
        <c:gapWidth val="150"/>
        <c:axId val="196624896"/>
        <c:axId val="155793600"/>
      </c:barChart>
      <c:catAx>
        <c:axId val="196624896"/>
        <c:scaling>
          <c:orientation val="minMax"/>
        </c:scaling>
        <c:delete val="0"/>
        <c:axPos val="b"/>
        <c:numFmt formatCode="General" sourceLinked="0"/>
        <c:majorTickMark val="out"/>
        <c:minorTickMark val="none"/>
        <c:tickLblPos val="nextTo"/>
        <c:txPr>
          <a:bodyPr/>
          <a:lstStyle/>
          <a:p>
            <a:pPr>
              <a:defRPr sz="1200" b="1"/>
            </a:pPr>
            <a:endParaRPr lang="cs-CZ"/>
          </a:p>
        </c:txPr>
        <c:crossAx val="155793600"/>
        <c:crosses val="autoZero"/>
        <c:auto val="1"/>
        <c:lblAlgn val="ctr"/>
        <c:lblOffset val="100"/>
        <c:noMultiLvlLbl val="0"/>
      </c:catAx>
      <c:valAx>
        <c:axId val="155793600"/>
        <c:scaling>
          <c:orientation val="minMax"/>
          <c:max val="40"/>
          <c:min val="0"/>
        </c:scaling>
        <c:delete val="0"/>
        <c:axPos val="l"/>
        <c:majorGridlines/>
        <c:numFmt formatCode="0" sourceLinked="0"/>
        <c:majorTickMark val="out"/>
        <c:minorTickMark val="none"/>
        <c:tickLblPos val="nextTo"/>
        <c:txPr>
          <a:bodyPr/>
          <a:lstStyle/>
          <a:p>
            <a:pPr>
              <a:defRPr sz="1200" b="1"/>
            </a:pPr>
            <a:endParaRPr lang="cs-CZ"/>
          </a:p>
        </c:txPr>
        <c:crossAx val="196624896"/>
        <c:crosses val="autoZero"/>
        <c:crossBetween val="between"/>
        <c:majorUnit val="5"/>
      </c:valAx>
    </c:plotArea>
    <c:legend>
      <c:legendPos val="t"/>
      <c:layout/>
      <c:overlay val="0"/>
      <c:txPr>
        <a:bodyPr/>
        <a:lstStyle/>
        <a:p>
          <a:pPr>
            <a:defRPr sz="1200" b="1"/>
          </a:pPr>
          <a:endParaRPr lang="cs-CZ"/>
        </a:p>
      </c:txPr>
    </c:legend>
    <c:plotVisOnly val="1"/>
    <c:dispBlanksAs val="gap"/>
    <c:showDLblsOverMax val="0"/>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cs-CZ" sz="1400" b="1" i="0" baseline="0"/>
              <a:t>spotřeba energie (kWh/km)</a:t>
            </a:r>
            <a:endParaRPr lang="cs-CZ" sz="1400"/>
          </a:p>
        </c:rich>
      </c:tx>
      <c:layout/>
      <c:overlay val="0"/>
    </c:title>
    <c:autoTitleDeleted val="0"/>
    <c:plotArea>
      <c:layout/>
      <c:barChart>
        <c:barDir val="col"/>
        <c:grouping val="clustered"/>
        <c:varyColors val="0"/>
        <c:ser>
          <c:idx val="0"/>
          <c:order val="0"/>
          <c:tx>
            <c:strRef>
              <c:f>spotřeby!$M$7</c:f>
              <c:strCache>
                <c:ptCount val="1"/>
                <c:pt idx="0">
                  <c:v>Os</c:v>
                </c:pt>
              </c:strCache>
            </c:strRef>
          </c:tx>
          <c:invertIfNegative val="0"/>
          <c:cat>
            <c:strRef>
              <c:f>spotřeby!$N$6:$Q$6</c:f>
              <c:strCache>
                <c:ptCount val="4"/>
                <c:pt idx="0">
                  <c:v>nafta</c:v>
                </c:pt>
                <c:pt idx="1">
                  <c:v>vodík</c:v>
                </c:pt>
                <c:pt idx="2">
                  <c:v>el. aku</c:v>
                </c:pt>
                <c:pt idx="3">
                  <c:v>el. trolej</c:v>
                </c:pt>
              </c:strCache>
            </c:strRef>
          </c:cat>
          <c:val>
            <c:numRef>
              <c:f>spotřeby!$N$7:$Q$7</c:f>
              <c:numCache>
                <c:formatCode>0.0</c:formatCode>
                <c:ptCount val="4"/>
                <c:pt idx="0">
                  <c:v>13.388833333333336</c:v>
                </c:pt>
                <c:pt idx="1">
                  <c:v>6.399837688250078</c:v>
                </c:pt>
                <c:pt idx="2">
                  <c:v>4.3676114465174773</c:v>
                </c:pt>
                <c:pt idx="3">
                  <c:v>3.3967615419094583</c:v>
                </c:pt>
              </c:numCache>
            </c:numRef>
          </c:val>
          <c:extLst xmlns:c16r2="http://schemas.microsoft.com/office/drawing/2015/06/chart">
            <c:ext xmlns:c16="http://schemas.microsoft.com/office/drawing/2014/chart" uri="{C3380CC4-5D6E-409C-BE32-E72D297353CC}">
              <c16:uniqueId val="{00000000-821E-4E97-B33B-7A03CC533C2B}"/>
            </c:ext>
          </c:extLst>
        </c:ser>
        <c:ser>
          <c:idx val="1"/>
          <c:order val="1"/>
          <c:tx>
            <c:strRef>
              <c:f>spotřeby!$M$8</c:f>
              <c:strCache>
                <c:ptCount val="1"/>
                <c:pt idx="0">
                  <c:v>R</c:v>
                </c:pt>
              </c:strCache>
            </c:strRef>
          </c:tx>
          <c:spPr>
            <a:solidFill>
              <a:srgbClr val="FF0000"/>
            </a:solidFill>
          </c:spPr>
          <c:invertIfNegative val="0"/>
          <c:cat>
            <c:strRef>
              <c:f>spotřeby!$N$6:$Q$6</c:f>
              <c:strCache>
                <c:ptCount val="4"/>
                <c:pt idx="0">
                  <c:v>nafta</c:v>
                </c:pt>
                <c:pt idx="1">
                  <c:v>vodík</c:v>
                </c:pt>
                <c:pt idx="2">
                  <c:v>el. aku</c:v>
                </c:pt>
                <c:pt idx="3">
                  <c:v>el. trolej</c:v>
                </c:pt>
              </c:strCache>
            </c:strRef>
          </c:cat>
          <c:val>
            <c:numRef>
              <c:f>spotřeby!$N$8:$Q$8</c:f>
              <c:numCache>
                <c:formatCode>0.0</c:formatCode>
                <c:ptCount val="4"/>
                <c:pt idx="0">
                  <c:v>9.8298181818181796</c:v>
                </c:pt>
                <c:pt idx="1">
                  <c:v>5.6507792363753699</c:v>
                </c:pt>
                <c:pt idx="2">
                  <c:v>3.8564115649134205</c:v>
                </c:pt>
                <c:pt idx="3">
                  <c:v>2.999193186911699</c:v>
                </c:pt>
              </c:numCache>
            </c:numRef>
          </c:val>
          <c:extLst xmlns:c16r2="http://schemas.microsoft.com/office/drawing/2015/06/chart">
            <c:ext xmlns:c16="http://schemas.microsoft.com/office/drawing/2014/chart" uri="{C3380CC4-5D6E-409C-BE32-E72D297353CC}">
              <c16:uniqueId val="{00000001-821E-4E97-B33B-7A03CC533C2B}"/>
            </c:ext>
          </c:extLst>
        </c:ser>
        <c:dLbls>
          <c:showLegendKey val="0"/>
          <c:showVal val="0"/>
          <c:showCatName val="0"/>
          <c:showSerName val="0"/>
          <c:showPercent val="0"/>
          <c:showBubbleSize val="0"/>
        </c:dLbls>
        <c:gapWidth val="150"/>
        <c:axId val="196625920"/>
        <c:axId val="196239360"/>
      </c:barChart>
      <c:catAx>
        <c:axId val="196625920"/>
        <c:scaling>
          <c:orientation val="minMax"/>
        </c:scaling>
        <c:delete val="0"/>
        <c:axPos val="b"/>
        <c:numFmt formatCode="General" sourceLinked="0"/>
        <c:majorTickMark val="out"/>
        <c:minorTickMark val="none"/>
        <c:tickLblPos val="nextTo"/>
        <c:txPr>
          <a:bodyPr/>
          <a:lstStyle/>
          <a:p>
            <a:pPr>
              <a:defRPr sz="1200" b="1"/>
            </a:pPr>
            <a:endParaRPr lang="cs-CZ"/>
          </a:p>
        </c:txPr>
        <c:crossAx val="196239360"/>
        <c:crosses val="autoZero"/>
        <c:auto val="1"/>
        <c:lblAlgn val="ctr"/>
        <c:lblOffset val="100"/>
        <c:noMultiLvlLbl val="0"/>
      </c:catAx>
      <c:valAx>
        <c:axId val="196239360"/>
        <c:scaling>
          <c:orientation val="minMax"/>
          <c:max val="14"/>
          <c:min val="0"/>
        </c:scaling>
        <c:delete val="0"/>
        <c:axPos val="l"/>
        <c:majorGridlines/>
        <c:numFmt formatCode="0" sourceLinked="0"/>
        <c:majorTickMark val="out"/>
        <c:minorTickMark val="none"/>
        <c:tickLblPos val="nextTo"/>
        <c:txPr>
          <a:bodyPr/>
          <a:lstStyle/>
          <a:p>
            <a:pPr>
              <a:defRPr sz="1200" b="1"/>
            </a:pPr>
            <a:endParaRPr lang="cs-CZ"/>
          </a:p>
        </c:txPr>
        <c:crossAx val="196625920"/>
        <c:crosses val="autoZero"/>
        <c:crossBetween val="between"/>
        <c:majorUnit val="2"/>
      </c:valAx>
    </c:plotArea>
    <c:legend>
      <c:legendPos val="t"/>
      <c:layout/>
      <c:overlay val="0"/>
      <c:txPr>
        <a:bodyPr/>
        <a:lstStyle/>
        <a:p>
          <a:pPr>
            <a:defRPr sz="1200" b="1"/>
          </a:pPr>
          <a:endParaRPr lang="cs-CZ"/>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cs-CZ" sz="1400"/>
              <a:t>politika</a:t>
            </a:r>
            <a:r>
              <a:rPr lang="cs-CZ" sz="1400" baseline="0"/>
              <a:t> EU v oblasti energetiky a klimatu do roku 2030</a:t>
            </a:r>
            <a:endParaRPr lang="cs-CZ" sz="1400"/>
          </a:p>
        </c:rich>
      </c:tx>
      <c:layout/>
      <c:overlay val="0"/>
    </c:title>
    <c:autoTitleDeleted val="0"/>
    <c:plotArea>
      <c:layout>
        <c:manualLayout>
          <c:layoutTarget val="inner"/>
          <c:xMode val="edge"/>
          <c:yMode val="edge"/>
          <c:x val="0.13058589105447591"/>
          <c:y val="0.31943804392871988"/>
          <c:w val="0.74717077009810895"/>
          <c:h val="0.54386404199475058"/>
        </c:manualLayout>
      </c:layout>
      <c:scatterChart>
        <c:scatterStyle val="lineMarker"/>
        <c:varyColors val="0"/>
        <c:ser>
          <c:idx val="0"/>
          <c:order val="0"/>
          <c:tx>
            <c:v>celkm zdroje</c:v>
          </c:tx>
          <c:spPr>
            <a:ln w="38100">
              <a:solidFill>
                <a:srgbClr val="FF0000"/>
              </a:solidFill>
            </a:ln>
          </c:spPr>
          <c:marker>
            <c:symbol val="none"/>
          </c:marker>
          <c:xVal>
            <c:numRef>
              <c:f>'2030 EP'!$C$3:$G$3</c:f>
              <c:numCache>
                <c:formatCode>#,##0.0</c:formatCode>
                <c:ptCount val="5"/>
                <c:pt idx="0" formatCode="#,##0">
                  <c:v>0</c:v>
                </c:pt>
                <c:pt idx="1">
                  <c:v>67.5</c:v>
                </c:pt>
                <c:pt idx="2" formatCode="#,##0">
                  <c:v>67.5</c:v>
                </c:pt>
                <c:pt idx="3" formatCode="#,##0">
                  <c:v>100</c:v>
                </c:pt>
                <c:pt idx="4" formatCode="#,##0">
                  <c:v>100</c:v>
                </c:pt>
              </c:numCache>
            </c:numRef>
          </c:xVal>
          <c:yVal>
            <c:numRef>
              <c:f>'2030 EP'!$C$4:$G$4</c:f>
              <c:numCache>
                <c:formatCode>#,##0</c:formatCode>
                <c:ptCount val="5"/>
                <c:pt idx="0">
                  <c:v>100</c:v>
                </c:pt>
                <c:pt idx="1">
                  <c:v>100</c:v>
                </c:pt>
                <c:pt idx="2">
                  <c:v>100</c:v>
                </c:pt>
                <c:pt idx="3">
                  <c:v>100</c:v>
                </c:pt>
                <c:pt idx="4">
                  <c:v>100</c:v>
                </c:pt>
              </c:numCache>
            </c:numRef>
          </c:yVal>
          <c:smooth val="0"/>
          <c:extLst xmlns:c16r2="http://schemas.microsoft.com/office/drawing/2015/06/chart">
            <c:ext xmlns:c16="http://schemas.microsoft.com/office/drawing/2014/chart" uri="{C3380CC4-5D6E-409C-BE32-E72D297353CC}">
              <c16:uniqueId val="{00000000-B937-42B2-9075-A5E8E3F6A410}"/>
            </c:ext>
          </c:extLst>
        </c:ser>
        <c:ser>
          <c:idx val="1"/>
          <c:order val="1"/>
          <c:tx>
            <c:v>fosilní zdroje</c:v>
          </c:tx>
          <c:spPr>
            <a:ln w="38100">
              <a:solidFill>
                <a:srgbClr val="FF0000"/>
              </a:solidFill>
              <a:prstDash val="sysDash"/>
            </a:ln>
          </c:spPr>
          <c:marker>
            <c:symbol val="none"/>
          </c:marker>
          <c:xVal>
            <c:numRef>
              <c:f>'2030 EP'!$C$3:$G$3</c:f>
              <c:numCache>
                <c:formatCode>#,##0.0</c:formatCode>
                <c:ptCount val="5"/>
                <c:pt idx="0" formatCode="#,##0">
                  <c:v>0</c:v>
                </c:pt>
                <c:pt idx="1">
                  <c:v>67.5</c:v>
                </c:pt>
                <c:pt idx="2" formatCode="#,##0">
                  <c:v>67.5</c:v>
                </c:pt>
                <c:pt idx="3" formatCode="#,##0">
                  <c:v>100</c:v>
                </c:pt>
                <c:pt idx="4" formatCode="#,##0">
                  <c:v>100</c:v>
                </c:pt>
              </c:numCache>
            </c:numRef>
          </c:xVal>
          <c:yVal>
            <c:numRef>
              <c:f>'2030 EP'!$C$5:$G$5</c:f>
              <c:numCache>
                <c:formatCode>#,##0</c:formatCode>
                <c:ptCount val="5"/>
                <c:pt idx="0" formatCode="#,##0.0">
                  <c:v>68</c:v>
                </c:pt>
                <c:pt idx="1">
                  <c:v>68</c:v>
                </c:pt>
                <c:pt idx="2">
                  <c:v>68</c:v>
                </c:pt>
                <c:pt idx="3">
                  <c:v>68</c:v>
                </c:pt>
                <c:pt idx="4">
                  <c:v>68</c:v>
                </c:pt>
              </c:numCache>
            </c:numRef>
          </c:yVal>
          <c:smooth val="0"/>
          <c:extLst xmlns:c16r2="http://schemas.microsoft.com/office/drawing/2015/06/chart">
            <c:ext xmlns:c16="http://schemas.microsoft.com/office/drawing/2014/chart" uri="{C3380CC4-5D6E-409C-BE32-E72D297353CC}">
              <c16:uniqueId val="{00000001-B937-42B2-9075-A5E8E3F6A410}"/>
            </c:ext>
          </c:extLst>
        </c:ser>
        <c:ser>
          <c:idx val="2"/>
          <c:order val="2"/>
          <c:tx>
            <c:v>výchozí spotřeba</c:v>
          </c:tx>
          <c:spPr>
            <a:ln w="38100">
              <a:solidFill>
                <a:srgbClr val="0070C0"/>
              </a:solidFill>
            </a:ln>
          </c:spPr>
          <c:marker>
            <c:symbol val="none"/>
          </c:marker>
          <c:xVal>
            <c:numRef>
              <c:f>'2030 EP'!$C$3:$G$3</c:f>
              <c:numCache>
                <c:formatCode>#,##0.0</c:formatCode>
                <c:ptCount val="5"/>
                <c:pt idx="0" formatCode="#,##0">
                  <c:v>0</c:v>
                </c:pt>
                <c:pt idx="1">
                  <c:v>67.5</c:v>
                </c:pt>
                <c:pt idx="2" formatCode="#,##0">
                  <c:v>67.5</c:v>
                </c:pt>
                <c:pt idx="3" formatCode="#,##0">
                  <c:v>100</c:v>
                </c:pt>
                <c:pt idx="4" formatCode="#,##0">
                  <c:v>100</c:v>
                </c:pt>
              </c:numCache>
            </c:numRef>
          </c:xVal>
          <c:yVal>
            <c:numRef>
              <c:f>'2030 EP'!$C$6:$G$6</c:f>
              <c:numCache>
                <c:formatCode>General</c:formatCode>
                <c:ptCount val="5"/>
                <c:pt idx="3" formatCode="#,##0">
                  <c:v>100</c:v>
                </c:pt>
                <c:pt idx="4" formatCode="#,##0">
                  <c:v>0</c:v>
                </c:pt>
              </c:numCache>
            </c:numRef>
          </c:yVal>
          <c:smooth val="0"/>
          <c:extLst xmlns:c16r2="http://schemas.microsoft.com/office/drawing/2015/06/chart">
            <c:ext xmlns:c16="http://schemas.microsoft.com/office/drawing/2014/chart" uri="{C3380CC4-5D6E-409C-BE32-E72D297353CC}">
              <c16:uniqueId val="{00000002-B937-42B2-9075-A5E8E3F6A410}"/>
            </c:ext>
          </c:extLst>
        </c:ser>
        <c:ser>
          <c:idx val="3"/>
          <c:order val="3"/>
          <c:tx>
            <c:v>cílová spotřeba</c:v>
          </c:tx>
          <c:spPr>
            <a:ln w="38100">
              <a:solidFill>
                <a:srgbClr val="0070C0"/>
              </a:solidFill>
              <a:prstDash val="sysDash"/>
            </a:ln>
          </c:spPr>
          <c:marker>
            <c:symbol val="none"/>
          </c:marker>
          <c:xVal>
            <c:numRef>
              <c:f>'2030 EP'!$C$3:$G$3</c:f>
              <c:numCache>
                <c:formatCode>#,##0.0</c:formatCode>
                <c:ptCount val="5"/>
                <c:pt idx="0" formatCode="#,##0">
                  <c:v>0</c:v>
                </c:pt>
                <c:pt idx="1">
                  <c:v>67.5</c:v>
                </c:pt>
                <c:pt idx="2" formatCode="#,##0">
                  <c:v>67.5</c:v>
                </c:pt>
                <c:pt idx="3" formatCode="#,##0">
                  <c:v>100</c:v>
                </c:pt>
                <c:pt idx="4" formatCode="#,##0">
                  <c:v>100</c:v>
                </c:pt>
              </c:numCache>
            </c:numRef>
          </c:xVal>
          <c:yVal>
            <c:numRef>
              <c:f>'2030 EP'!$C$7:$G$7</c:f>
              <c:numCache>
                <c:formatCode>#,##0</c:formatCode>
                <c:ptCount val="5"/>
                <c:pt idx="1">
                  <c:v>100</c:v>
                </c:pt>
                <c:pt idx="2">
                  <c:v>0</c:v>
                </c:pt>
              </c:numCache>
            </c:numRef>
          </c:yVal>
          <c:smooth val="0"/>
          <c:extLst xmlns:c16r2="http://schemas.microsoft.com/office/drawing/2015/06/chart">
            <c:ext xmlns:c16="http://schemas.microsoft.com/office/drawing/2014/chart" uri="{C3380CC4-5D6E-409C-BE32-E72D297353CC}">
              <c16:uniqueId val="{00000003-B937-42B2-9075-A5E8E3F6A410}"/>
            </c:ext>
          </c:extLst>
        </c:ser>
        <c:dLbls>
          <c:showLegendKey val="0"/>
          <c:showVal val="0"/>
          <c:showCatName val="0"/>
          <c:showSerName val="0"/>
          <c:showPercent val="0"/>
          <c:showBubbleSize val="0"/>
        </c:dLbls>
        <c:axId val="166549696"/>
        <c:axId val="166550272"/>
      </c:scatterChart>
      <c:valAx>
        <c:axId val="166549696"/>
        <c:scaling>
          <c:orientation val="minMax"/>
          <c:max val="120"/>
          <c:min val="0"/>
        </c:scaling>
        <c:delete val="0"/>
        <c:axPos val="b"/>
        <c:majorGridlines/>
        <c:title>
          <c:tx>
            <c:rich>
              <a:bodyPr/>
              <a:lstStyle/>
              <a:p>
                <a:pPr>
                  <a:defRPr/>
                </a:pPr>
                <a:r>
                  <a:rPr lang="cs-CZ" sz="1200" b="1"/>
                  <a:t>spotřeba energie (%)</a:t>
                </a:r>
              </a:p>
            </c:rich>
          </c:tx>
          <c:layout/>
          <c:overlay val="0"/>
        </c:title>
        <c:numFmt formatCode="#,##0" sourceLinked="1"/>
        <c:majorTickMark val="out"/>
        <c:minorTickMark val="none"/>
        <c:tickLblPos val="nextTo"/>
        <c:txPr>
          <a:bodyPr/>
          <a:lstStyle/>
          <a:p>
            <a:pPr>
              <a:defRPr sz="1200" b="1"/>
            </a:pPr>
            <a:endParaRPr lang="cs-CZ"/>
          </a:p>
        </c:txPr>
        <c:crossAx val="166550272"/>
        <c:crosses val="autoZero"/>
        <c:crossBetween val="midCat"/>
        <c:majorUnit val="20"/>
      </c:valAx>
      <c:valAx>
        <c:axId val="166550272"/>
        <c:scaling>
          <c:orientation val="minMax"/>
          <c:max val="120"/>
          <c:min val="0"/>
        </c:scaling>
        <c:delete val="0"/>
        <c:axPos val="l"/>
        <c:majorGridlines/>
        <c:title>
          <c:tx>
            <c:rich>
              <a:bodyPr rot="-5400000" vert="horz"/>
              <a:lstStyle/>
              <a:p>
                <a:pPr>
                  <a:defRPr/>
                </a:pPr>
                <a:r>
                  <a:rPr lang="cs-CZ" sz="1200"/>
                  <a:t>zdroje energie (%)</a:t>
                </a:r>
              </a:p>
            </c:rich>
          </c:tx>
          <c:layout/>
          <c:overlay val="0"/>
        </c:title>
        <c:numFmt formatCode="#,##0" sourceLinked="1"/>
        <c:majorTickMark val="out"/>
        <c:minorTickMark val="none"/>
        <c:tickLblPos val="nextTo"/>
        <c:txPr>
          <a:bodyPr/>
          <a:lstStyle/>
          <a:p>
            <a:pPr>
              <a:defRPr sz="1200" b="1"/>
            </a:pPr>
            <a:endParaRPr lang="cs-CZ"/>
          </a:p>
        </c:txPr>
        <c:crossAx val="166549696"/>
        <c:crosses val="autoZero"/>
        <c:crossBetween val="midCat"/>
        <c:majorUnit val="20"/>
      </c:valAx>
    </c:plotArea>
    <c:legend>
      <c:legendPos val="t"/>
      <c:layout>
        <c:manualLayout>
          <c:xMode val="edge"/>
          <c:yMode val="edge"/>
          <c:x val="6.0027777777777777E-2"/>
          <c:y val="0.13230142284845972"/>
          <c:w val="0.86049999999999993"/>
          <c:h val="0.15492975142813128"/>
        </c:manualLayout>
      </c:layout>
      <c:overlay val="0"/>
      <c:txPr>
        <a:bodyPr/>
        <a:lstStyle/>
        <a:p>
          <a:pPr>
            <a:defRPr sz="1200" b="1"/>
          </a:pPr>
          <a:endParaRPr lang="cs-CZ"/>
        </a:p>
      </c:txPr>
    </c:legend>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cs-CZ" sz="1400"/>
              <a:t>cestování</a:t>
            </a:r>
            <a:r>
              <a:rPr lang="cs-CZ" sz="1400" baseline="0"/>
              <a:t> železnicí z Prahy a do Prahy (rok 2010: 100 %)</a:t>
            </a:r>
            <a:endParaRPr lang="cs-CZ" sz="1400"/>
          </a:p>
        </c:rich>
      </c:tx>
      <c:layout/>
      <c:overlay val="0"/>
    </c:title>
    <c:autoTitleDeleted val="0"/>
    <c:plotArea>
      <c:layout/>
      <c:scatterChart>
        <c:scatterStyle val="lineMarker"/>
        <c:varyColors val="0"/>
        <c:ser>
          <c:idx val="0"/>
          <c:order val="0"/>
          <c:tx>
            <c:strRef>
              <c:f>'53111'!$A$62</c:f>
              <c:strCache>
                <c:ptCount val="1"/>
                <c:pt idx="0">
                  <c:v>Středočeský a Praha</c:v>
                </c:pt>
              </c:strCache>
            </c:strRef>
          </c:tx>
          <c:spPr>
            <a:ln w="38100">
              <a:solidFill>
                <a:srgbClr val="002060"/>
              </a:solidFill>
              <a:prstDash val="sysDash"/>
            </a:ln>
          </c:spPr>
          <c:marker>
            <c:symbol val="none"/>
          </c:marker>
          <c:xVal>
            <c:numRef>
              <c:f>'53111'!$B$61:$I$61</c:f>
              <c:numCache>
                <c:formatCode>General</c:formatCode>
                <c:ptCount val="8"/>
                <c:pt idx="0">
                  <c:v>2010</c:v>
                </c:pt>
                <c:pt idx="1">
                  <c:v>2011</c:v>
                </c:pt>
                <c:pt idx="2">
                  <c:v>2012</c:v>
                </c:pt>
                <c:pt idx="3">
                  <c:v>2013</c:v>
                </c:pt>
                <c:pt idx="4">
                  <c:v>2014</c:v>
                </c:pt>
                <c:pt idx="5">
                  <c:v>2015</c:v>
                </c:pt>
                <c:pt idx="6">
                  <c:v>2016</c:v>
                </c:pt>
                <c:pt idx="7">
                  <c:v>2017</c:v>
                </c:pt>
              </c:numCache>
            </c:numRef>
          </c:xVal>
          <c:yVal>
            <c:numRef>
              <c:f>'53111'!$B$62:$I$62</c:f>
              <c:numCache>
                <c:formatCode>#,##0</c:formatCode>
                <c:ptCount val="8"/>
                <c:pt idx="0">
                  <c:v>100</c:v>
                </c:pt>
                <c:pt idx="1">
                  <c:v>105.57443726320435</c:v>
                </c:pt>
                <c:pt idx="2">
                  <c:v>111.20737686650274</c:v>
                </c:pt>
                <c:pt idx="3">
                  <c:v>117.72063739692362</c:v>
                </c:pt>
                <c:pt idx="4">
                  <c:v>118.35301983507911</c:v>
                </c:pt>
                <c:pt idx="5">
                  <c:v>121.22498328504651</c:v>
                </c:pt>
                <c:pt idx="6">
                  <c:v>121.56888789837308</c:v>
                </c:pt>
                <c:pt idx="7">
                  <c:v>125.24860430131571</c:v>
                </c:pt>
              </c:numCache>
            </c:numRef>
          </c:yVal>
          <c:smooth val="0"/>
          <c:extLst xmlns:c16r2="http://schemas.microsoft.com/office/drawing/2015/06/chart">
            <c:ext xmlns:c16="http://schemas.microsoft.com/office/drawing/2014/chart" uri="{C3380CC4-5D6E-409C-BE32-E72D297353CC}">
              <c16:uniqueId val="{00000000-4D29-487D-B1F6-77517F029CBF}"/>
            </c:ext>
          </c:extLst>
        </c:ser>
        <c:ser>
          <c:idx val="1"/>
          <c:order val="1"/>
          <c:tx>
            <c:strRef>
              <c:f>'53111'!$A$63</c:f>
              <c:strCache>
                <c:ptCount val="1"/>
                <c:pt idx="0">
                  <c:v>Jihočeský</c:v>
                </c:pt>
              </c:strCache>
            </c:strRef>
          </c:tx>
          <c:marker>
            <c:symbol val="none"/>
          </c:marker>
          <c:xVal>
            <c:numRef>
              <c:f>'53111'!$B$61:$I$61</c:f>
              <c:numCache>
                <c:formatCode>General</c:formatCode>
                <c:ptCount val="8"/>
                <c:pt idx="0">
                  <c:v>2010</c:v>
                </c:pt>
                <c:pt idx="1">
                  <c:v>2011</c:v>
                </c:pt>
                <c:pt idx="2">
                  <c:v>2012</c:v>
                </c:pt>
                <c:pt idx="3">
                  <c:v>2013</c:v>
                </c:pt>
                <c:pt idx="4">
                  <c:v>2014</c:v>
                </c:pt>
                <c:pt idx="5">
                  <c:v>2015</c:v>
                </c:pt>
                <c:pt idx="6">
                  <c:v>2016</c:v>
                </c:pt>
                <c:pt idx="7">
                  <c:v>2017</c:v>
                </c:pt>
              </c:numCache>
            </c:numRef>
          </c:xVal>
          <c:yVal>
            <c:numRef>
              <c:f>'53111'!$B$63:$I$63</c:f>
              <c:numCache>
                <c:formatCode>#,##0</c:formatCode>
                <c:ptCount val="8"/>
                <c:pt idx="0">
                  <c:v>100</c:v>
                </c:pt>
                <c:pt idx="1">
                  <c:v>104.84472049689441</c:v>
                </c:pt>
                <c:pt idx="2">
                  <c:v>105.9627329192539</c:v>
                </c:pt>
                <c:pt idx="3">
                  <c:v>102.98136645962732</c:v>
                </c:pt>
                <c:pt idx="4">
                  <c:v>107.57763975155278</c:v>
                </c:pt>
                <c:pt idx="5">
                  <c:v>118.53664596273292</c:v>
                </c:pt>
                <c:pt idx="6">
                  <c:v>132.52795031055899</c:v>
                </c:pt>
                <c:pt idx="7">
                  <c:v>181.58385093167698</c:v>
                </c:pt>
              </c:numCache>
            </c:numRef>
          </c:yVal>
          <c:smooth val="0"/>
          <c:extLst xmlns:c16r2="http://schemas.microsoft.com/office/drawing/2015/06/chart">
            <c:ext xmlns:c16="http://schemas.microsoft.com/office/drawing/2014/chart" uri="{C3380CC4-5D6E-409C-BE32-E72D297353CC}">
              <c16:uniqueId val="{00000001-4D29-487D-B1F6-77517F029CBF}"/>
            </c:ext>
          </c:extLst>
        </c:ser>
        <c:ser>
          <c:idx val="2"/>
          <c:order val="2"/>
          <c:tx>
            <c:strRef>
              <c:f>'53111'!$A$64</c:f>
              <c:strCache>
                <c:ptCount val="1"/>
                <c:pt idx="0">
                  <c:v>Plzeňský</c:v>
                </c:pt>
              </c:strCache>
            </c:strRef>
          </c:tx>
          <c:spPr>
            <a:ln w="38100"/>
          </c:spPr>
          <c:marker>
            <c:symbol val="none"/>
          </c:marker>
          <c:xVal>
            <c:numRef>
              <c:f>'53111'!$B$61:$I$61</c:f>
              <c:numCache>
                <c:formatCode>General</c:formatCode>
                <c:ptCount val="8"/>
                <c:pt idx="0">
                  <c:v>2010</c:v>
                </c:pt>
                <c:pt idx="1">
                  <c:v>2011</c:v>
                </c:pt>
                <c:pt idx="2">
                  <c:v>2012</c:v>
                </c:pt>
                <c:pt idx="3">
                  <c:v>2013</c:v>
                </c:pt>
                <c:pt idx="4">
                  <c:v>2014</c:v>
                </c:pt>
                <c:pt idx="5">
                  <c:v>2015</c:v>
                </c:pt>
                <c:pt idx="6">
                  <c:v>2016</c:v>
                </c:pt>
                <c:pt idx="7">
                  <c:v>2017</c:v>
                </c:pt>
              </c:numCache>
            </c:numRef>
          </c:xVal>
          <c:yVal>
            <c:numRef>
              <c:f>'53111'!$B$64:$I$64</c:f>
              <c:numCache>
                <c:formatCode>#,##0</c:formatCode>
                <c:ptCount val="8"/>
                <c:pt idx="0">
                  <c:v>100</c:v>
                </c:pt>
                <c:pt idx="1">
                  <c:v>99.389312977098527</c:v>
                </c:pt>
                <c:pt idx="2">
                  <c:v>107.93893129770944</c:v>
                </c:pt>
                <c:pt idx="3">
                  <c:v>122.74809160305344</c:v>
                </c:pt>
                <c:pt idx="4">
                  <c:v>133.43511450381678</c:v>
                </c:pt>
                <c:pt idx="5">
                  <c:v>154.10992366412023</c:v>
                </c:pt>
                <c:pt idx="6">
                  <c:v>169.77862595419748</c:v>
                </c:pt>
                <c:pt idx="7">
                  <c:v>197.82900763358776</c:v>
                </c:pt>
              </c:numCache>
            </c:numRef>
          </c:yVal>
          <c:smooth val="0"/>
          <c:extLst xmlns:c16r2="http://schemas.microsoft.com/office/drawing/2015/06/chart">
            <c:ext xmlns:c16="http://schemas.microsoft.com/office/drawing/2014/chart" uri="{C3380CC4-5D6E-409C-BE32-E72D297353CC}">
              <c16:uniqueId val="{00000002-4D29-487D-B1F6-77517F029CBF}"/>
            </c:ext>
          </c:extLst>
        </c:ser>
        <c:ser>
          <c:idx val="3"/>
          <c:order val="3"/>
          <c:tx>
            <c:strRef>
              <c:f>'53111'!$A$65</c:f>
              <c:strCache>
                <c:ptCount val="1"/>
                <c:pt idx="0">
                  <c:v>Karlovarský</c:v>
                </c:pt>
              </c:strCache>
            </c:strRef>
          </c:tx>
          <c:spPr>
            <a:ln w="38100"/>
          </c:spPr>
          <c:marker>
            <c:symbol val="none"/>
          </c:marker>
          <c:xVal>
            <c:numRef>
              <c:f>'53111'!$B$61:$I$61</c:f>
              <c:numCache>
                <c:formatCode>General</c:formatCode>
                <c:ptCount val="8"/>
                <c:pt idx="0">
                  <c:v>2010</c:v>
                </c:pt>
                <c:pt idx="1">
                  <c:v>2011</c:v>
                </c:pt>
                <c:pt idx="2">
                  <c:v>2012</c:v>
                </c:pt>
                <c:pt idx="3">
                  <c:v>2013</c:v>
                </c:pt>
                <c:pt idx="4">
                  <c:v>2014</c:v>
                </c:pt>
                <c:pt idx="5">
                  <c:v>2015</c:v>
                </c:pt>
                <c:pt idx="6">
                  <c:v>2016</c:v>
                </c:pt>
                <c:pt idx="7">
                  <c:v>2017</c:v>
                </c:pt>
              </c:numCache>
            </c:numRef>
          </c:xVal>
          <c:yVal>
            <c:numRef>
              <c:f>'53111'!$B$65:$I$65</c:f>
              <c:numCache>
                <c:formatCode>#,##0</c:formatCode>
                <c:ptCount val="8"/>
                <c:pt idx="0">
                  <c:v>100</c:v>
                </c:pt>
                <c:pt idx="1">
                  <c:v>98.192771084337352</c:v>
                </c:pt>
                <c:pt idx="2">
                  <c:v>113.25301204819279</c:v>
                </c:pt>
                <c:pt idx="3">
                  <c:v>109.63855421686748</c:v>
                </c:pt>
                <c:pt idx="4">
                  <c:v>117.46987951807229</c:v>
                </c:pt>
                <c:pt idx="5">
                  <c:v>134.28313253012038</c:v>
                </c:pt>
                <c:pt idx="6">
                  <c:v>145.36144578313261</c:v>
                </c:pt>
                <c:pt idx="7">
                  <c:v>223.36746987951807</c:v>
                </c:pt>
              </c:numCache>
            </c:numRef>
          </c:yVal>
          <c:smooth val="0"/>
          <c:extLst xmlns:c16r2="http://schemas.microsoft.com/office/drawing/2015/06/chart">
            <c:ext xmlns:c16="http://schemas.microsoft.com/office/drawing/2014/chart" uri="{C3380CC4-5D6E-409C-BE32-E72D297353CC}">
              <c16:uniqueId val="{00000003-4D29-487D-B1F6-77517F029CBF}"/>
            </c:ext>
          </c:extLst>
        </c:ser>
        <c:ser>
          <c:idx val="4"/>
          <c:order val="4"/>
          <c:tx>
            <c:strRef>
              <c:f>'53111'!$A$66</c:f>
              <c:strCache>
                <c:ptCount val="1"/>
                <c:pt idx="0">
                  <c:v>Ústecký</c:v>
                </c:pt>
              </c:strCache>
            </c:strRef>
          </c:tx>
          <c:marker>
            <c:symbol val="none"/>
          </c:marker>
          <c:xVal>
            <c:numRef>
              <c:f>'53111'!$B$61:$I$61</c:f>
              <c:numCache>
                <c:formatCode>General</c:formatCode>
                <c:ptCount val="8"/>
                <c:pt idx="0">
                  <c:v>2010</c:v>
                </c:pt>
                <c:pt idx="1">
                  <c:v>2011</c:v>
                </c:pt>
                <c:pt idx="2">
                  <c:v>2012</c:v>
                </c:pt>
                <c:pt idx="3">
                  <c:v>2013</c:v>
                </c:pt>
                <c:pt idx="4">
                  <c:v>2014</c:v>
                </c:pt>
                <c:pt idx="5">
                  <c:v>2015</c:v>
                </c:pt>
                <c:pt idx="6">
                  <c:v>2016</c:v>
                </c:pt>
                <c:pt idx="7">
                  <c:v>2017</c:v>
                </c:pt>
              </c:numCache>
            </c:numRef>
          </c:xVal>
          <c:yVal>
            <c:numRef>
              <c:f>'53111'!$B$66:$I$66</c:f>
              <c:numCache>
                <c:formatCode>#,##0</c:formatCode>
                <c:ptCount val="8"/>
                <c:pt idx="0">
                  <c:v>100</c:v>
                </c:pt>
                <c:pt idx="1">
                  <c:v>88.898163606010527</c:v>
                </c:pt>
                <c:pt idx="2">
                  <c:v>87.604340567612681</c:v>
                </c:pt>
                <c:pt idx="3">
                  <c:v>85.392320534223558</c:v>
                </c:pt>
                <c:pt idx="4">
                  <c:v>67.904841402337226</c:v>
                </c:pt>
                <c:pt idx="5">
                  <c:v>68.525459098497478</c:v>
                </c:pt>
                <c:pt idx="6">
                  <c:v>78.033388981636051</c:v>
                </c:pt>
                <c:pt idx="7">
                  <c:v>73.523372287145179</c:v>
                </c:pt>
              </c:numCache>
            </c:numRef>
          </c:yVal>
          <c:smooth val="0"/>
          <c:extLst xmlns:c16r2="http://schemas.microsoft.com/office/drawing/2015/06/chart">
            <c:ext xmlns:c16="http://schemas.microsoft.com/office/drawing/2014/chart" uri="{C3380CC4-5D6E-409C-BE32-E72D297353CC}">
              <c16:uniqueId val="{00000004-4D29-487D-B1F6-77517F029CBF}"/>
            </c:ext>
          </c:extLst>
        </c:ser>
        <c:ser>
          <c:idx val="5"/>
          <c:order val="5"/>
          <c:tx>
            <c:strRef>
              <c:f>'53111'!$A$67</c:f>
              <c:strCache>
                <c:ptCount val="1"/>
                <c:pt idx="0">
                  <c:v>Liberecký</c:v>
                </c:pt>
              </c:strCache>
            </c:strRef>
          </c:tx>
          <c:marker>
            <c:symbol val="none"/>
          </c:marker>
          <c:xVal>
            <c:numRef>
              <c:f>'53111'!$B$61:$I$61</c:f>
              <c:numCache>
                <c:formatCode>General</c:formatCode>
                <c:ptCount val="8"/>
                <c:pt idx="0">
                  <c:v>2010</c:v>
                </c:pt>
                <c:pt idx="1">
                  <c:v>2011</c:v>
                </c:pt>
                <c:pt idx="2">
                  <c:v>2012</c:v>
                </c:pt>
                <c:pt idx="3">
                  <c:v>2013</c:v>
                </c:pt>
                <c:pt idx="4">
                  <c:v>2014</c:v>
                </c:pt>
                <c:pt idx="5">
                  <c:v>2015</c:v>
                </c:pt>
                <c:pt idx="6">
                  <c:v>2016</c:v>
                </c:pt>
                <c:pt idx="7">
                  <c:v>2017</c:v>
                </c:pt>
              </c:numCache>
            </c:numRef>
          </c:xVal>
          <c:yVal>
            <c:numRef>
              <c:f>'53111'!$B$67:$I$67</c:f>
              <c:numCache>
                <c:formatCode>#,##0</c:formatCode>
                <c:ptCount val="8"/>
                <c:pt idx="0">
                  <c:v>100</c:v>
                </c:pt>
                <c:pt idx="1">
                  <c:v>111.11111111111111</c:v>
                </c:pt>
                <c:pt idx="2">
                  <c:v>109.62962962962963</c:v>
                </c:pt>
                <c:pt idx="3">
                  <c:v>105.92592592592599</c:v>
                </c:pt>
                <c:pt idx="4">
                  <c:v>100.74074074074073</c:v>
                </c:pt>
                <c:pt idx="5">
                  <c:v>100.88148148148125</c:v>
                </c:pt>
                <c:pt idx="6">
                  <c:v>105.42962962963023</c:v>
                </c:pt>
                <c:pt idx="7">
                  <c:v>122.62222222222221</c:v>
                </c:pt>
              </c:numCache>
            </c:numRef>
          </c:yVal>
          <c:smooth val="0"/>
          <c:extLst xmlns:c16r2="http://schemas.microsoft.com/office/drawing/2015/06/chart">
            <c:ext xmlns:c16="http://schemas.microsoft.com/office/drawing/2014/chart" uri="{C3380CC4-5D6E-409C-BE32-E72D297353CC}">
              <c16:uniqueId val="{00000005-4D29-487D-B1F6-77517F029CBF}"/>
            </c:ext>
          </c:extLst>
        </c:ser>
        <c:ser>
          <c:idx val="6"/>
          <c:order val="6"/>
          <c:tx>
            <c:strRef>
              <c:f>'53111'!$A$68</c:f>
              <c:strCache>
                <c:ptCount val="1"/>
                <c:pt idx="0">
                  <c:v>Královéhradecký</c:v>
                </c:pt>
              </c:strCache>
            </c:strRef>
          </c:tx>
          <c:spPr>
            <a:ln w="38100"/>
          </c:spPr>
          <c:marker>
            <c:symbol val="none"/>
          </c:marker>
          <c:xVal>
            <c:numRef>
              <c:f>'53111'!$B$61:$I$61</c:f>
              <c:numCache>
                <c:formatCode>General</c:formatCode>
                <c:ptCount val="8"/>
                <c:pt idx="0">
                  <c:v>2010</c:v>
                </c:pt>
                <c:pt idx="1">
                  <c:v>2011</c:v>
                </c:pt>
                <c:pt idx="2">
                  <c:v>2012</c:v>
                </c:pt>
                <c:pt idx="3">
                  <c:v>2013</c:v>
                </c:pt>
                <c:pt idx="4">
                  <c:v>2014</c:v>
                </c:pt>
                <c:pt idx="5">
                  <c:v>2015</c:v>
                </c:pt>
                <c:pt idx="6">
                  <c:v>2016</c:v>
                </c:pt>
                <c:pt idx="7">
                  <c:v>2017</c:v>
                </c:pt>
              </c:numCache>
            </c:numRef>
          </c:xVal>
          <c:yVal>
            <c:numRef>
              <c:f>'53111'!$B$68:$I$68</c:f>
              <c:numCache>
                <c:formatCode>#,##0</c:formatCode>
                <c:ptCount val="8"/>
                <c:pt idx="0">
                  <c:v>100</c:v>
                </c:pt>
                <c:pt idx="1">
                  <c:v>108.58695652173913</c:v>
                </c:pt>
                <c:pt idx="2">
                  <c:v>119.3840579710145</c:v>
                </c:pt>
                <c:pt idx="3">
                  <c:v>127.53623188405795</c:v>
                </c:pt>
                <c:pt idx="4">
                  <c:v>136.05072463768121</c:v>
                </c:pt>
                <c:pt idx="5">
                  <c:v>137.10326086956425</c:v>
                </c:pt>
                <c:pt idx="6">
                  <c:v>141.74275362318613</c:v>
                </c:pt>
                <c:pt idx="7">
                  <c:v>173.27355072463533</c:v>
                </c:pt>
              </c:numCache>
            </c:numRef>
          </c:yVal>
          <c:smooth val="0"/>
          <c:extLst xmlns:c16r2="http://schemas.microsoft.com/office/drawing/2015/06/chart">
            <c:ext xmlns:c16="http://schemas.microsoft.com/office/drawing/2014/chart" uri="{C3380CC4-5D6E-409C-BE32-E72D297353CC}">
              <c16:uniqueId val="{00000006-4D29-487D-B1F6-77517F029CBF}"/>
            </c:ext>
          </c:extLst>
        </c:ser>
        <c:ser>
          <c:idx val="7"/>
          <c:order val="7"/>
          <c:tx>
            <c:strRef>
              <c:f>'53111'!$A$69</c:f>
              <c:strCache>
                <c:ptCount val="1"/>
                <c:pt idx="0">
                  <c:v>Pardubický</c:v>
                </c:pt>
              </c:strCache>
            </c:strRef>
          </c:tx>
          <c:spPr>
            <a:ln w="38100"/>
          </c:spPr>
          <c:marker>
            <c:symbol val="none"/>
          </c:marker>
          <c:xVal>
            <c:numRef>
              <c:f>'53111'!$B$61:$I$61</c:f>
              <c:numCache>
                <c:formatCode>General</c:formatCode>
                <c:ptCount val="8"/>
                <c:pt idx="0">
                  <c:v>2010</c:v>
                </c:pt>
                <c:pt idx="1">
                  <c:v>2011</c:v>
                </c:pt>
                <c:pt idx="2">
                  <c:v>2012</c:v>
                </c:pt>
                <c:pt idx="3">
                  <c:v>2013</c:v>
                </c:pt>
                <c:pt idx="4">
                  <c:v>2014</c:v>
                </c:pt>
                <c:pt idx="5">
                  <c:v>2015</c:v>
                </c:pt>
                <c:pt idx="6">
                  <c:v>2016</c:v>
                </c:pt>
                <c:pt idx="7">
                  <c:v>2017</c:v>
                </c:pt>
              </c:numCache>
            </c:numRef>
          </c:xVal>
          <c:yVal>
            <c:numRef>
              <c:f>'53111'!$B$69:$I$69</c:f>
              <c:numCache>
                <c:formatCode>#,##0</c:formatCode>
                <c:ptCount val="8"/>
                <c:pt idx="0">
                  <c:v>100</c:v>
                </c:pt>
                <c:pt idx="1">
                  <c:v>111.80814354727397</c:v>
                </c:pt>
                <c:pt idx="2">
                  <c:v>122.3367839889579</c:v>
                </c:pt>
                <c:pt idx="3">
                  <c:v>125.80586611456077</c:v>
                </c:pt>
                <c:pt idx="4">
                  <c:v>126.29399585921342</c:v>
                </c:pt>
                <c:pt idx="5">
                  <c:v>136.12898550724637</c:v>
                </c:pt>
                <c:pt idx="6">
                  <c:v>142.7069703243603</c:v>
                </c:pt>
                <c:pt idx="7">
                  <c:v>178.67315389923942</c:v>
                </c:pt>
              </c:numCache>
            </c:numRef>
          </c:yVal>
          <c:smooth val="0"/>
          <c:extLst xmlns:c16r2="http://schemas.microsoft.com/office/drawing/2015/06/chart">
            <c:ext xmlns:c16="http://schemas.microsoft.com/office/drawing/2014/chart" uri="{C3380CC4-5D6E-409C-BE32-E72D297353CC}">
              <c16:uniqueId val="{00000007-4D29-487D-B1F6-77517F029CBF}"/>
            </c:ext>
          </c:extLst>
        </c:ser>
        <c:ser>
          <c:idx val="8"/>
          <c:order val="8"/>
          <c:tx>
            <c:strRef>
              <c:f>'53111'!$A$70</c:f>
              <c:strCache>
                <c:ptCount val="1"/>
                <c:pt idx="0">
                  <c:v>Vysočina</c:v>
                </c:pt>
              </c:strCache>
            </c:strRef>
          </c:tx>
          <c:marker>
            <c:symbol val="none"/>
          </c:marker>
          <c:xVal>
            <c:numRef>
              <c:f>'53111'!$B$61:$I$61</c:f>
              <c:numCache>
                <c:formatCode>General</c:formatCode>
                <c:ptCount val="8"/>
                <c:pt idx="0">
                  <c:v>2010</c:v>
                </c:pt>
                <c:pt idx="1">
                  <c:v>2011</c:v>
                </c:pt>
                <c:pt idx="2">
                  <c:v>2012</c:v>
                </c:pt>
                <c:pt idx="3">
                  <c:v>2013</c:v>
                </c:pt>
                <c:pt idx="4">
                  <c:v>2014</c:v>
                </c:pt>
                <c:pt idx="5">
                  <c:v>2015</c:v>
                </c:pt>
                <c:pt idx="6">
                  <c:v>2016</c:v>
                </c:pt>
                <c:pt idx="7">
                  <c:v>2017</c:v>
                </c:pt>
              </c:numCache>
            </c:numRef>
          </c:xVal>
          <c:yVal>
            <c:numRef>
              <c:f>'53111'!$B$70:$I$70</c:f>
              <c:numCache>
                <c:formatCode>#,##0</c:formatCode>
                <c:ptCount val="8"/>
                <c:pt idx="0">
                  <c:v>100</c:v>
                </c:pt>
                <c:pt idx="1">
                  <c:v>106.51629072681763</c:v>
                </c:pt>
                <c:pt idx="2">
                  <c:v>112.28070175438575</c:v>
                </c:pt>
                <c:pt idx="3">
                  <c:v>108.52130325814539</c:v>
                </c:pt>
                <c:pt idx="4">
                  <c:v>106.265664160401</c:v>
                </c:pt>
                <c:pt idx="5">
                  <c:v>106.51378446115289</c:v>
                </c:pt>
                <c:pt idx="6">
                  <c:v>110.19548872180395</c:v>
                </c:pt>
                <c:pt idx="7">
                  <c:v>126.44360902255639</c:v>
                </c:pt>
              </c:numCache>
            </c:numRef>
          </c:yVal>
          <c:smooth val="0"/>
          <c:extLst xmlns:c16r2="http://schemas.microsoft.com/office/drawing/2015/06/chart">
            <c:ext xmlns:c16="http://schemas.microsoft.com/office/drawing/2014/chart" uri="{C3380CC4-5D6E-409C-BE32-E72D297353CC}">
              <c16:uniqueId val="{00000008-4D29-487D-B1F6-77517F029CBF}"/>
            </c:ext>
          </c:extLst>
        </c:ser>
        <c:ser>
          <c:idx val="9"/>
          <c:order val="9"/>
          <c:tx>
            <c:strRef>
              <c:f>'53111'!$A$71</c:f>
              <c:strCache>
                <c:ptCount val="1"/>
                <c:pt idx="0">
                  <c:v>Jihomoravský</c:v>
                </c:pt>
              </c:strCache>
            </c:strRef>
          </c:tx>
          <c:spPr>
            <a:ln w="38100">
              <a:solidFill>
                <a:srgbClr val="FF0000"/>
              </a:solidFill>
            </a:ln>
          </c:spPr>
          <c:marker>
            <c:symbol val="none"/>
          </c:marker>
          <c:xVal>
            <c:numRef>
              <c:f>'53111'!$B$61:$I$61</c:f>
              <c:numCache>
                <c:formatCode>General</c:formatCode>
                <c:ptCount val="8"/>
                <c:pt idx="0">
                  <c:v>2010</c:v>
                </c:pt>
                <c:pt idx="1">
                  <c:v>2011</c:v>
                </c:pt>
                <c:pt idx="2">
                  <c:v>2012</c:v>
                </c:pt>
                <c:pt idx="3">
                  <c:v>2013</c:v>
                </c:pt>
                <c:pt idx="4">
                  <c:v>2014</c:v>
                </c:pt>
                <c:pt idx="5">
                  <c:v>2015</c:v>
                </c:pt>
                <c:pt idx="6">
                  <c:v>2016</c:v>
                </c:pt>
                <c:pt idx="7">
                  <c:v>2017</c:v>
                </c:pt>
              </c:numCache>
            </c:numRef>
          </c:xVal>
          <c:yVal>
            <c:numRef>
              <c:f>'53111'!$B$71:$I$71</c:f>
              <c:numCache>
                <c:formatCode>#,##0</c:formatCode>
                <c:ptCount val="8"/>
                <c:pt idx="0">
                  <c:v>100</c:v>
                </c:pt>
                <c:pt idx="1">
                  <c:v>126.15062761506277</c:v>
                </c:pt>
                <c:pt idx="2">
                  <c:v>154.39330543933053</c:v>
                </c:pt>
                <c:pt idx="3">
                  <c:v>170.50209205021017</c:v>
                </c:pt>
                <c:pt idx="4">
                  <c:v>192.05020920502147</c:v>
                </c:pt>
                <c:pt idx="5">
                  <c:v>228.15481171548117</c:v>
                </c:pt>
                <c:pt idx="6">
                  <c:v>271.84016736401702</c:v>
                </c:pt>
                <c:pt idx="7">
                  <c:v>451.55251046025103</c:v>
                </c:pt>
              </c:numCache>
            </c:numRef>
          </c:yVal>
          <c:smooth val="0"/>
          <c:extLst xmlns:c16r2="http://schemas.microsoft.com/office/drawing/2015/06/chart">
            <c:ext xmlns:c16="http://schemas.microsoft.com/office/drawing/2014/chart" uri="{C3380CC4-5D6E-409C-BE32-E72D297353CC}">
              <c16:uniqueId val="{00000009-4D29-487D-B1F6-77517F029CBF}"/>
            </c:ext>
          </c:extLst>
        </c:ser>
        <c:ser>
          <c:idx val="10"/>
          <c:order val="10"/>
          <c:tx>
            <c:strRef>
              <c:f>'53111'!$A$72</c:f>
              <c:strCache>
                <c:ptCount val="1"/>
                <c:pt idx="0">
                  <c:v>Olomoucký</c:v>
                </c:pt>
              </c:strCache>
            </c:strRef>
          </c:tx>
          <c:spPr>
            <a:ln w="38100">
              <a:solidFill>
                <a:srgbClr val="FC34A6"/>
              </a:solidFill>
            </a:ln>
          </c:spPr>
          <c:marker>
            <c:symbol val="none"/>
          </c:marker>
          <c:xVal>
            <c:numRef>
              <c:f>'53111'!$B$61:$I$61</c:f>
              <c:numCache>
                <c:formatCode>General</c:formatCode>
                <c:ptCount val="8"/>
                <c:pt idx="0">
                  <c:v>2010</c:v>
                </c:pt>
                <c:pt idx="1">
                  <c:v>2011</c:v>
                </c:pt>
                <c:pt idx="2">
                  <c:v>2012</c:v>
                </c:pt>
                <c:pt idx="3">
                  <c:v>2013</c:v>
                </c:pt>
                <c:pt idx="4">
                  <c:v>2014</c:v>
                </c:pt>
                <c:pt idx="5">
                  <c:v>2015</c:v>
                </c:pt>
                <c:pt idx="6">
                  <c:v>2016</c:v>
                </c:pt>
                <c:pt idx="7">
                  <c:v>2017</c:v>
                </c:pt>
              </c:numCache>
            </c:numRef>
          </c:xVal>
          <c:yVal>
            <c:numRef>
              <c:f>'53111'!$B$72:$I$72</c:f>
              <c:numCache>
                <c:formatCode>#,##0</c:formatCode>
                <c:ptCount val="8"/>
                <c:pt idx="0">
                  <c:v>100</c:v>
                </c:pt>
                <c:pt idx="1">
                  <c:v>120.47619047619047</c:v>
                </c:pt>
                <c:pt idx="2">
                  <c:v>154.49523809523907</c:v>
                </c:pt>
                <c:pt idx="3">
                  <c:v>174.66607142857112</c:v>
                </c:pt>
                <c:pt idx="4">
                  <c:v>201.30630952380949</c:v>
                </c:pt>
                <c:pt idx="5">
                  <c:v>230.88702380952512</c:v>
                </c:pt>
                <c:pt idx="6">
                  <c:v>256.16297619047702</c:v>
                </c:pt>
                <c:pt idx="7">
                  <c:v>338.16642857142858</c:v>
                </c:pt>
              </c:numCache>
            </c:numRef>
          </c:yVal>
          <c:smooth val="0"/>
          <c:extLst xmlns:c16r2="http://schemas.microsoft.com/office/drawing/2015/06/chart">
            <c:ext xmlns:c16="http://schemas.microsoft.com/office/drawing/2014/chart" uri="{C3380CC4-5D6E-409C-BE32-E72D297353CC}">
              <c16:uniqueId val="{0000000A-4D29-487D-B1F6-77517F029CBF}"/>
            </c:ext>
          </c:extLst>
        </c:ser>
        <c:ser>
          <c:idx val="11"/>
          <c:order val="11"/>
          <c:tx>
            <c:strRef>
              <c:f>'53111'!$A$73</c:f>
              <c:strCache>
                <c:ptCount val="1"/>
                <c:pt idx="0">
                  <c:v>Zlínský</c:v>
                </c:pt>
              </c:strCache>
            </c:strRef>
          </c:tx>
          <c:spPr>
            <a:ln w="38100">
              <a:solidFill>
                <a:srgbClr val="FFFF00"/>
              </a:solidFill>
            </a:ln>
          </c:spPr>
          <c:marker>
            <c:symbol val="none"/>
          </c:marker>
          <c:xVal>
            <c:numRef>
              <c:f>'53111'!$B$61:$I$61</c:f>
              <c:numCache>
                <c:formatCode>General</c:formatCode>
                <c:ptCount val="8"/>
                <c:pt idx="0">
                  <c:v>2010</c:v>
                </c:pt>
                <c:pt idx="1">
                  <c:v>2011</c:v>
                </c:pt>
                <c:pt idx="2">
                  <c:v>2012</c:v>
                </c:pt>
                <c:pt idx="3">
                  <c:v>2013</c:v>
                </c:pt>
                <c:pt idx="4">
                  <c:v>2014</c:v>
                </c:pt>
                <c:pt idx="5">
                  <c:v>2015</c:v>
                </c:pt>
                <c:pt idx="6">
                  <c:v>2016</c:v>
                </c:pt>
                <c:pt idx="7">
                  <c:v>2017</c:v>
                </c:pt>
              </c:numCache>
            </c:numRef>
          </c:xVal>
          <c:yVal>
            <c:numRef>
              <c:f>'53111'!$B$73:$I$73</c:f>
              <c:numCache>
                <c:formatCode>#,##0</c:formatCode>
                <c:ptCount val="8"/>
                <c:pt idx="0">
                  <c:v>100</c:v>
                </c:pt>
                <c:pt idx="1">
                  <c:v>115.95441595441596</c:v>
                </c:pt>
                <c:pt idx="2">
                  <c:v>119.08831908831912</c:v>
                </c:pt>
                <c:pt idx="3">
                  <c:v>102.55726495726496</c:v>
                </c:pt>
                <c:pt idx="4">
                  <c:v>123.14757834757835</c:v>
                </c:pt>
                <c:pt idx="5">
                  <c:v>143.8094017094017</c:v>
                </c:pt>
                <c:pt idx="6">
                  <c:v>166.61339031339034</c:v>
                </c:pt>
                <c:pt idx="7">
                  <c:v>239.98262108262284</c:v>
                </c:pt>
              </c:numCache>
            </c:numRef>
          </c:yVal>
          <c:smooth val="0"/>
          <c:extLst xmlns:c16r2="http://schemas.microsoft.com/office/drawing/2015/06/chart">
            <c:ext xmlns:c16="http://schemas.microsoft.com/office/drawing/2014/chart" uri="{C3380CC4-5D6E-409C-BE32-E72D297353CC}">
              <c16:uniqueId val="{0000000B-4D29-487D-B1F6-77517F029CBF}"/>
            </c:ext>
          </c:extLst>
        </c:ser>
        <c:ser>
          <c:idx val="12"/>
          <c:order val="12"/>
          <c:tx>
            <c:strRef>
              <c:f>'53111'!$A$74</c:f>
              <c:strCache>
                <c:ptCount val="1"/>
                <c:pt idx="0">
                  <c:v>Moravskoslezský</c:v>
                </c:pt>
              </c:strCache>
            </c:strRef>
          </c:tx>
          <c:spPr>
            <a:ln w="38100">
              <a:solidFill>
                <a:srgbClr val="FFC000"/>
              </a:solidFill>
            </a:ln>
          </c:spPr>
          <c:marker>
            <c:symbol val="none"/>
          </c:marker>
          <c:xVal>
            <c:numRef>
              <c:f>'53111'!$B$61:$I$61</c:f>
              <c:numCache>
                <c:formatCode>General</c:formatCode>
                <c:ptCount val="8"/>
                <c:pt idx="0">
                  <c:v>2010</c:v>
                </c:pt>
                <c:pt idx="1">
                  <c:v>2011</c:v>
                </c:pt>
                <c:pt idx="2">
                  <c:v>2012</c:v>
                </c:pt>
                <c:pt idx="3">
                  <c:v>2013</c:v>
                </c:pt>
                <c:pt idx="4">
                  <c:v>2014</c:v>
                </c:pt>
                <c:pt idx="5">
                  <c:v>2015</c:v>
                </c:pt>
                <c:pt idx="6">
                  <c:v>2016</c:v>
                </c:pt>
                <c:pt idx="7">
                  <c:v>2017</c:v>
                </c:pt>
              </c:numCache>
            </c:numRef>
          </c:xVal>
          <c:yVal>
            <c:numRef>
              <c:f>'53111'!$B$74:$I$74</c:f>
              <c:numCache>
                <c:formatCode>#,##0</c:formatCode>
                <c:ptCount val="8"/>
                <c:pt idx="0">
                  <c:v>100</c:v>
                </c:pt>
                <c:pt idx="1">
                  <c:v>126.60753880265975</c:v>
                </c:pt>
                <c:pt idx="2">
                  <c:v>148.77161862527672</c:v>
                </c:pt>
                <c:pt idx="3">
                  <c:v>176.15787139689579</c:v>
                </c:pt>
                <c:pt idx="4">
                  <c:v>207.47505543237145</c:v>
                </c:pt>
                <c:pt idx="5">
                  <c:v>229.85631929046627</c:v>
                </c:pt>
                <c:pt idx="6">
                  <c:v>244.32472283813757</c:v>
                </c:pt>
                <c:pt idx="7">
                  <c:v>349.40321507760189</c:v>
                </c:pt>
              </c:numCache>
            </c:numRef>
          </c:yVal>
          <c:smooth val="0"/>
          <c:extLst xmlns:c16r2="http://schemas.microsoft.com/office/drawing/2015/06/chart">
            <c:ext xmlns:c16="http://schemas.microsoft.com/office/drawing/2014/chart" uri="{C3380CC4-5D6E-409C-BE32-E72D297353CC}">
              <c16:uniqueId val="{0000000C-4D29-487D-B1F6-77517F029CBF}"/>
            </c:ext>
          </c:extLst>
        </c:ser>
        <c:ser>
          <c:idx val="13"/>
          <c:order val="13"/>
          <c:tx>
            <c:strRef>
              <c:f>'53111'!$A$75</c:f>
              <c:strCache>
                <c:ptCount val="1"/>
                <c:pt idx="0">
                  <c:v>celkem</c:v>
                </c:pt>
              </c:strCache>
            </c:strRef>
          </c:tx>
          <c:spPr>
            <a:ln w="38100">
              <a:solidFill>
                <a:srgbClr val="002060"/>
              </a:solidFill>
            </a:ln>
          </c:spPr>
          <c:marker>
            <c:symbol val="none"/>
          </c:marker>
          <c:xVal>
            <c:numRef>
              <c:f>'53111'!$B$61:$I$61</c:f>
              <c:numCache>
                <c:formatCode>General</c:formatCode>
                <c:ptCount val="8"/>
                <c:pt idx="0">
                  <c:v>2010</c:v>
                </c:pt>
                <c:pt idx="1">
                  <c:v>2011</c:v>
                </c:pt>
                <c:pt idx="2">
                  <c:v>2012</c:v>
                </c:pt>
                <c:pt idx="3">
                  <c:v>2013</c:v>
                </c:pt>
                <c:pt idx="4">
                  <c:v>2014</c:v>
                </c:pt>
                <c:pt idx="5">
                  <c:v>2015</c:v>
                </c:pt>
                <c:pt idx="6">
                  <c:v>2016</c:v>
                </c:pt>
                <c:pt idx="7">
                  <c:v>2017</c:v>
                </c:pt>
              </c:numCache>
            </c:numRef>
          </c:xVal>
          <c:yVal>
            <c:numRef>
              <c:f>'53111'!$B$75:$I$75</c:f>
              <c:numCache>
                <c:formatCode>#,##0</c:formatCode>
                <c:ptCount val="8"/>
                <c:pt idx="0">
                  <c:v>100</c:v>
                </c:pt>
                <c:pt idx="1">
                  <c:v>105.81800817341782</c:v>
                </c:pt>
                <c:pt idx="2">
                  <c:v>112.36082977967322</c:v>
                </c:pt>
                <c:pt idx="3">
                  <c:v>118.71899875621891</c:v>
                </c:pt>
                <c:pt idx="4">
                  <c:v>120.15735163468305</c:v>
                </c:pt>
                <c:pt idx="5">
                  <c:v>124.91547841151385</c:v>
                </c:pt>
                <c:pt idx="6">
                  <c:v>127.9324116027008</c:v>
                </c:pt>
                <c:pt idx="7">
                  <c:v>140.05341151385929</c:v>
                </c:pt>
              </c:numCache>
            </c:numRef>
          </c:yVal>
          <c:smooth val="0"/>
          <c:extLst xmlns:c16r2="http://schemas.microsoft.com/office/drawing/2015/06/chart">
            <c:ext xmlns:c16="http://schemas.microsoft.com/office/drawing/2014/chart" uri="{C3380CC4-5D6E-409C-BE32-E72D297353CC}">
              <c16:uniqueId val="{0000000D-4D29-487D-B1F6-77517F029CBF}"/>
            </c:ext>
          </c:extLst>
        </c:ser>
        <c:ser>
          <c:idx val="14"/>
          <c:order val="14"/>
          <c:tx>
            <c:strRef>
              <c:f>'53111'!$A$76</c:f>
              <c:strCache>
                <c:ptCount val="1"/>
                <c:pt idx="0">
                  <c:v>mimo SČ a Prahu</c:v>
                </c:pt>
              </c:strCache>
            </c:strRef>
          </c:tx>
          <c:spPr>
            <a:ln w="38100">
              <a:solidFill>
                <a:schemeClr val="tx1"/>
              </a:solidFill>
              <a:prstDash val="sysDot"/>
            </a:ln>
          </c:spPr>
          <c:marker>
            <c:symbol val="none"/>
          </c:marker>
          <c:xVal>
            <c:numRef>
              <c:f>'53111'!$B$61:$I$61</c:f>
              <c:numCache>
                <c:formatCode>General</c:formatCode>
                <c:ptCount val="8"/>
                <c:pt idx="0">
                  <c:v>2010</c:v>
                </c:pt>
                <c:pt idx="1">
                  <c:v>2011</c:v>
                </c:pt>
                <c:pt idx="2">
                  <c:v>2012</c:v>
                </c:pt>
                <c:pt idx="3">
                  <c:v>2013</c:v>
                </c:pt>
                <c:pt idx="4">
                  <c:v>2014</c:v>
                </c:pt>
                <c:pt idx="5">
                  <c:v>2015</c:v>
                </c:pt>
                <c:pt idx="6">
                  <c:v>2016</c:v>
                </c:pt>
                <c:pt idx="7">
                  <c:v>2017</c:v>
                </c:pt>
              </c:numCache>
            </c:numRef>
          </c:xVal>
          <c:yVal>
            <c:numRef>
              <c:f>'53111'!$B$76:$I$76</c:f>
              <c:numCache>
                <c:formatCode>#,##0</c:formatCode>
                <c:ptCount val="8"/>
                <c:pt idx="0">
                  <c:v>100</c:v>
                </c:pt>
                <c:pt idx="1">
                  <c:v>106.77585451358345</c:v>
                </c:pt>
                <c:pt idx="2">
                  <c:v>116.89680105170898</c:v>
                </c:pt>
                <c:pt idx="3">
                  <c:v>122.64507011393408</c:v>
                </c:pt>
                <c:pt idx="4">
                  <c:v>127.25291411042856</c:v>
                </c:pt>
                <c:pt idx="5">
                  <c:v>139.42840709903723</c:v>
                </c:pt>
                <c:pt idx="6">
                  <c:v>152.95706617002728</c:v>
                </c:pt>
                <c:pt idx="7">
                  <c:v>198.27354294478431</c:v>
                </c:pt>
              </c:numCache>
            </c:numRef>
          </c:yVal>
          <c:smooth val="0"/>
          <c:extLst xmlns:c16r2="http://schemas.microsoft.com/office/drawing/2015/06/chart">
            <c:ext xmlns:c16="http://schemas.microsoft.com/office/drawing/2014/chart" uri="{C3380CC4-5D6E-409C-BE32-E72D297353CC}">
              <c16:uniqueId val="{0000000E-4D29-487D-B1F6-77517F029CBF}"/>
            </c:ext>
          </c:extLst>
        </c:ser>
        <c:dLbls>
          <c:showLegendKey val="0"/>
          <c:showVal val="0"/>
          <c:showCatName val="0"/>
          <c:showSerName val="0"/>
          <c:showPercent val="0"/>
          <c:showBubbleSize val="0"/>
        </c:dLbls>
        <c:axId val="196241088"/>
        <c:axId val="196241664"/>
      </c:scatterChart>
      <c:valAx>
        <c:axId val="196241088"/>
        <c:scaling>
          <c:orientation val="minMax"/>
          <c:max val="2017"/>
          <c:min val="2010"/>
        </c:scaling>
        <c:delete val="0"/>
        <c:axPos val="b"/>
        <c:majorGridlines/>
        <c:title>
          <c:tx>
            <c:rich>
              <a:bodyPr/>
              <a:lstStyle/>
              <a:p>
                <a:pPr>
                  <a:defRPr/>
                </a:pPr>
                <a:r>
                  <a:rPr lang="cs-CZ" sz="1200"/>
                  <a:t>letopočet</a:t>
                </a:r>
                <a:r>
                  <a:rPr lang="cs-CZ" sz="1200" baseline="0"/>
                  <a:t> (rok)</a:t>
                </a:r>
                <a:endParaRPr lang="cs-CZ" sz="1200"/>
              </a:p>
            </c:rich>
          </c:tx>
          <c:layout/>
          <c:overlay val="0"/>
        </c:title>
        <c:numFmt formatCode="General" sourceLinked="1"/>
        <c:majorTickMark val="out"/>
        <c:minorTickMark val="none"/>
        <c:tickLblPos val="nextTo"/>
        <c:txPr>
          <a:bodyPr rot="0" vert="horz"/>
          <a:lstStyle/>
          <a:p>
            <a:pPr>
              <a:defRPr sz="1200" b="1" i="0" u="none" strike="noStrike" baseline="0">
                <a:solidFill>
                  <a:srgbClr val="000000"/>
                </a:solidFill>
                <a:latin typeface="Calibri"/>
                <a:ea typeface="Calibri"/>
                <a:cs typeface="Calibri"/>
              </a:defRPr>
            </a:pPr>
            <a:endParaRPr lang="cs-CZ"/>
          </a:p>
        </c:txPr>
        <c:crossAx val="196241664"/>
        <c:crosses val="autoZero"/>
        <c:crossBetween val="midCat"/>
        <c:majorUnit val="1"/>
      </c:valAx>
      <c:valAx>
        <c:axId val="196241664"/>
        <c:scaling>
          <c:orientation val="minMax"/>
          <c:max val="450"/>
          <c:min val="50"/>
        </c:scaling>
        <c:delete val="0"/>
        <c:axPos val="l"/>
        <c:majorGridlines/>
        <c:title>
          <c:tx>
            <c:rich>
              <a:bodyPr rot="-5400000" vert="horz"/>
              <a:lstStyle/>
              <a:p>
                <a:pPr>
                  <a:defRPr/>
                </a:pPr>
                <a:r>
                  <a:rPr lang="cs-CZ" sz="1200"/>
                  <a:t>index (%)</a:t>
                </a:r>
              </a:p>
            </c:rich>
          </c:tx>
          <c:layout/>
          <c:overlay val="0"/>
        </c:title>
        <c:numFmt formatCode="#,##0" sourceLinked="1"/>
        <c:majorTickMark val="out"/>
        <c:minorTickMark val="none"/>
        <c:tickLblPos val="nextTo"/>
        <c:txPr>
          <a:bodyPr/>
          <a:lstStyle/>
          <a:p>
            <a:pPr>
              <a:defRPr sz="1200" b="1"/>
            </a:pPr>
            <a:endParaRPr lang="cs-CZ"/>
          </a:p>
        </c:txPr>
        <c:crossAx val="196241088"/>
        <c:crosses val="autoZero"/>
        <c:crossBetween val="midCat"/>
        <c:majorUnit val="50"/>
      </c:valAx>
    </c:plotArea>
    <c:legend>
      <c:legendPos val="r"/>
      <c:layout/>
      <c:overlay val="0"/>
      <c:txPr>
        <a:bodyPr/>
        <a:lstStyle/>
        <a:p>
          <a:pPr>
            <a:defRPr sz="1200" b="1"/>
          </a:pPr>
          <a:endParaRPr lang="cs-CZ"/>
        </a:p>
      </c:txPr>
    </c:legend>
    <c:plotVisOnly val="1"/>
    <c:dispBlanksAs val="gap"/>
    <c:showDLblsOverMax val="0"/>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cs-CZ" sz="1400" dirty="0"/>
              <a:t>přepravní výkony mezistátní osobní</a:t>
            </a:r>
            <a:r>
              <a:rPr lang="cs-CZ" sz="1400" baseline="0" dirty="0"/>
              <a:t> železniční dopravy v ČR (2010: 100 %)</a:t>
            </a:r>
            <a:endParaRPr lang="cs-CZ" sz="1400" dirty="0"/>
          </a:p>
        </c:rich>
      </c:tx>
      <c:layout/>
      <c:overlay val="0"/>
    </c:title>
    <c:autoTitleDeleted val="0"/>
    <c:plotArea>
      <c:layout/>
      <c:scatterChart>
        <c:scatterStyle val="lineMarker"/>
        <c:varyColors val="0"/>
        <c:ser>
          <c:idx val="5"/>
          <c:order val="0"/>
          <c:tx>
            <c:v>mezistátní</c:v>
          </c:tx>
          <c:spPr>
            <a:ln w="38100">
              <a:solidFill>
                <a:srgbClr val="00B050"/>
              </a:solidFill>
            </a:ln>
          </c:spPr>
          <c:marker>
            <c:symbol val="none"/>
          </c:marker>
          <c:xVal>
            <c:numRef>
              <c:f>'512'!$B$13:$H$13</c:f>
              <c:numCache>
                <c:formatCode>General</c:formatCode>
                <c:ptCount val="7"/>
                <c:pt idx="0">
                  <c:v>2010</c:v>
                </c:pt>
                <c:pt idx="1">
                  <c:v>2012</c:v>
                </c:pt>
                <c:pt idx="2">
                  <c:v>2013</c:v>
                </c:pt>
                <c:pt idx="3">
                  <c:v>2014</c:v>
                </c:pt>
                <c:pt idx="4">
                  <c:v>2015</c:v>
                </c:pt>
                <c:pt idx="5">
                  <c:v>2016</c:v>
                </c:pt>
                <c:pt idx="6">
                  <c:v>2017</c:v>
                </c:pt>
              </c:numCache>
            </c:numRef>
          </c:xVal>
          <c:yVal>
            <c:numRef>
              <c:f>'512'!$B$49:$H$49</c:f>
              <c:numCache>
                <c:formatCode>#,##0.0_)</c:formatCode>
                <c:ptCount val="7"/>
                <c:pt idx="0">
                  <c:v>100</c:v>
                </c:pt>
                <c:pt idx="1">
                  <c:v>143.93893129771001</c:v>
                </c:pt>
                <c:pt idx="2">
                  <c:v>243.32824427480921</c:v>
                </c:pt>
                <c:pt idx="3">
                  <c:v>260.09160305343511</c:v>
                </c:pt>
                <c:pt idx="4">
                  <c:v>331.67969465648872</c:v>
                </c:pt>
                <c:pt idx="5">
                  <c:v>407.42778625954196</c:v>
                </c:pt>
                <c:pt idx="6">
                  <c:v>467.41221374045699</c:v>
                </c:pt>
              </c:numCache>
            </c:numRef>
          </c:yVal>
          <c:smooth val="0"/>
          <c:extLst xmlns:c16r2="http://schemas.microsoft.com/office/drawing/2015/06/chart">
            <c:ext xmlns:c16="http://schemas.microsoft.com/office/drawing/2014/chart" uri="{C3380CC4-5D6E-409C-BE32-E72D297353CC}">
              <c16:uniqueId val="{00000000-993B-40D9-9283-CD34C7AB5FA0}"/>
            </c:ext>
          </c:extLst>
        </c:ser>
        <c:dLbls>
          <c:showLegendKey val="0"/>
          <c:showVal val="0"/>
          <c:showCatName val="0"/>
          <c:showSerName val="0"/>
          <c:showPercent val="0"/>
          <c:showBubbleSize val="0"/>
        </c:dLbls>
        <c:axId val="196243968"/>
        <c:axId val="196244544"/>
      </c:scatterChart>
      <c:valAx>
        <c:axId val="196243968"/>
        <c:scaling>
          <c:orientation val="minMax"/>
          <c:max val="2017"/>
          <c:min val="2010"/>
        </c:scaling>
        <c:delete val="0"/>
        <c:axPos val="b"/>
        <c:majorGridlines/>
        <c:title>
          <c:tx>
            <c:rich>
              <a:bodyPr/>
              <a:lstStyle/>
              <a:p>
                <a:pPr>
                  <a:defRPr/>
                </a:pPr>
                <a:r>
                  <a:rPr lang="cs-CZ" sz="1200"/>
                  <a:t>letopočet (rok)</a:t>
                </a:r>
              </a:p>
            </c:rich>
          </c:tx>
          <c:layout/>
          <c:overlay val="0"/>
        </c:title>
        <c:numFmt formatCode="General" sourceLinked="1"/>
        <c:majorTickMark val="out"/>
        <c:minorTickMark val="none"/>
        <c:tickLblPos val="nextTo"/>
        <c:txPr>
          <a:bodyPr rot="0" vert="horz"/>
          <a:lstStyle/>
          <a:p>
            <a:pPr>
              <a:defRPr sz="1200" b="1" i="0" u="none" strike="noStrike" baseline="0">
                <a:solidFill>
                  <a:srgbClr val="000000"/>
                </a:solidFill>
                <a:latin typeface="Calibri"/>
                <a:ea typeface="Calibri"/>
                <a:cs typeface="Calibri"/>
              </a:defRPr>
            </a:pPr>
            <a:endParaRPr lang="cs-CZ"/>
          </a:p>
        </c:txPr>
        <c:crossAx val="196244544"/>
        <c:crosses val="autoZero"/>
        <c:crossBetween val="midCat"/>
        <c:majorUnit val="1"/>
      </c:valAx>
      <c:valAx>
        <c:axId val="196244544"/>
        <c:scaling>
          <c:orientation val="minMax"/>
          <c:max val="500"/>
          <c:min val="0"/>
        </c:scaling>
        <c:delete val="0"/>
        <c:axPos val="l"/>
        <c:majorGridlines/>
        <c:title>
          <c:tx>
            <c:rich>
              <a:bodyPr rot="-5400000" vert="horz"/>
              <a:lstStyle/>
              <a:p>
                <a:pPr>
                  <a:defRPr/>
                </a:pPr>
                <a:r>
                  <a:rPr lang="cs-CZ" sz="1200"/>
                  <a:t>přepravní výkony (%)</a:t>
                </a:r>
              </a:p>
            </c:rich>
          </c:tx>
          <c:layout/>
          <c:overlay val="0"/>
        </c:title>
        <c:numFmt formatCode="#,##0" sourceLinked="0"/>
        <c:majorTickMark val="out"/>
        <c:minorTickMark val="none"/>
        <c:tickLblPos val="nextTo"/>
        <c:txPr>
          <a:bodyPr/>
          <a:lstStyle/>
          <a:p>
            <a:pPr>
              <a:defRPr sz="1200" b="1"/>
            </a:pPr>
            <a:endParaRPr lang="cs-CZ"/>
          </a:p>
        </c:txPr>
        <c:crossAx val="196243968"/>
        <c:crosses val="autoZero"/>
        <c:crossBetween val="midCat"/>
        <c:majorUnit val="50"/>
      </c:valAx>
    </c:plotArea>
    <c:plotVisOnly val="1"/>
    <c:dispBlanksAs val="gap"/>
    <c:showDLblsOverMax val="0"/>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cs-CZ" sz="1400"/>
              <a:t>jedna</a:t>
            </a:r>
            <a:r>
              <a:rPr lang="cs-CZ" sz="1400" baseline="0"/>
              <a:t> cesta jednoho cestujícího Praha - Brno</a:t>
            </a:r>
            <a:endParaRPr lang="cs-CZ" sz="1400"/>
          </a:p>
        </c:rich>
      </c:tx>
      <c:layout/>
      <c:overlay val="0"/>
    </c:title>
    <c:autoTitleDeleted val="0"/>
    <c:plotArea>
      <c:layout/>
      <c:barChart>
        <c:barDir val="col"/>
        <c:grouping val="clustered"/>
        <c:varyColors val="0"/>
        <c:ser>
          <c:idx val="0"/>
          <c:order val="0"/>
          <c:tx>
            <c:strRef>
              <c:f>'substituce HS (2)'!$AF$32</c:f>
              <c:strCache>
                <c:ptCount val="1"/>
                <c:pt idx="0">
                  <c:v>automobil</c:v>
                </c:pt>
              </c:strCache>
            </c:strRef>
          </c:tx>
          <c:spPr>
            <a:solidFill>
              <a:srgbClr val="FF0000"/>
            </a:solidFill>
          </c:spPr>
          <c:invertIfNegative val="0"/>
          <c:cat>
            <c:strRef>
              <c:f>'substituce HS (2)'!$AE$33:$AE$35</c:f>
              <c:strCache>
                <c:ptCount val="3"/>
                <c:pt idx="0">
                  <c:v>doba cesty (min)</c:v>
                </c:pt>
                <c:pt idx="1">
                  <c:v>spotřeba energie (kWh)</c:v>
                </c:pt>
                <c:pt idx="2">
                  <c:v>uhlíková stopa (kg CO2)</c:v>
                </c:pt>
              </c:strCache>
            </c:strRef>
          </c:cat>
          <c:val>
            <c:numRef>
              <c:f>'substituce HS (2)'!$AF$33:$AF$35</c:f>
              <c:numCache>
                <c:formatCode>#,##0</c:formatCode>
                <c:ptCount val="3"/>
                <c:pt idx="0">
                  <c:v>120</c:v>
                </c:pt>
                <c:pt idx="1">
                  <c:v>75</c:v>
                </c:pt>
                <c:pt idx="2">
                  <c:v>18.682499999999873</c:v>
                </c:pt>
              </c:numCache>
            </c:numRef>
          </c:val>
          <c:extLst xmlns:c16r2="http://schemas.microsoft.com/office/drawing/2015/06/chart">
            <c:ext xmlns:c16="http://schemas.microsoft.com/office/drawing/2014/chart" uri="{C3380CC4-5D6E-409C-BE32-E72D297353CC}">
              <c16:uniqueId val="{00000000-6472-44D8-BD1B-BFF96B52E7A4}"/>
            </c:ext>
          </c:extLst>
        </c:ser>
        <c:ser>
          <c:idx val="1"/>
          <c:order val="1"/>
          <c:tx>
            <c:strRef>
              <c:f>'substituce HS (2)'!$AG$32</c:f>
              <c:strCache>
                <c:ptCount val="1"/>
                <c:pt idx="0">
                  <c:v>CR vlak</c:v>
                </c:pt>
              </c:strCache>
            </c:strRef>
          </c:tx>
          <c:spPr>
            <a:solidFill>
              <a:srgbClr val="0070C0"/>
            </a:solidFill>
          </c:spPr>
          <c:invertIfNegative val="0"/>
          <c:cat>
            <c:strRef>
              <c:f>'substituce HS (2)'!$AE$33:$AE$35</c:f>
              <c:strCache>
                <c:ptCount val="3"/>
                <c:pt idx="0">
                  <c:v>doba cesty (min)</c:v>
                </c:pt>
                <c:pt idx="1">
                  <c:v>spotřeba energie (kWh)</c:v>
                </c:pt>
                <c:pt idx="2">
                  <c:v>uhlíková stopa (kg CO2)</c:v>
                </c:pt>
              </c:strCache>
            </c:strRef>
          </c:cat>
          <c:val>
            <c:numRef>
              <c:f>'substituce HS (2)'!$AG$33:$AG$35</c:f>
              <c:numCache>
                <c:formatCode>#,##0</c:formatCode>
                <c:ptCount val="3"/>
                <c:pt idx="0">
                  <c:v>150</c:v>
                </c:pt>
                <c:pt idx="1">
                  <c:v>10.541666666666664</c:v>
                </c:pt>
                <c:pt idx="2">
                  <c:v>4.6383333333333434</c:v>
                </c:pt>
              </c:numCache>
            </c:numRef>
          </c:val>
          <c:extLst xmlns:c16r2="http://schemas.microsoft.com/office/drawing/2015/06/chart">
            <c:ext xmlns:c16="http://schemas.microsoft.com/office/drawing/2014/chart" uri="{C3380CC4-5D6E-409C-BE32-E72D297353CC}">
              <c16:uniqueId val="{00000001-6472-44D8-BD1B-BFF96B52E7A4}"/>
            </c:ext>
          </c:extLst>
        </c:ser>
        <c:ser>
          <c:idx val="2"/>
          <c:order val="2"/>
          <c:tx>
            <c:strRef>
              <c:f>'substituce HS (2)'!$AH$32</c:f>
              <c:strCache>
                <c:ptCount val="1"/>
                <c:pt idx="0">
                  <c:v>HS vlak </c:v>
                </c:pt>
              </c:strCache>
            </c:strRef>
          </c:tx>
          <c:spPr>
            <a:solidFill>
              <a:srgbClr val="00B0F0"/>
            </a:solidFill>
          </c:spPr>
          <c:invertIfNegative val="0"/>
          <c:cat>
            <c:strRef>
              <c:f>'substituce HS (2)'!$AE$33:$AE$35</c:f>
              <c:strCache>
                <c:ptCount val="3"/>
                <c:pt idx="0">
                  <c:v>doba cesty (min)</c:v>
                </c:pt>
                <c:pt idx="1">
                  <c:v>spotřeba energie (kWh)</c:v>
                </c:pt>
                <c:pt idx="2">
                  <c:v>uhlíková stopa (kg CO2)</c:v>
                </c:pt>
              </c:strCache>
            </c:strRef>
          </c:cat>
          <c:val>
            <c:numRef>
              <c:f>'substituce HS (2)'!$AH$33:$AH$35</c:f>
              <c:numCache>
                <c:formatCode>#,##0</c:formatCode>
                <c:ptCount val="3"/>
                <c:pt idx="0">
                  <c:v>54</c:v>
                </c:pt>
                <c:pt idx="1">
                  <c:v>9.7533333333333321</c:v>
                </c:pt>
                <c:pt idx="2">
                  <c:v>4.2914666666666674</c:v>
                </c:pt>
              </c:numCache>
            </c:numRef>
          </c:val>
          <c:extLst xmlns:c16r2="http://schemas.microsoft.com/office/drawing/2015/06/chart">
            <c:ext xmlns:c16="http://schemas.microsoft.com/office/drawing/2014/chart" uri="{C3380CC4-5D6E-409C-BE32-E72D297353CC}">
              <c16:uniqueId val="{00000002-6472-44D8-BD1B-BFF96B52E7A4}"/>
            </c:ext>
          </c:extLst>
        </c:ser>
        <c:dLbls>
          <c:showLegendKey val="0"/>
          <c:showVal val="0"/>
          <c:showCatName val="0"/>
          <c:showSerName val="0"/>
          <c:showPercent val="0"/>
          <c:showBubbleSize val="0"/>
        </c:dLbls>
        <c:gapWidth val="150"/>
        <c:axId val="197208576"/>
        <c:axId val="196246848"/>
      </c:barChart>
      <c:catAx>
        <c:axId val="197208576"/>
        <c:scaling>
          <c:orientation val="minMax"/>
        </c:scaling>
        <c:delete val="0"/>
        <c:axPos val="b"/>
        <c:numFmt formatCode="General" sourceLinked="0"/>
        <c:majorTickMark val="out"/>
        <c:minorTickMark val="none"/>
        <c:tickLblPos val="nextTo"/>
        <c:txPr>
          <a:bodyPr/>
          <a:lstStyle/>
          <a:p>
            <a:pPr>
              <a:defRPr sz="1200" b="1"/>
            </a:pPr>
            <a:endParaRPr lang="cs-CZ"/>
          </a:p>
        </c:txPr>
        <c:crossAx val="196246848"/>
        <c:crosses val="autoZero"/>
        <c:auto val="1"/>
        <c:lblAlgn val="ctr"/>
        <c:lblOffset val="100"/>
        <c:noMultiLvlLbl val="0"/>
      </c:catAx>
      <c:valAx>
        <c:axId val="196246848"/>
        <c:scaling>
          <c:orientation val="minMax"/>
        </c:scaling>
        <c:delete val="0"/>
        <c:axPos val="l"/>
        <c:majorGridlines/>
        <c:numFmt formatCode="#,##0" sourceLinked="1"/>
        <c:majorTickMark val="out"/>
        <c:minorTickMark val="none"/>
        <c:tickLblPos val="nextTo"/>
        <c:txPr>
          <a:bodyPr/>
          <a:lstStyle/>
          <a:p>
            <a:pPr>
              <a:defRPr sz="1200" b="1"/>
            </a:pPr>
            <a:endParaRPr lang="cs-CZ"/>
          </a:p>
        </c:txPr>
        <c:crossAx val="197208576"/>
        <c:crosses val="autoZero"/>
        <c:crossBetween val="between"/>
      </c:valAx>
    </c:plotArea>
    <c:legend>
      <c:legendPos val="t"/>
      <c:layout/>
      <c:overlay val="0"/>
      <c:txPr>
        <a:bodyPr/>
        <a:lstStyle/>
        <a:p>
          <a:pPr>
            <a:defRPr sz="1200" b="1"/>
          </a:pPr>
          <a:endParaRPr lang="cs-CZ"/>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cs-CZ" sz="1400" baseline="0" dirty="0"/>
              <a:t>snižování konečné spotřeby energie ČR 2020 - 2030</a:t>
            </a:r>
            <a:endParaRPr lang="cs-CZ" sz="1400" dirty="0"/>
          </a:p>
        </c:rich>
      </c:tx>
      <c:layout>
        <c:manualLayout>
          <c:xMode val="edge"/>
          <c:yMode val="edge"/>
          <c:x val="0.14779763047233693"/>
          <c:y val="8.4405128026396298E-2"/>
        </c:manualLayout>
      </c:layout>
      <c:overlay val="0"/>
    </c:title>
    <c:autoTitleDeleted val="0"/>
    <c:plotArea>
      <c:layout>
        <c:manualLayout>
          <c:layoutTarget val="inner"/>
          <c:xMode val="edge"/>
          <c:yMode val="edge"/>
          <c:x val="0.17404378689498157"/>
          <c:y val="0.17432602999716329"/>
          <c:w val="0.75127009939571121"/>
          <c:h val="0.66897238738049514"/>
        </c:manualLayout>
      </c:layout>
      <c:scatterChart>
        <c:scatterStyle val="lineMarker"/>
        <c:varyColors val="0"/>
        <c:ser>
          <c:idx val="4"/>
          <c:order val="0"/>
          <c:tx>
            <c:v>spotřeba</c:v>
          </c:tx>
          <c:spPr>
            <a:ln w="38100">
              <a:solidFill>
                <a:srgbClr val="FF0000"/>
              </a:solidFill>
            </a:ln>
          </c:spPr>
          <c:marker>
            <c:symbol val="none"/>
          </c:marker>
          <c:xVal>
            <c:numRef>
              <c:f>'rovnoměrně (2)'!$A$20:$A$49</c:f>
              <c:numCache>
                <c:formatCode>General</c:formatCode>
                <c:ptCount val="3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pt idx="20">
                  <c:v>2041</c:v>
                </c:pt>
                <c:pt idx="21">
                  <c:v>2042</c:v>
                </c:pt>
                <c:pt idx="22">
                  <c:v>2043</c:v>
                </c:pt>
                <c:pt idx="23">
                  <c:v>2044</c:v>
                </c:pt>
                <c:pt idx="24">
                  <c:v>2045</c:v>
                </c:pt>
                <c:pt idx="25">
                  <c:v>2046</c:v>
                </c:pt>
                <c:pt idx="26">
                  <c:v>2047</c:v>
                </c:pt>
                <c:pt idx="27">
                  <c:v>2048</c:v>
                </c:pt>
                <c:pt idx="28">
                  <c:v>2049</c:v>
                </c:pt>
                <c:pt idx="29">
                  <c:v>2050</c:v>
                </c:pt>
              </c:numCache>
            </c:numRef>
          </c:xVal>
          <c:yVal>
            <c:numRef>
              <c:f>'rovnoměrně (2)'!$E$20:$E$49</c:f>
              <c:numCache>
                <c:formatCode>0.0</c:formatCode>
                <c:ptCount val="30"/>
                <c:pt idx="0">
                  <c:v>1041.5999999999999</c:v>
                </c:pt>
                <c:pt idx="1">
                  <c:v>1033.2</c:v>
                </c:pt>
                <c:pt idx="2">
                  <c:v>1024.8</c:v>
                </c:pt>
                <c:pt idx="3">
                  <c:v>1016.4</c:v>
                </c:pt>
                <c:pt idx="4">
                  <c:v>1008</c:v>
                </c:pt>
                <c:pt idx="5">
                  <c:v>999.6</c:v>
                </c:pt>
                <c:pt idx="6">
                  <c:v>991.2</c:v>
                </c:pt>
                <c:pt idx="7">
                  <c:v>982.8</c:v>
                </c:pt>
                <c:pt idx="8">
                  <c:v>974.4</c:v>
                </c:pt>
                <c:pt idx="9">
                  <c:v>966</c:v>
                </c:pt>
                <c:pt idx="10">
                  <c:v>957.6</c:v>
                </c:pt>
                <c:pt idx="11">
                  <c:v>949.19999999999993</c:v>
                </c:pt>
                <c:pt idx="12">
                  <c:v>940.8</c:v>
                </c:pt>
                <c:pt idx="13">
                  <c:v>932.4</c:v>
                </c:pt>
                <c:pt idx="14">
                  <c:v>924</c:v>
                </c:pt>
                <c:pt idx="15">
                  <c:v>915.59999999999991</c:v>
                </c:pt>
                <c:pt idx="16">
                  <c:v>907.19999999999993</c:v>
                </c:pt>
                <c:pt idx="17">
                  <c:v>898.8</c:v>
                </c:pt>
                <c:pt idx="18">
                  <c:v>890.4</c:v>
                </c:pt>
                <c:pt idx="19">
                  <c:v>882</c:v>
                </c:pt>
                <c:pt idx="20">
                  <c:v>873.59999999999991</c:v>
                </c:pt>
                <c:pt idx="21">
                  <c:v>865.19999999999993</c:v>
                </c:pt>
                <c:pt idx="22">
                  <c:v>856.8</c:v>
                </c:pt>
                <c:pt idx="23">
                  <c:v>848.39999999999986</c:v>
                </c:pt>
                <c:pt idx="24">
                  <c:v>839.99999999999989</c:v>
                </c:pt>
                <c:pt idx="25">
                  <c:v>831.59999999999991</c:v>
                </c:pt>
                <c:pt idx="26">
                  <c:v>823.19999999999993</c:v>
                </c:pt>
                <c:pt idx="27">
                  <c:v>814.8</c:v>
                </c:pt>
                <c:pt idx="28">
                  <c:v>806.39999999999986</c:v>
                </c:pt>
                <c:pt idx="29">
                  <c:v>797.99999999999989</c:v>
                </c:pt>
              </c:numCache>
            </c:numRef>
          </c:yVal>
          <c:smooth val="0"/>
          <c:extLst xmlns:c16r2="http://schemas.microsoft.com/office/drawing/2015/06/chart">
            <c:ext xmlns:c16="http://schemas.microsoft.com/office/drawing/2014/chart" uri="{C3380CC4-5D6E-409C-BE32-E72D297353CC}">
              <c16:uniqueId val="{00000000-AE7F-46EB-9484-ABF2002509E0}"/>
            </c:ext>
          </c:extLst>
        </c:ser>
        <c:dLbls>
          <c:showLegendKey val="0"/>
          <c:showVal val="0"/>
          <c:showCatName val="0"/>
          <c:showSerName val="0"/>
          <c:showPercent val="0"/>
          <c:showBubbleSize val="0"/>
        </c:dLbls>
        <c:axId val="195552960"/>
        <c:axId val="195553536"/>
      </c:scatterChart>
      <c:valAx>
        <c:axId val="195552960"/>
        <c:scaling>
          <c:orientation val="minMax"/>
          <c:max val="2050"/>
          <c:min val="2020"/>
        </c:scaling>
        <c:delete val="0"/>
        <c:axPos val="b"/>
        <c:majorGridlines/>
        <c:title>
          <c:tx>
            <c:rich>
              <a:bodyPr/>
              <a:lstStyle/>
              <a:p>
                <a:pPr>
                  <a:defRPr/>
                </a:pPr>
                <a:r>
                  <a:rPr lang="cs-CZ" sz="1200"/>
                  <a:t>letopočet (rok)</a:t>
                </a:r>
              </a:p>
            </c:rich>
          </c:tx>
          <c:layout/>
          <c:overlay val="0"/>
        </c:title>
        <c:numFmt formatCode="General" sourceLinked="1"/>
        <c:majorTickMark val="out"/>
        <c:minorTickMark val="none"/>
        <c:tickLblPos val="nextTo"/>
        <c:txPr>
          <a:bodyPr/>
          <a:lstStyle/>
          <a:p>
            <a:pPr>
              <a:defRPr sz="1200" b="1"/>
            </a:pPr>
            <a:endParaRPr lang="cs-CZ"/>
          </a:p>
        </c:txPr>
        <c:crossAx val="195553536"/>
        <c:crosses val="autoZero"/>
        <c:crossBetween val="midCat"/>
        <c:majorUnit val="5"/>
      </c:valAx>
      <c:valAx>
        <c:axId val="195553536"/>
        <c:scaling>
          <c:orientation val="minMax"/>
          <c:max val="1100"/>
          <c:min val="0"/>
        </c:scaling>
        <c:delete val="0"/>
        <c:axPos val="l"/>
        <c:majorGridlines/>
        <c:title>
          <c:tx>
            <c:rich>
              <a:bodyPr rot="-5400000" vert="horz"/>
              <a:lstStyle/>
              <a:p>
                <a:pPr>
                  <a:defRPr sz="1200" b="1"/>
                </a:pPr>
                <a:r>
                  <a:rPr lang="cs-CZ" sz="1200" b="1" baseline="0" dirty="0"/>
                  <a:t>spotřeba energie (PJ/rok)</a:t>
                </a:r>
                <a:endParaRPr lang="cs-CZ" sz="1200" b="1" dirty="0"/>
              </a:p>
            </c:rich>
          </c:tx>
          <c:layout>
            <c:manualLayout>
              <c:xMode val="edge"/>
              <c:yMode val="edge"/>
              <c:x val="3.1838304694671811E-2"/>
              <c:y val="0.33325039151810831"/>
            </c:manualLayout>
          </c:layout>
          <c:overlay val="0"/>
        </c:title>
        <c:numFmt formatCode="0" sourceLinked="0"/>
        <c:majorTickMark val="out"/>
        <c:minorTickMark val="none"/>
        <c:tickLblPos val="nextTo"/>
        <c:txPr>
          <a:bodyPr/>
          <a:lstStyle/>
          <a:p>
            <a:pPr>
              <a:defRPr sz="1200" b="1"/>
            </a:pPr>
            <a:endParaRPr lang="cs-CZ"/>
          </a:p>
        </c:txPr>
        <c:crossAx val="195552960"/>
        <c:crosses val="autoZero"/>
        <c:crossBetween val="midCat"/>
        <c:majorUnit val="100"/>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cs-CZ" sz="1400"/>
              <a:t>Produkce</a:t>
            </a:r>
            <a:r>
              <a:rPr lang="cs-CZ" sz="1400" baseline="0"/>
              <a:t> oxidu uhličitého v ČR</a:t>
            </a:r>
            <a:endParaRPr lang="cs-CZ" sz="1400"/>
          </a:p>
        </c:rich>
      </c:tx>
      <c:layout/>
      <c:overlay val="0"/>
    </c:title>
    <c:autoTitleDeleted val="0"/>
    <c:plotArea>
      <c:layout/>
      <c:scatterChart>
        <c:scatterStyle val="lineMarker"/>
        <c:varyColors val="0"/>
        <c:ser>
          <c:idx val="0"/>
          <c:order val="0"/>
          <c:tx>
            <c:strRef>
              <c:f>'vývoj CO2'!$B$4</c:f>
              <c:strCache>
                <c:ptCount val="1"/>
                <c:pt idx="0">
                  <c:v>celkem skut.</c:v>
                </c:pt>
              </c:strCache>
            </c:strRef>
          </c:tx>
          <c:spPr>
            <a:ln w="38100">
              <a:solidFill>
                <a:srgbClr val="0070C0"/>
              </a:solidFill>
            </a:ln>
          </c:spPr>
          <c:marker>
            <c:symbol val="none"/>
          </c:marker>
          <c:xVal>
            <c:numRef>
              <c:f>'vývoj CO2'!$A$5:$A$35</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2020</c:v>
                </c:pt>
                <c:pt idx="28">
                  <c:v>2030</c:v>
                </c:pt>
                <c:pt idx="29">
                  <c:v>2040</c:v>
                </c:pt>
                <c:pt idx="30">
                  <c:v>2050</c:v>
                </c:pt>
              </c:numCache>
            </c:numRef>
          </c:xVal>
          <c:yVal>
            <c:numRef>
              <c:f>'vývoj CO2'!$B$5:$B$35</c:f>
              <c:numCache>
                <c:formatCode>General</c:formatCode>
                <c:ptCount val="31"/>
                <c:pt idx="0">
                  <c:v>193</c:v>
                </c:pt>
                <c:pt idx="1">
                  <c:v>171</c:v>
                </c:pt>
                <c:pt idx="2">
                  <c:v>164</c:v>
                </c:pt>
                <c:pt idx="3">
                  <c:v>156</c:v>
                </c:pt>
                <c:pt idx="4">
                  <c:v>151</c:v>
                </c:pt>
                <c:pt idx="5">
                  <c:v>151</c:v>
                </c:pt>
                <c:pt idx="6">
                  <c:v>153</c:v>
                </c:pt>
                <c:pt idx="7">
                  <c:v>149</c:v>
                </c:pt>
                <c:pt idx="8">
                  <c:v>143</c:v>
                </c:pt>
                <c:pt idx="9">
                  <c:v>133</c:v>
                </c:pt>
                <c:pt idx="10">
                  <c:v>141</c:v>
                </c:pt>
                <c:pt idx="11">
                  <c:v>141</c:v>
                </c:pt>
                <c:pt idx="12">
                  <c:v>137</c:v>
                </c:pt>
                <c:pt idx="13">
                  <c:v>142</c:v>
                </c:pt>
                <c:pt idx="14">
                  <c:v>142</c:v>
                </c:pt>
                <c:pt idx="15">
                  <c:v>141</c:v>
                </c:pt>
                <c:pt idx="16">
                  <c:v>144</c:v>
                </c:pt>
                <c:pt idx="17">
                  <c:v>148</c:v>
                </c:pt>
                <c:pt idx="18">
                  <c:v>140</c:v>
                </c:pt>
                <c:pt idx="19">
                  <c:v>130</c:v>
                </c:pt>
                <c:pt idx="20">
                  <c:v>135</c:v>
                </c:pt>
                <c:pt idx="21">
                  <c:v>131</c:v>
                </c:pt>
                <c:pt idx="22">
                  <c:v>127</c:v>
                </c:pt>
                <c:pt idx="23">
                  <c:v>123</c:v>
                </c:pt>
                <c:pt idx="24">
                  <c:v>121</c:v>
                </c:pt>
                <c:pt idx="25">
                  <c:v>122</c:v>
                </c:pt>
                <c:pt idx="26">
                  <c:v>125</c:v>
                </c:pt>
              </c:numCache>
            </c:numRef>
          </c:yVal>
          <c:smooth val="0"/>
          <c:extLst xmlns:c16r2="http://schemas.microsoft.com/office/drawing/2015/06/chart">
            <c:ext xmlns:c16="http://schemas.microsoft.com/office/drawing/2014/chart" uri="{C3380CC4-5D6E-409C-BE32-E72D297353CC}">
              <c16:uniqueId val="{00000000-9CE5-442F-B51D-A65251125CF0}"/>
            </c:ext>
          </c:extLst>
        </c:ser>
        <c:ser>
          <c:idx val="1"/>
          <c:order val="1"/>
          <c:tx>
            <c:strRef>
              <c:f>'vývoj CO2'!$C$4</c:f>
              <c:strCache>
                <c:ptCount val="1"/>
                <c:pt idx="0">
                  <c:v>paliva skut.</c:v>
                </c:pt>
              </c:strCache>
            </c:strRef>
          </c:tx>
          <c:spPr>
            <a:ln w="38100">
              <a:solidFill>
                <a:srgbClr val="FF0000"/>
              </a:solidFill>
            </a:ln>
          </c:spPr>
          <c:marker>
            <c:symbol val="none"/>
          </c:marker>
          <c:xVal>
            <c:numRef>
              <c:f>'vývoj CO2'!$A$5:$A$35</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2020</c:v>
                </c:pt>
                <c:pt idx="28">
                  <c:v>2030</c:v>
                </c:pt>
                <c:pt idx="29">
                  <c:v>2040</c:v>
                </c:pt>
                <c:pt idx="30">
                  <c:v>2050</c:v>
                </c:pt>
              </c:numCache>
            </c:numRef>
          </c:xVal>
          <c:yVal>
            <c:numRef>
              <c:f>'vývoj CO2'!$C$5:$C$35</c:f>
              <c:numCache>
                <c:formatCode>General</c:formatCode>
                <c:ptCount val="31"/>
                <c:pt idx="0">
                  <c:v>161</c:v>
                </c:pt>
                <c:pt idx="1">
                  <c:v>148</c:v>
                </c:pt>
                <c:pt idx="2">
                  <c:v>142</c:v>
                </c:pt>
                <c:pt idx="3">
                  <c:v>137</c:v>
                </c:pt>
                <c:pt idx="4">
                  <c:v>129</c:v>
                </c:pt>
                <c:pt idx="5">
                  <c:v>129</c:v>
                </c:pt>
                <c:pt idx="6">
                  <c:v>132</c:v>
                </c:pt>
                <c:pt idx="7">
                  <c:v>127</c:v>
                </c:pt>
                <c:pt idx="8">
                  <c:v>121</c:v>
                </c:pt>
                <c:pt idx="9">
                  <c:v>114</c:v>
                </c:pt>
                <c:pt idx="10">
                  <c:v>122</c:v>
                </c:pt>
                <c:pt idx="11">
                  <c:v>122</c:v>
                </c:pt>
                <c:pt idx="12">
                  <c:v>119</c:v>
                </c:pt>
                <c:pt idx="13">
                  <c:v>121</c:v>
                </c:pt>
                <c:pt idx="14">
                  <c:v>121</c:v>
                </c:pt>
                <c:pt idx="15">
                  <c:v>120</c:v>
                </c:pt>
                <c:pt idx="16">
                  <c:v>121</c:v>
                </c:pt>
                <c:pt idx="17">
                  <c:v>122</c:v>
                </c:pt>
                <c:pt idx="18">
                  <c:v>116</c:v>
                </c:pt>
                <c:pt idx="19">
                  <c:v>111</c:v>
                </c:pt>
                <c:pt idx="20">
                  <c:v>112</c:v>
                </c:pt>
                <c:pt idx="21">
                  <c:v>110</c:v>
                </c:pt>
                <c:pt idx="22">
                  <c:v>106</c:v>
                </c:pt>
                <c:pt idx="23">
                  <c:v>101</c:v>
                </c:pt>
                <c:pt idx="24">
                  <c:v>98</c:v>
                </c:pt>
                <c:pt idx="25">
                  <c:v>99</c:v>
                </c:pt>
                <c:pt idx="26">
                  <c:v>100</c:v>
                </c:pt>
              </c:numCache>
            </c:numRef>
          </c:yVal>
          <c:smooth val="0"/>
          <c:extLst xmlns:c16r2="http://schemas.microsoft.com/office/drawing/2015/06/chart">
            <c:ext xmlns:c16="http://schemas.microsoft.com/office/drawing/2014/chart" uri="{C3380CC4-5D6E-409C-BE32-E72D297353CC}">
              <c16:uniqueId val="{00000001-9CE5-442F-B51D-A65251125CF0}"/>
            </c:ext>
          </c:extLst>
        </c:ser>
        <c:ser>
          <c:idx val="2"/>
          <c:order val="2"/>
          <c:tx>
            <c:strRef>
              <c:f>'vývoj CO2'!$D$4</c:f>
              <c:strCache>
                <c:ptCount val="1"/>
                <c:pt idx="0">
                  <c:v>celkem plán</c:v>
                </c:pt>
              </c:strCache>
            </c:strRef>
          </c:tx>
          <c:spPr>
            <a:ln w="38100">
              <a:solidFill>
                <a:srgbClr val="0070C0"/>
              </a:solidFill>
              <a:prstDash val="sysDash"/>
            </a:ln>
          </c:spPr>
          <c:marker>
            <c:symbol val="none"/>
          </c:marker>
          <c:xVal>
            <c:numRef>
              <c:f>'vývoj CO2'!$A$5:$A$35</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2020</c:v>
                </c:pt>
                <c:pt idx="28">
                  <c:v>2030</c:v>
                </c:pt>
                <c:pt idx="29">
                  <c:v>2040</c:v>
                </c:pt>
                <c:pt idx="30">
                  <c:v>2050</c:v>
                </c:pt>
              </c:numCache>
            </c:numRef>
          </c:xVal>
          <c:yVal>
            <c:numRef>
              <c:f>'vývoj CO2'!$D$5:$D$35</c:f>
              <c:numCache>
                <c:formatCode>General</c:formatCode>
                <c:ptCount val="31"/>
                <c:pt idx="27">
                  <c:v>116</c:v>
                </c:pt>
                <c:pt idx="28">
                  <c:v>104</c:v>
                </c:pt>
                <c:pt idx="29">
                  <c:v>70</c:v>
                </c:pt>
                <c:pt idx="30">
                  <c:v>39</c:v>
                </c:pt>
              </c:numCache>
            </c:numRef>
          </c:yVal>
          <c:smooth val="0"/>
          <c:extLst xmlns:c16r2="http://schemas.microsoft.com/office/drawing/2015/06/chart">
            <c:ext xmlns:c16="http://schemas.microsoft.com/office/drawing/2014/chart" uri="{C3380CC4-5D6E-409C-BE32-E72D297353CC}">
              <c16:uniqueId val="{00000002-9CE5-442F-B51D-A65251125CF0}"/>
            </c:ext>
          </c:extLst>
        </c:ser>
        <c:ser>
          <c:idx val="3"/>
          <c:order val="3"/>
          <c:tx>
            <c:strRef>
              <c:f>'vývoj CO2'!$E$4</c:f>
              <c:strCache>
                <c:ptCount val="1"/>
                <c:pt idx="0">
                  <c:v>paliva plán</c:v>
                </c:pt>
              </c:strCache>
            </c:strRef>
          </c:tx>
          <c:spPr>
            <a:ln w="38100">
              <a:solidFill>
                <a:srgbClr val="FF0000"/>
              </a:solidFill>
              <a:prstDash val="sysDash"/>
            </a:ln>
          </c:spPr>
          <c:marker>
            <c:symbol val="none"/>
          </c:marker>
          <c:xVal>
            <c:numRef>
              <c:f>'vývoj CO2'!$A$5:$A$35</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2020</c:v>
                </c:pt>
                <c:pt idx="28">
                  <c:v>2030</c:v>
                </c:pt>
                <c:pt idx="29">
                  <c:v>2040</c:v>
                </c:pt>
                <c:pt idx="30">
                  <c:v>2050</c:v>
                </c:pt>
              </c:numCache>
            </c:numRef>
          </c:xVal>
          <c:yVal>
            <c:numRef>
              <c:f>'vývoj CO2'!$E$5:$E$35</c:f>
              <c:numCache>
                <c:formatCode>General</c:formatCode>
                <c:ptCount val="31"/>
                <c:pt idx="27">
                  <c:v>91</c:v>
                </c:pt>
                <c:pt idx="28">
                  <c:v>79</c:v>
                </c:pt>
                <c:pt idx="29">
                  <c:v>45</c:v>
                </c:pt>
                <c:pt idx="30">
                  <c:v>14</c:v>
                </c:pt>
              </c:numCache>
            </c:numRef>
          </c:yVal>
          <c:smooth val="0"/>
          <c:extLst xmlns:c16r2="http://schemas.microsoft.com/office/drawing/2015/06/chart">
            <c:ext xmlns:c16="http://schemas.microsoft.com/office/drawing/2014/chart" uri="{C3380CC4-5D6E-409C-BE32-E72D297353CC}">
              <c16:uniqueId val="{00000003-9CE5-442F-B51D-A65251125CF0}"/>
            </c:ext>
          </c:extLst>
        </c:ser>
        <c:dLbls>
          <c:showLegendKey val="0"/>
          <c:showVal val="0"/>
          <c:showCatName val="0"/>
          <c:showSerName val="0"/>
          <c:showPercent val="0"/>
          <c:showBubbleSize val="0"/>
        </c:dLbls>
        <c:axId val="195555264"/>
        <c:axId val="195555840"/>
      </c:scatterChart>
      <c:valAx>
        <c:axId val="195555264"/>
        <c:scaling>
          <c:orientation val="minMax"/>
          <c:max val="2050"/>
          <c:min val="1990"/>
        </c:scaling>
        <c:delete val="0"/>
        <c:axPos val="b"/>
        <c:majorGridlines/>
        <c:title>
          <c:tx>
            <c:rich>
              <a:bodyPr/>
              <a:lstStyle/>
              <a:p>
                <a:pPr>
                  <a:defRPr/>
                </a:pPr>
                <a:r>
                  <a:rPr lang="cs-CZ"/>
                  <a:t>letopočet</a:t>
                </a:r>
                <a:r>
                  <a:rPr lang="cs-CZ" baseline="0"/>
                  <a:t> (rok)</a:t>
                </a:r>
                <a:endParaRPr lang="cs-CZ"/>
              </a:p>
            </c:rich>
          </c:tx>
          <c:layout/>
          <c:overlay val="0"/>
        </c:title>
        <c:numFmt formatCode="General" sourceLinked="1"/>
        <c:majorTickMark val="out"/>
        <c:minorTickMark val="none"/>
        <c:tickLblPos val="nextTo"/>
        <c:crossAx val="195555840"/>
        <c:crosses val="autoZero"/>
        <c:crossBetween val="midCat"/>
        <c:majorUnit val="10"/>
      </c:valAx>
      <c:valAx>
        <c:axId val="195555840"/>
        <c:scaling>
          <c:orientation val="minMax"/>
          <c:max val="200"/>
          <c:min val="0"/>
        </c:scaling>
        <c:delete val="0"/>
        <c:axPos val="l"/>
        <c:majorGridlines/>
        <c:title>
          <c:tx>
            <c:rich>
              <a:bodyPr rot="-5400000" vert="horz"/>
              <a:lstStyle/>
              <a:p>
                <a:pPr>
                  <a:defRPr/>
                </a:pPr>
                <a:r>
                  <a:rPr lang="cs-CZ"/>
                  <a:t>produkce</a:t>
                </a:r>
                <a:r>
                  <a:rPr lang="cs-CZ" baseline="0"/>
                  <a:t> (Mt CO2 ekv/rok)</a:t>
                </a:r>
                <a:endParaRPr lang="cs-CZ"/>
              </a:p>
            </c:rich>
          </c:tx>
          <c:layout/>
          <c:overlay val="0"/>
        </c:title>
        <c:numFmt formatCode="General" sourceLinked="1"/>
        <c:majorTickMark val="out"/>
        <c:minorTickMark val="none"/>
        <c:tickLblPos val="nextTo"/>
        <c:crossAx val="195555264"/>
        <c:crosses val="autoZero"/>
        <c:crossBetween val="midCat"/>
        <c:majorUnit val="20"/>
      </c:valAx>
    </c:plotArea>
    <c:legend>
      <c:legendPos val="t"/>
      <c:layout/>
      <c:overlay val="0"/>
    </c:legend>
    <c:plotVisOnly val="1"/>
    <c:dispBlanksAs val="gap"/>
    <c:showDLblsOverMax val="0"/>
  </c:chart>
  <c:txPr>
    <a:bodyPr/>
    <a:lstStyle/>
    <a:p>
      <a:pPr>
        <a:defRPr sz="1200" b="1"/>
      </a:pPr>
      <a:endParaRPr lang="cs-CZ"/>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cs-CZ" sz="1400" b="1" i="0" baseline="0"/>
              <a:t>struktura konečné spotřeby energie v ČR 2016</a:t>
            </a:r>
            <a:endParaRPr lang="cs-CZ"/>
          </a:p>
        </c:rich>
      </c:tx>
      <c:layout/>
      <c:overlay val="0"/>
    </c:title>
    <c:autoTitleDeleted val="0"/>
    <c:plotArea>
      <c:layout/>
      <c:pieChart>
        <c:varyColors val="1"/>
        <c:ser>
          <c:idx val="0"/>
          <c:order val="0"/>
          <c:dLbls>
            <c:spPr>
              <a:noFill/>
              <a:ln>
                <a:noFill/>
              </a:ln>
              <a:effectLst/>
            </c:spPr>
            <c:txPr>
              <a:bodyPr/>
              <a:lstStyle/>
              <a:p>
                <a:pPr>
                  <a:defRPr sz="1200" b="1"/>
                </a:pPr>
                <a:endParaRPr lang="cs-CZ"/>
              </a:p>
            </c:txPr>
            <c:dLblPos val="outEnd"/>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'kWh extrapolace 2030'!$A$62:$A$66</c:f>
              <c:strCache>
                <c:ptCount val="5"/>
                <c:pt idx="0">
                  <c:v>průmysl</c:v>
                </c:pt>
                <c:pt idx="1">
                  <c:v>doprava</c:v>
                </c:pt>
                <c:pt idx="2">
                  <c:v>domácnosti</c:v>
                </c:pt>
                <c:pt idx="3">
                  <c:v>služby</c:v>
                </c:pt>
                <c:pt idx="4">
                  <c:v>ostatní</c:v>
                </c:pt>
              </c:strCache>
            </c:strRef>
          </c:cat>
          <c:val>
            <c:numRef>
              <c:f>'kWh extrapolace 2030'!$G$62:$G$66</c:f>
              <c:numCache>
                <c:formatCode>0.0%</c:formatCode>
                <c:ptCount val="5"/>
                <c:pt idx="0">
                  <c:v>0.29741823543716539</c:v>
                </c:pt>
                <c:pt idx="1">
                  <c:v>0.27205221043205041</c:v>
                </c:pt>
                <c:pt idx="2">
                  <c:v>0.27964966591653895</c:v>
                </c:pt>
                <c:pt idx="3">
                  <c:v>0.123272165115588</c:v>
                </c:pt>
                <c:pt idx="4">
                  <c:v>2.7607723098657881E-2</c:v>
                </c:pt>
              </c:numCache>
            </c:numRef>
          </c:val>
          <c:extLst xmlns:c16r2="http://schemas.microsoft.com/office/drawing/2015/06/chart">
            <c:ext xmlns:c16="http://schemas.microsoft.com/office/drawing/2014/chart" uri="{C3380CC4-5D6E-409C-BE32-E72D297353CC}">
              <c16:uniqueId val="{00000000-A22A-443E-B2EA-D936D8593F2E}"/>
            </c:ext>
          </c:extLst>
        </c:ser>
        <c:dLbls>
          <c:showLegendKey val="0"/>
          <c:showVal val="1"/>
          <c:showCatName val="0"/>
          <c:showSerName val="0"/>
          <c:showPercent val="0"/>
          <c:showBubbleSize val="0"/>
          <c:showLeaderLines val="1"/>
        </c:dLbls>
        <c:firstSliceAng val="0"/>
      </c:pieChart>
    </c:plotArea>
    <c:legend>
      <c:legendPos val="t"/>
      <c:layout/>
      <c:overlay val="0"/>
      <c:txPr>
        <a:bodyPr/>
        <a:lstStyle/>
        <a:p>
          <a:pPr>
            <a:defRPr sz="1200" b="1"/>
          </a:pPr>
          <a:endParaRPr lang="cs-CZ"/>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cs-CZ" sz="1400"/>
              <a:t>struktura konečné spotřeby energie v ČR </a:t>
            </a:r>
          </a:p>
        </c:rich>
      </c:tx>
      <c:layout/>
      <c:overlay val="0"/>
    </c:title>
    <c:autoTitleDeleted val="0"/>
    <c:plotArea>
      <c:layout/>
      <c:scatterChart>
        <c:scatterStyle val="lineMarker"/>
        <c:varyColors val="0"/>
        <c:ser>
          <c:idx val="0"/>
          <c:order val="0"/>
          <c:tx>
            <c:strRef>
              <c:f>kWh!$A$44</c:f>
              <c:strCache>
                <c:ptCount val="1"/>
                <c:pt idx="0">
                  <c:v>průmysl</c:v>
                </c:pt>
              </c:strCache>
            </c:strRef>
          </c:tx>
          <c:spPr>
            <a:ln w="38100">
              <a:solidFill>
                <a:srgbClr val="FF0000"/>
              </a:solidFill>
            </a:ln>
          </c:spPr>
          <c:marker>
            <c:symbol val="none"/>
          </c:marker>
          <c:xVal>
            <c:numRef>
              <c:f>kWh!$C$43:$G$43</c:f>
              <c:numCache>
                <c:formatCode>General</c:formatCode>
                <c:ptCount val="5"/>
                <c:pt idx="0">
                  <c:v>2012</c:v>
                </c:pt>
                <c:pt idx="1">
                  <c:v>2013</c:v>
                </c:pt>
                <c:pt idx="2">
                  <c:v>2014</c:v>
                </c:pt>
                <c:pt idx="3">
                  <c:v>2015</c:v>
                </c:pt>
                <c:pt idx="4">
                  <c:v>2016</c:v>
                </c:pt>
              </c:numCache>
            </c:numRef>
          </c:xVal>
          <c:yVal>
            <c:numRef>
              <c:f>kWh!$C$64:$G$64</c:f>
              <c:numCache>
                <c:formatCode>0</c:formatCode>
                <c:ptCount val="5"/>
                <c:pt idx="0">
                  <c:v>322.03699999999895</c:v>
                </c:pt>
                <c:pt idx="1">
                  <c:v>309.255</c:v>
                </c:pt>
                <c:pt idx="2">
                  <c:v>305.92899999999895</c:v>
                </c:pt>
                <c:pt idx="3">
                  <c:v>309.43899999999894</c:v>
                </c:pt>
                <c:pt idx="4">
                  <c:v>308.20499999999993</c:v>
                </c:pt>
              </c:numCache>
            </c:numRef>
          </c:yVal>
          <c:smooth val="0"/>
          <c:extLst xmlns:c16r2="http://schemas.microsoft.com/office/drawing/2015/06/chart">
            <c:ext xmlns:c16="http://schemas.microsoft.com/office/drawing/2014/chart" uri="{C3380CC4-5D6E-409C-BE32-E72D297353CC}">
              <c16:uniqueId val="{00000000-0D17-44DD-800B-349E795A2130}"/>
            </c:ext>
          </c:extLst>
        </c:ser>
        <c:ser>
          <c:idx val="1"/>
          <c:order val="1"/>
          <c:tx>
            <c:strRef>
              <c:f>kWh!$A$45</c:f>
              <c:strCache>
                <c:ptCount val="1"/>
                <c:pt idx="0">
                  <c:v>doprava</c:v>
                </c:pt>
              </c:strCache>
            </c:strRef>
          </c:tx>
          <c:spPr>
            <a:ln w="38100">
              <a:solidFill>
                <a:srgbClr val="002060"/>
              </a:solidFill>
            </a:ln>
          </c:spPr>
          <c:marker>
            <c:symbol val="none"/>
          </c:marker>
          <c:xVal>
            <c:numRef>
              <c:f>kWh!$C$43:$G$43</c:f>
              <c:numCache>
                <c:formatCode>General</c:formatCode>
                <c:ptCount val="5"/>
                <c:pt idx="0">
                  <c:v>2012</c:v>
                </c:pt>
                <c:pt idx="1">
                  <c:v>2013</c:v>
                </c:pt>
                <c:pt idx="2">
                  <c:v>2014</c:v>
                </c:pt>
                <c:pt idx="3">
                  <c:v>2015</c:v>
                </c:pt>
                <c:pt idx="4">
                  <c:v>2016</c:v>
                </c:pt>
              </c:numCache>
            </c:numRef>
          </c:xVal>
          <c:yVal>
            <c:numRef>
              <c:f>kWh!$C$65:$G$65</c:f>
              <c:numCache>
                <c:formatCode>0</c:formatCode>
                <c:ptCount val="5"/>
                <c:pt idx="0">
                  <c:v>254.66699999999997</c:v>
                </c:pt>
                <c:pt idx="1">
                  <c:v>252.13200000000001</c:v>
                </c:pt>
                <c:pt idx="2">
                  <c:v>261.31700000000001</c:v>
                </c:pt>
                <c:pt idx="3">
                  <c:v>271.72200000000004</c:v>
                </c:pt>
                <c:pt idx="4">
                  <c:v>281.91900000000004</c:v>
                </c:pt>
              </c:numCache>
            </c:numRef>
          </c:yVal>
          <c:smooth val="0"/>
          <c:extLst xmlns:c16r2="http://schemas.microsoft.com/office/drawing/2015/06/chart">
            <c:ext xmlns:c16="http://schemas.microsoft.com/office/drawing/2014/chart" uri="{C3380CC4-5D6E-409C-BE32-E72D297353CC}">
              <c16:uniqueId val="{00000001-0D17-44DD-800B-349E795A2130}"/>
            </c:ext>
          </c:extLst>
        </c:ser>
        <c:ser>
          <c:idx val="2"/>
          <c:order val="2"/>
          <c:tx>
            <c:strRef>
              <c:f>kWh!$A$46</c:f>
              <c:strCache>
                <c:ptCount val="1"/>
                <c:pt idx="0">
                  <c:v>domácnosti</c:v>
                </c:pt>
              </c:strCache>
            </c:strRef>
          </c:tx>
          <c:spPr>
            <a:ln w="38100">
              <a:solidFill>
                <a:srgbClr val="00B050"/>
              </a:solidFill>
            </a:ln>
          </c:spPr>
          <c:marker>
            <c:symbol val="none"/>
          </c:marker>
          <c:xVal>
            <c:numRef>
              <c:f>kWh!$C$43:$G$43</c:f>
              <c:numCache>
                <c:formatCode>General</c:formatCode>
                <c:ptCount val="5"/>
                <c:pt idx="0">
                  <c:v>2012</c:v>
                </c:pt>
                <c:pt idx="1">
                  <c:v>2013</c:v>
                </c:pt>
                <c:pt idx="2">
                  <c:v>2014</c:v>
                </c:pt>
                <c:pt idx="3">
                  <c:v>2015</c:v>
                </c:pt>
                <c:pt idx="4">
                  <c:v>2016</c:v>
                </c:pt>
              </c:numCache>
            </c:numRef>
          </c:xVal>
          <c:yVal>
            <c:numRef>
              <c:f>kWh!$C$66:$G$66</c:f>
              <c:numCache>
                <c:formatCode>0</c:formatCode>
                <c:ptCount val="5"/>
                <c:pt idx="0">
                  <c:v>295.9929999999992</c:v>
                </c:pt>
                <c:pt idx="1">
                  <c:v>302.12900000000002</c:v>
                </c:pt>
                <c:pt idx="2">
                  <c:v>271.72099999999938</c:v>
                </c:pt>
                <c:pt idx="3">
                  <c:v>280.197</c:v>
                </c:pt>
                <c:pt idx="4">
                  <c:v>289.79200000000003</c:v>
                </c:pt>
              </c:numCache>
            </c:numRef>
          </c:yVal>
          <c:smooth val="0"/>
          <c:extLst xmlns:c16r2="http://schemas.microsoft.com/office/drawing/2015/06/chart">
            <c:ext xmlns:c16="http://schemas.microsoft.com/office/drawing/2014/chart" uri="{C3380CC4-5D6E-409C-BE32-E72D297353CC}">
              <c16:uniqueId val="{00000002-0D17-44DD-800B-349E795A2130}"/>
            </c:ext>
          </c:extLst>
        </c:ser>
        <c:dLbls>
          <c:showLegendKey val="0"/>
          <c:showVal val="0"/>
          <c:showCatName val="0"/>
          <c:showSerName val="0"/>
          <c:showPercent val="0"/>
          <c:showBubbleSize val="0"/>
        </c:dLbls>
        <c:axId val="195558720"/>
        <c:axId val="167067648"/>
      </c:scatterChart>
      <c:valAx>
        <c:axId val="195558720"/>
        <c:scaling>
          <c:orientation val="minMax"/>
          <c:max val="2016"/>
          <c:min val="2012"/>
        </c:scaling>
        <c:delete val="0"/>
        <c:axPos val="b"/>
        <c:majorGridlines/>
        <c:title>
          <c:tx>
            <c:rich>
              <a:bodyPr/>
              <a:lstStyle/>
              <a:p>
                <a:pPr>
                  <a:defRPr/>
                </a:pPr>
                <a:r>
                  <a:rPr lang="cs-CZ" sz="1200"/>
                  <a:t>letopočet</a:t>
                </a:r>
                <a:r>
                  <a:rPr lang="cs-CZ" sz="1200" baseline="0"/>
                  <a:t> (rok)</a:t>
                </a:r>
                <a:endParaRPr lang="cs-CZ" sz="1200"/>
              </a:p>
            </c:rich>
          </c:tx>
          <c:layout/>
          <c:overlay val="0"/>
        </c:title>
        <c:numFmt formatCode="General" sourceLinked="1"/>
        <c:majorTickMark val="out"/>
        <c:minorTickMark val="none"/>
        <c:tickLblPos val="nextTo"/>
        <c:txPr>
          <a:bodyPr/>
          <a:lstStyle/>
          <a:p>
            <a:pPr>
              <a:defRPr sz="1200" b="1"/>
            </a:pPr>
            <a:endParaRPr lang="cs-CZ"/>
          </a:p>
        </c:txPr>
        <c:crossAx val="167067648"/>
        <c:crosses val="autoZero"/>
        <c:crossBetween val="midCat"/>
        <c:majorUnit val="1"/>
      </c:valAx>
      <c:valAx>
        <c:axId val="167067648"/>
        <c:scaling>
          <c:orientation val="minMax"/>
          <c:max val="350"/>
          <c:min val="0"/>
        </c:scaling>
        <c:delete val="0"/>
        <c:axPos val="l"/>
        <c:majorGridlines/>
        <c:title>
          <c:tx>
            <c:rich>
              <a:bodyPr rot="-5400000" vert="horz"/>
              <a:lstStyle/>
              <a:p>
                <a:pPr>
                  <a:defRPr/>
                </a:pPr>
                <a:r>
                  <a:rPr lang="cs-CZ" sz="1200"/>
                  <a:t>spotřeba energie</a:t>
                </a:r>
                <a:r>
                  <a:rPr lang="cs-CZ" sz="1200" baseline="0"/>
                  <a:t> (</a:t>
                </a:r>
                <a:r>
                  <a:rPr lang="en-US" altLang="zh-CN" sz="1200" baseline="0"/>
                  <a:t>PJ</a:t>
                </a:r>
                <a:r>
                  <a:rPr lang="cs-CZ" sz="1200" baseline="0"/>
                  <a:t>/rok)</a:t>
                </a:r>
                <a:endParaRPr lang="cs-CZ" sz="1200"/>
              </a:p>
            </c:rich>
          </c:tx>
          <c:layout/>
          <c:overlay val="0"/>
        </c:title>
        <c:numFmt formatCode="#,##0" sourceLinked="0"/>
        <c:majorTickMark val="out"/>
        <c:minorTickMark val="none"/>
        <c:tickLblPos val="nextTo"/>
        <c:txPr>
          <a:bodyPr/>
          <a:lstStyle/>
          <a:p>
            <a:pPr>
              <a:defRPr sz="1200" b="1"/>
            </a:pPr>
            <a:endParaRPr lang="cs-CZ"/>
          </a:p>
        </c:txPr>
        <c:crossAx val="195558720"/>
        <c:crosses val="autoZero"/>
        <c:crossBetween val="midCat"/>
        <c:majorUnit val="50"/>
      </c:valAx>
    </c:plotArea>
    <c:legend>
      <c:legendPos val="t"/>
      <c:layout/>
      <c:overlay val="0"/>
      <c:txPr>
        <a:bodyPr/>
        <a:lstStyle/>
        <a:p>
          <a:pPr>
            <a:defRPr sz="1200" b="1"/>
          </a:pPr>
          <a:endParaRPr lang="cs-CZ"/>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cs-CZ" sz="1400"/>
              <a:t>struktura konečné spotřeby energie v ČR </a:t>
            </a:r>
          </a:p>
        </c:rich>
      </c:tx>
      <c:layout/>
      <c:overlay val="0"/>
    </c:title>
    <c:autoTitleDeleted val="0"/>
    <c:plotArea>
      <c:layout/>
      <c:scatterChart>
        <c:scatterStyle val="lineMarker"/>
        <c:varyColors val="0"/>
        <c:ser>
          <c:idx val="0"/>
          <c:order val="0"/>
          <c:tx>
            <c:strRef>
              <c:f>'kWh extrapolace 2030'!$A$55</c:f>
              <c:strCache>
                <c:ptCount val="1"/>
                <c:pt idx="0">
                  <c:v>průmysl</c:v>
                </c:pt>
              </c:strCache>
            </c:strRef>
          </c:tx>
          <c:spPr>
            <a:ln w="38100">
              <a:solidFill>
                <a:srgbClr val="FF0000"/>
              </a:solidFill>
            </a:ln>
          </c:spPr>
          <c:marker>
            <c:symbol val="none"/>
          </c:marker>
          <c:xVal>
            <c:numRef>
              <c:f>'kWh extrapolace 2030'!$F$54:$G$54</c:f>
              <c:numCache>
                <c:formatCode>General</c:formatCode>
                <c:ptCount val="2"/>
                <c:pt idx="0">
                  <c:v>2013</c:v>
                </c:pt>
                <c:pt idx="1">
                  <c:v>2016</c:v>
                </c:pt>
              </c:numCache>
            </c:numRef>
          </c:xVal>
          <c:yVal>
            <c:numRef>
              <c:f>'kWh extrapolace 2030'!$F$25:$G$25</c:f>
              <c:numCache>
                <c:formatCode>#,##0</c:formatCode>
                <c:ptCount val="2"/>
                <c:pt idx="0">
                  <c:v>309.255</c:v>
                </c:pt>
                <c:pt idx="1">
                  <c:v>308.20499999999993</c:v>
                </c:pt>
              </c:numCache>
            </c:numRef>
          </c:yVal>
          <c:smooth val="0"/>
          <c:extLst xmlns:c16r2="http://schemas.microsoft.com/office/drawing/2015/06/chart">
            <c:ext xmlns:c16="http://schemas.microsoft.com/office/drawing/2014/chart" uri="{C3380CC4-5D6E-409C-BE32-E72D297353CC}">
              <c16:uniqueId val="{00000000-94AB-4161-AED8-9944FFA8FA8E}"/>
            </c:ext>
          </c:extLst>
        </c:ser>
        <c:ser>
          <c:idx val="1"/>
          <c:order val="1"/>
          <c:tx>
            <c:strRef>
              <c:f>'kWh extrapolace 2030'!$A$56</c:f>
              <c:strCache>
                <c:ptCount val="1"/>
                <c:pt idx="0">
                  <c:v>doprava</c:v>
                </c:pt>
              </c:strCache>
            </c:strRef>
          </c:tx>
          <c:spPr>
            <a:ln w="38100">
              <a:solidFill>
                <a:srgbClr val="0070C0"/>
              </a:solidFill>
            </a:ln>
          </c:spPr>
          <c:marker>
            <c:symbol val="none"/>
          </c:marker>
          <c:xVal>
            <c:numRef>
              <c:f>'kWh extrapolace 2030'!$F$54:$G$54</c:f>
              <c:numCache>
                <c:formatCode>General</c:formatCode>
                <c:ptCount val="2"/>
                <c:pt idx="0">
                  <c:v>2013</c:v>
                </c:pt>
                <c:pt idx="1">
                  <c:v>2016</c:v>
                </c:pt>
              </c:numCache>
            </c:numRef>
          </c:xVal>
          <c:yVal>
            <c:numRef>
              <c:f>'kWh extrapolace 2030'!$F$26:$G$26</c:f>
              <c:numCache>
                <c:formatCode>#,##0</c:formatCode>
                <c:ptCount val="2"/>
                <c:pt idx="0">
                  <c:v>252.13200000000001</c:v>
                </c:pt>
                <c:pt idx="1">
                  <c:v>281.9189999999989</c:v>
                </c:pt>
              </c:numCache>
            </c:numRef>
          </c:yVal>
          <c:smooth val="0"/>
          <c:extLst xmlns:c16r2="http://schemas.microsoft.com/office/drawing/2015/06/chart">
            <c:ext xmlns:c16="http://schemas.microsoft.com/office/drawing/2014/chart" uri="{C3380CC4-5D6E-409C-BE32-E72D297353CC}">
              <c16:uniqueId val="{00000001-94AB-4161-AED8-9944FFA8FA8E}"/>
            </c:ext>
          </c:extLst>
        </c:ser>
        <c:ser>
          <c:idx val="2"/>
          <c:order val="2"/>
          <c:tx>
            <c:strRef>
              <c:f>'kWh extrapolace 2030'!$A$57</c:f>
              <c:strCache>
                <c:ptCount val="1"/>
                <c:pt idx="0">
                  <c:v>domácnosti</c:v>
                </c:pt>
              </c:strCache>
            </c:strRef>
          </c:tx>
          <c:spPr>
            <a:ln w="38100">
              <a:solidFill>
                <a:srgbClr val="00B050"/>
              </a:solidFill>
            </a:ln>
          </c:spPr>
          <c:marker>
            <c:symbol val="none"/>
          </c:marker>
          <c:xVal>
            <c:numRef>
              <c:f>'kWh extrapolace 2030'!$F$54:$G$54</c:f>
              <c:numCache>
                <c:formatCode>General</c:formatCode>
                <c:ptCount val="2"/>
                <c:pt idx="0">
                  <c:v>2013</c:v>
                </c:pt>
                <c:pt idx="1">
                  <c:v>2016</c:v>
                </c:pt>
              </c:numCache>
            </c:numRef>
          </c:xVal>
          <c:yVal>
            <c:numRef>
              <c:f>'kWh extrapolace 2030'!$F$27:$G$27</c:f>
              <c:numCache>
                <c:formatCode>#,##0</c:formatCode>
                <c:ptCount val="2"/>
                <c:pt idx="0">
                  <c:v>302.12900000000002</c:v>
                </c:pt>
                <c:pt idx="1">
                  <c:v>289.79199999999884</c:v>
                </c:pt>
              </c:numCache>
            </c:numRef>
          </c:yVal>
          <c:smooth val="0"/>
          <c:extLst xmlns:c16r2="http://schemas.microsoft.com/office/drawing/2015/06/chart">
            <c:ext xmlns:c16="http://schemas.microsoft.com/office/drawing/2014/chart" uri="{C3380CC4-5D6E-409C-BE32-E72D297353CC}">
              <c16:uniqueId val="{00000002-94AB-4161-AED8-9944FFA8FA8E}"/>
            </c:ext>
          </c:extLst>
        </c:ser>
        <c:ser>
          <c:idx val="5"/>
          <c:order val="3"/>
          <c:tx>
            <c:v>prům. Extrap.</c:v>
          </c:tx>
          <c:spPr>
            <a:ln w="38100">
              <a:solidFill>
                <a:srgbClr val="FF0000"/>
              </a:solidFill>
              <a:prstDash val="sysDash"/>
            </a:ln>
          </c:spPr>
          <c:marker>
            <c:symbol val="none"/>
          </c:marker>
          <c:xVal>
            <c:numRef>
              <c:f>'kWh extrapolace 2030'!$H$54:$V$54</c:f>
              <c:numCache>
                <c:formatCode>General</c:formatCode>
                <c:ptCount val="15"/>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2029</c:v>
                </c:pt>
                <c:pt idx="14">
                  <c:v>2030</c:v>
                </c:pt>
              </c:numCache>
            </c:numRef>
          </c:xVal>
          <c:yVal>
            <c:numRef>
              <c:f>'kWh extrapolace 2030'!$H$25:$V$25</c:f>
              <c:numCache>
                <c:formatCode>#,##0</c:formatCode>
                <c:ptCount val="15"/>
                <c:pt idx="0">
                  <c:v>308.20499999999993</c:v>
                </c:pt>
                <c:pt idx="1">
                  <c:v>307.85500000000002</c:v>
                </c:pt>
                <c:pt idx="2">
                  <c:v>307.505</c:v>
                </c:pt>
                <c:pt idx="3">
                  <c:v>307.15499999999997</c:v>
                </c:pt>
                <c:pt idx="4">
                  <c:v>306.80500000000001</c:v>
                </c:pt>
                <c:pt idx="5">
                  <c:v>306.45499999999993</c:v>
                </c:pt>
                <c:pt idx="6">
                  <c:v>306.10500000000002</c:v>
                </c:pt>
                <c:pt idx="7">
                  <c:v>305.755</c:v>
                </c:pt>
                <c:pt idx="8">
                  <c:v>305.40499999999969</c:v>
                </c:pt>
                <c:pt idx="9">
                  <c:v>305.05500000000001</c:v>
                </c:pt>
                <c:pt idx="10">
                  <c:v>304.70499999999993</c:v>
                </c:pt>
                <c:pt idx="11">
                  <c:v>304.35500000000002</c:v>
                </c:pt>
                <c:pt idx="12">
                  <c:v>304.005</c:v>
                </c:pt>
                <c:pt idx="13">
                  <c:v>303.65499999999997</c:v>
                </c:pt>
                <c:pt idx="14">
                  <c:v>303.30500000000001</c:v>
                </c:pt>
              </c:numCache>
            </c:numRef>
          </c:yVal>
          <c:smooth val="0"/>
          <c:extLst xmlns:c16r2="http://schemas.microsoft.com/office/drawing/2015/06/chart">
            <c:ext xmlns:c16="http://schemas.microsoft.com/office/drawing/2014/chart" uri="{C3380CC4-5D6E-409C-BE32-E72D297353CC}">
              <c16:uniqueId val="{00000005-94AB-4161-AED8-9944FFA8FA8E}"/>
            </c:ext>
          </c:extLst>
        </c:ser>
        <c:ser>
          <c:idx val="6"/>
          <c:order val="4"/>
          <c:tx>
            <c:v>dopr. Extrap.</c:v>
          </c:tx>
          <c:spPr>
            <a:ln w="38100">
              <a:solidFill>
                <a:srgbClr val="0070C0"/>
              </a:solidFill>
              <a:prstDash val="sysDash"/>
            </a:ln>
          </c:spPr>
          <c:marker>
            <c:symbol val="none"/>
          </c:marker>
          <c:xVal>
            <c:numRef>
              <c:f>'kWh extrapolace 2030'!$H$54:$V$54</c:f>
              <c:numCache>
                <c:formatCode>General</c:formatCode>
                <c:ptCount val="15"/>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2029</c:v>
                </c:pt>
                <c:pt idx="14">
                  <c:v>2030</c:v>
                </c:pt>
              </c:numCache>
            </c:numRef>
          </c:xVal>
          <c:yVal>
            <c:numRef>
              <c:f>'kWh extrapolace 2030'!$H$26:$V$26</c:f>
              <c:numCache>
                <c:formatCode>#,##0</c:formatCode>
                <c:ptCount val="15"/>
                <c:pt idx="0">
                  <c:v>281.9189999999989</c:v>
                </c:pt>
                <c:pt idx="1">
                  <c:v>291.84800000000001</c:v>
                </c:pt>
                <c:pt idx="2">
                  <c:v>301.77699999999908</c:v>
                </c:pt>
                <c:pt idx="3">
                  <c:v>311.70599999999934</c:v>
                </c:pt>
                <c:pt idx="4">
                  <c:v>321.63499999999999</c:v>
                </c:pt>
                <c:pt idx="5">
                  <c:v>331.56400000000002</c:v>
                </c:pt>
                <c:pt idx="6">
                  <c:v>341.49299999999909</c:v>
                </c:pt>
                <c:pt idx="7">
                  <c:v>351.42200000000003</c:v>
                </c:pt>
                <c:pt idx="8">
                  <c:v>361.351</c:v>
                </c:pt>
                <c:pt idx="9">
                  <c:v>371.28</c:v>
                </c:pt>
                <c:pt idx="10">
                  <c:v>381.209</c:v>
                </c:pt>
                <c:pt idx="11">
                  <c:v>391.13799999999969</c:v>
                </c:pt>
                <c:pt idx="12">
                  <c:v>401.06700000000001</c:v>
                </c:pt>
                <c:pt idx="13">
                  <c:v>410.9959999999989</c:v>
                </c:pt>
                <c:pt idx="14">
                  <c:v>420.92499999999927</c:v>
                </c:pt>
              </c:numCache>
            </c:numRef>
          </c:yVal>
          <c:smooth val="0"/>
          <c:extLst xmlns:c16r2="http://schemas.microsoft.com/office/drawing/2015/06/chart">
            <c:ext xmlns:c16="http://schemas.microsoft.com/office/drawing/2014/chart" uri="{C3380CC4-5D6E-409C-BE32-E72D297353CC}">
              <c16:uniqueId val="{00000006-94AB-4161-AED8-9944FFA8FA8E}"/>
            </c:ext>
          </c:extLst>
        </c:ser>
        <c:ser>
          <c:idx val="7"/>
          <c:order val="5"/>
          <c:tx>
            <c:v>dom. extrap</c:v>
          </c:tx>
          <c:spPr>
            <a:ln w="38100">
              <a:solidFill>
                <a:srgbClr val="00B050"/>
              </a:solidFill>
              <a:prstDash val="sysDash"/>
            </a:ln>
          </c:spPr>
          <c:marker>
            <c:symbol val="none"/>
          </c:marker>
          <c:xVal>
            <c:numRef>
              <c:f>'kWh extrapolace 2030'!$H$54:$V$54</c:f>
              <c:numCache>
                <c:formatCode>General</c:formatCode>
                <c:ptCount val="15"/>
                <c:pt idx="0">
                  <c:v>2016</c:v>
                </c:pt>
                <c:pt idx="1">
                  <c:v>2017</c:v>
                </c:pt>
                <c:pt idx="2">
                  <c:v>2018</c:v>
                </c:pt>
                <c:pt idx="3">
                  <c:v>2019</c:v>
                </c:pt>
                <c:pt idx="4">
                  <c:v>2020</c:v>
                </c:pt>
                <c:pt idx="5">
                  <c:v>2021</c:v>
                </c:pt>
                <c:pt idx="6">
                  <c:v>2022</c:v>
                </c:pt>
                <c:pt idx="7">
                  <c:v>2023</c:v>
                </c:pt>
                <c:pt idx="8">
                  <c:v>2024</c:v>
                </c:pt>
                <c:pt idx="9">
                  <c:v>2025</c:v>
                </c:pt>
                <c:pt idx="10">
                  <c:v>2026</c:v>
                </c:pt>
                <c:pt idx="11">
                  <c:v>2027</c:v>
                </c:pt>
                <c:pt idx="12">
                  <c:v>2028</c:v>
                </c:pt>
                <c:pt idx="13">
                  <c:v>2029</c:v>
                </c:pt>
                <c:pt idx="14">
                  <c:v>2030</c:v>
                </c:pt>
              </c:numCache>
            </c:numRef>
          </c:xVal>
          <c:yVal>
            <c:numRef>
              <c:f>'kWh extrapolace 2030'!$H$27:$V$27</c:f>
              <c:numCache>
                <c:formatCode>#,##0</c:formatCode>
                <c:ptCount val="15"/>
                <c:pt idx="0">
                  <c:v>289.79199999999884</c:v>
                </c:pt>
                <c:pt idx="1">
                  <c:v>285.67966666666757</c:v>
                </c:pt>
                <c:pt idx="2">
                  <c:v>281.56733333333409</c:v>
                </c:pt>
                <c:pt idx="3">
                  <c:v>277.45499999999993</c:v>
                </c:pt>
                <c:pt idx="4">
                  <c:v>273.34266666666775</c:v>
                </c:pt>
                <c:pt idx="5">
                  <c:v>269.23033333333331</c:v>
                </c:pt>
                <c:pt idx="6">
                  <c:v>265.11799999999999</c:v>
                </c:pt>
                <c:pt idx="7">
                  <c:v>261.00566666666708</c:v>
                </c:pt>
                <c:pt idx="8">
                  <c:v>256.89333333333332</c:v>
                </c:pt>
                <c:pt idx="9">
                  <c:v>252.78100000000001</c:v>
                </c:pt>
                <c:pt idx="10">
                  <c:v>248.6686666666667</c:v>
                </c:pt>
                <c:pt idx="11">
                  <c:v>244.55633333333384</c:v>
                </c:pt>
                <c:pt idx="12">
                  <c:v>240.44399999999999</c:v>
                </c:pt>
                <c:pt idx="13">
                  <c:v>236.33166666666668</c:v>
                </c:pt>
                <c:pt idx="14">
                  <c:v>232.21933333333334</c:v>
                </c:pt>
              </c:numCache>
            </c:numRef>
          </c:yVal>
          <c:smooth val="0"/>
          <c:extLst xmlns:c16r2="http://schemas.microsoft.com/office/drawing/2015/06/chart">
            <c:ext xmlns:c16="http://schemas.microsoft.com/office/drawing/2014/chart" uri="{C3380CC4-5D6E-409C-BE32-E72D297353CC}">
              <c16:uniqueId val="{00000007-94AB-4161-AED8-9944FFA8FA8E}"/>
            </c:ext>
          </c:extLst>
        </c:ser>
        <c:dLbls>
          <c:showLegendKey val="0"/>
          <c:showVal val="0"/>
          <c:showCatName val="0"/>
          <c:showSerName val="0"/>
          <c:showPercent val="0"/>
          <c:showBubbleSize val="0"/>
        </c:dLbls>
        <c:axId val="167071104"/>
        <c:axId val="167071680"/>
      </c:scatterChart>
      <c:valAx>
        <c:axId val="167071104"/>
        <c:scaling>
          <c:orientation val="minMax"/>
          <c:max val="2030"/>
          <c:min val="2012"/>
        </c:scaling>
        <c:delete val="0"/>
        <c:axPos val="b"/>
        <c:majorGridlines/>
        <c:title>
          <c:tx>
            <c:rich>
              <a:bodyPr/>
              <a:lstStyle/>
              <a:p>
                <a:pPr>
                  <a:defRPr/>
                </a:pPr>
                <a:r>
                  <a:rPr lang="cs-CZ" sz="1200"/>
                  <a:t>letopočet</a:t>
                </a:r>
                <a:r>
                  <a:rPr lang="cs-CZ" sz="1200" baseline="0"/>
                  <a:t> (rok)</a:t>
                </a:r>
                <a:endParaRPr lang="cs-CZ" sz="1200"/>
              </a:p>
            </c:rich>
          </c:tx>
          <c:layout/>
          <c:overlay val="0"/>
        </c:title>
        <c:numFmt formatCode="General" sourceLinked="1"/>
        <c:majorTickMark val="out"/>
        <c:minorTickMark val="none"/>
        <c:tickLblPos val="nextTo"/>
        <c:txPr>
          <a:bodyPr/>
          <a:lstStyle/>
          <a:p>
            <a:pPr>
              <a:defRPr sz="1200" b="1"/>
            </a:pPr>
            <a:endParaRPr lang="cs-CZ"/>
          </a:p>
        </c:txPr>
        <c:crossAx val="167071680"/>
        <c:crosses val="autoZero"/>
        <c:crossBetween val="midCat"/>
        <c:majorUnit val="2"/>
      </c:valAx>
      <c:valAx>
        <c:axId val="167071680"/>
        <c:scaling>
          <c:orientation val="minMax"/>
          <c:min val="0"/>
        </c:scaling>
        <c:delete val="0"/>
        <c:axPos val="l"/>
        <c:majorGridlines/>
        <c:title>
          <c:tx>
            <c:rich>
              <a:bodyPr rot="-5400000" vert="horz"/>
              <a:lstStyle/>
              <a:p>
                <a:pPr>
                  <a:defRPr/>
                </a:pPr>
                <a:r>
                  <a:rPr lang="cs-CZ" sz="1200"/>
                  <a:t>spotřeba energie</a:t>
                </a:r>
                <a:r>
                  <a:rPr lang="cs-CZ" sz="1200" baseline="0"/>
                  <a:t> (PJ/rok)</a:t>
                </a:r>
                <a:endParaRPr lang="cs-CZ" sz="1200"/>
              </a:p>
            </c:rich>
          </c:tx>
          <c:layout/>
          <c:overlay val="0"/>
        </c:title>
        <c:numFmt formatCode="#,##0" sourceLinked="0"/>
        <c:majorTickMark val="out"/>
        <c:minorTickMark val="none"/>
        <c:tickLblPos val="nextTo"/>
        <c:txPr>
          <a:bodyPr/>
          <a:lstStyle/>
          <a:p>
            <a:pPr>
              <a:defRPr sz="1200" b="1"/>
            </a:pPr>
            <a:endParaRPr lang="cs-CZ"/>
          </a:p>
        </c:txPr>
        <c:crossAx val="167071104"/>
        <c:crosses val="autoZero"/>
        <c:crossBetween val="midCat"/>
      </c:valAx>
    </c:plotArea>
    <c:legend>
      <c:legendPos val="t"/>
      <c:layout/>
      <c:overlay val="0"/>
      <c:txPr>
        <a:bodyPr/>
        <a:lstStyle/>
        <a:p>
          <a:pPr>
            <a:defRPr sz="1200" b="1"/>
          </a:pPr>
          <a:endParaRPr lang="cs-CZ"/>
        </a:p>
      </c:txPr>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cs-CZ" sz="1400" dirty="0"/>
              <a:t>Produkce</a:t>
            </a:r>
            <a:r>
              <a:rPr lang="cs-CZ" sz="1400" baseline="0" dirty="0"/>
              <a:t> oxidu uhličitého v ČR – mimo energetiku</a:t>
            </a:r>
            <a:endParaRPr lang="cs-CZ" sz="1400" dirty="0"/>
          </a:p>
        </c:rich>
      </c:tx>
      <c:layout/>
      <c:overlay val="0"/>
    </c:title>
    <c:autoTitleDeleted val="0"/>
    <c:plotArea>
      <c:layout/>
      <c:scatterChart>
        <c:scatterStyle val="lineMarker"/>
        <c:varyColors val="0"/>
        <c:ser>
          <c:idx val="3"/>
          <c:order val="0"/>
          <c:tx>
            <c:strRef>
              <c:f>'vývoj CO2 struktura'!$E$4</c:f>
              <c:strCache>
                <c:ptCount val="1"/>
                <c:pt idx="0">
                  <c:v>paliva doprava</c:v>
                </c:pt>
              </c:strCache>
            </c:strRef>
          </c:tx>
          <c:spPr>
            <a:ln w="38100">
              <a:solidFill>
                <a:srgbClr val="0070C0"/>
              </a:solidFill>
              <a:prstDash val="solid"/>
            </a:ln>
          </c:spPr>
          <c:marker>
            <c:symbol val="none"/>
          </c:marker>
          <c:xVal>
            <c:numRef>
              <c:f>'vývoj CO2 struktura'!$A$5:$A$15</c:f>
              <c:numCache>
                <c:formatCode>General</c:formatCode>
                <c:ptCount val="11"/>
                <c:pt idx="0">
                  <c:v>1990</c:v>
                </c:pt>
                <c:pt idx="1">
                  <c:v>1995</c:v>
                </c:pt>
                <c:pt idx="2">
                  <c:v>2000</c:v>
                </c:pt>
                <c:pt idx="3">
                  <c:v>2005</c:v>
                </c:pt>
                <c:pt idx="4">
                  <c:v>2010</c:v>
                </c:pt>
                <c:pt idx="5">
                  <c:v>2015</c:v>
                </c:pt>
                <c:pt idx="6">
                  <c:v>2016</c:v>
                </c:pt>
                <c:pt idx="7">
                  <c:v>2020</c:v>
                </c:pt>
                <c:pt idx="8">
                  <c:v>2025</c:v>
                </c:pt>
                <c:pt idx="9">
                  <c:v>2030</c:v>
                </c:pt>
                <c:pt idx="10">
                  <c:v>2035</c:v>
                </c:pt>
              </c:numCache>
            </c:numRef>
          </c:xVal>
          <c:yVal>
            <c:numRef>
              <c:f>'vývoj CO2 struktura'!$E$5:$E$15</c:f>
              <c:numCache>
                <c:formatCode>0.0</c:formatCode>
                <c:ptCount val="11"/>
                <c:pt idx="0">
                  <c:v>7.3</c:v>
                </c:pt>
                <c:pt idx="1">
                  <c:v>9.4</c:v>
                </c:pt>
                <c:pt idx="2">
                  <c:v>11.9</c:v>
                </c:pt>
                <c:pt idx="3">
                  <c:v>17.100000000000001</c:v>
                </c:pt>
                <c:pt idx="4">
                  <c:v>17</c:v>
                </c:pt>
                <c:pt idx="5">
                  <c:v>17.7</c:v>
                </c:pt>
                <c:pt idx="6">
                  <c:v>18.399999999999999</c:v>
                </c:pt>
              </c:numCache>
            </c:numRef>
          </c:yVal>
          <c:smooth val="0"/>
          <c:extLst xmlns:c16r2="http://schemas.microsoft.com/office/drawing/2015/06/chart">
            <c:ext xmlns:c16="http://schemas.microsoft.com/office/drawing/2014/chart" uri="{C3380CC4-5D6E-409C-BE32-E72D297353CC}">
              <c16:uniqueId val="{00000001-CD6E-4F90-A04C-C5B9F4B2243D}"/>
            </c:ext>
          </c:extLst>
        </c:ser>
        <c:ser>
          <c:idx val="5"/>
          <c:order val="1"/>
          <c:tx>
            <c:strRef>
              <c:f>'vývoj CO2 struktura'!$F$4</c:f>
              <c:strCache>
                <c:ptCount val="1"/>
                <c:pt idx="0">
                  <c:v>paliva průmysl</c:v>
                </c:pt>
              </c:strCache>
            </c:strRef>
          </c:tx>
          <c:spPr>
            <a:ln w="38100">
              <a:solidFill>
                <a:srgbClr val="FF0000"/>
              </a:solidFill>
              <a:prstDash val="solid"/>
            </a:ln>
          </c:spPr>
          <c:marker>
            <c:symbol val="none"/>
          </c:marker>
          <c:xVal>
            <c:numRef>
              <c:f>'vývoj CO2 struktura'!$A$5:$A$15</c:f>
              <c:numCache>
                <c:formatCode>General</c:formatCode>
                <c:ptCount val="11"/>
                <c:pt idx="0">
                  <c:v>1990</c:v>
                </c:pt>
                <c:pt idx="1">
                  <c:v>1995</c:v>
                </c:pt>
                <c:pt idx="2">
                  <c:v>2000</c:v>
                </c:pt>
                <c:pt idx="3">
                  <c:v>2005</c:v>
                </c:pt>
                <c:pt idx="4">
                  <c:v>2010</c:v>
                </c:pt>
                <c:pt idx="5">
                  <c:v>2015</c:v>
                </c:pt>
                <c:pt idx="6">
                  <c:v>2016</c:v>
                </c:pt>
                <c:pt idx="7">
                  <c:v>2020</c:v>
                </c:pt>
                <c:pt idx="8">
                  <c:v>2025</c:v>
                </c:pt>
                <c:pt idx="9">
                  <c:v>2030</c:v>
                </c:pt>
                <c:pt idx="10">
                  <c:v>2035</c:v>
                </c:pt>
              </c:numCache>
            </c:numRef>
          </c:xVal>
          <c:yVal>
            <c:numRef>
              <c:f>'vývoj CO2 struktura'!$F$5:$F$15</c:f>
              <c:numCache>
                <c:formatCode>0.0</c:formatCode>
                <c:ptCount val="11"/>
                <c:pt idx="0">
                  <c:v>51.2</c:v>
                </c:pt>
                <c:pt idx="1">
                  <c:v>26.2</c:v>
                </c:pt>
                <c:pt idx="2">
                  <c:v>23.4</c:v>
                </c:pt>
                <c:pt idx="3">
                  <c:v>18.399999999999999</c:v>
                </c:pt>
                <c:pt idx="4">
                  <c:v>12.1</c:v>
                </c:pt>
                <c:pt idx="5">
                  <c:v>9.7000000000000011</c:v>
                </c:pt>
                <c:pt idx="6">
                  <c:v>9.4</c:v>
                </c:pt>
              </c:numCache>
            </c:numRef>
          </c:yVal>
          <c:smooth val="0"/>
          <c:extLst xmlns:c16r2="http://schemas.microsoft.com/office/drawing/2015/06/chart">
            <c:ext xmlns:c16="http://schemas.microsoft.com/office/drawing/2014/chart" uri="{C3380CC4-5D6E-409C-BE32-E72D297353CC}">
              <c16:uniqueId val="{00000002-CD6E-4F90-A04C-C5B9F4B2243D}"/>
            </c:ext>
          </c:extLst>
        </c:ser>
        <c:ser>
          <c:idx val="4"/>
          <c:order val="2"/>
          <c:tx>
            <c:strRef>
              <c:f>'vývoj CO2 struktura'!$G$4</c:f>
              <c:strCache>
                <c:ptCount val="1"/>
                <c:pt idx="0">
                  <c:v>paliva ostatní</c:v>
                </c:pt>
              </c:strCache>
            </c:strRef>
          </c:tx>
          <c:spPr>
            <a:ln w="38100">
              <a:solidFill>
                <a:srgbClr val="00B050"/>
              </a:solidFill>
              <a:prstDash val="solid"/>
            </a:ln>
          </c:spPr>
          <c:marker>
            <c:symbol val="none"/>
          </c:marker>
          <c:xVal>
            <c:numRef>
              <c:f>'vývoj CO2 struktura'!$A$5:$A$15</c:f>
              <c:numCache>
                <c:formatCode>General</c:formatCode>
                <c:ptCount val="11"/>
                <c:pt idx="0">
                  <c:v>1990</c:v>
                </c:pt>
                <c:pt idx="1">
                  <c:v>1995</c:v>
                </c:pt>
                <c:pt idx="2">
                  <c:v>2000</c:v>
                </c:pt>
                <c:pt idx="3">
                  <c:v>2005</c:v>
                </c:pt>
                <c:pt idx="4">
                  <c:v>2010</c:v>
                </c:pt>
                <c:pt idx="5">
                  <c:v>2015</c:v>
                </c:pt>
                <c:pt idx="6">
                  <c:v>2016</c:v>
                </c:pt>
                <c:pt idx="7">
                  <c:v>2020</c:v>
                </c:pt>
                <c:pt idx="8">
                  <c:v>2025</c:v>
                </c:pt>
                <c:pt idx="9">
                  <c:v>2030</c:v>
                </c:pt>
                <c:pt idx="10">
                  <c:v>2035</c:v>
                </c:pt>
              </c:numCache>
            </c:numRef>
          </c:xVal>
          <c:yVal>
            <c:numRef>
              <c:f>'vývoj CO2 struktura'!$G$5:$G$11</c:f>
              <c:numCache>
                <c:formatCode>0.0</c:formatCode>
                <c:ptCount val="7"/>
                <c:pt idx="0">
                  <c:v>34.100000000000009</c:v>
                </c:pt>
                <c:pt idx="1">
                  <c:v>23.000000000000004</c:v>
                </c:pt>
                <c:pt idx="2">
                  <c:v>17.500000000000007</c:v>
                </c:pt>
                <c:pt idx="3">
                  <c:v>15.200000000000003</c:v>
                </c:pt>
                <c:pt idx="4">
                  <c:v>15.700000000000005</c:v>
                </c:pt>
                <c:pt idx="5">
                  <c:v>13.500000000000002</c:v>
                </c:pt>
                <c:pt idx="6">
                  <c:v>14.000000000000005</c:v>
                </c:pt>
              </c:numCache>
            </c:numRef>
          </c:yVal>
          <c:smooth val="0"/>
          <c:extLst xmlns:c16r2="http://schemas.microsoft.com/office/drawing/2015/06/chart">
            <c:ext xmlns:c16="http://schemas.microsoft.com/office/drawing/2014/chart" uri="{C3380CC4-5D6E-409C-BE32-E72D297353CC}">
              <c16:uniqueId val="{00000003-CD6E-4F90-A04C-C5B9F4B2243D}"/>
            </c:ext>
          </c:extLst>
        </c:ser>
        <c:dLbls>
          <c:showLegendKey val="0"/>
          <c:showVal val="0"/>
          <c:showCatName val="0"/>
          <c:showSerName val="0"/>
          <c:showPercent val="0"/>
          <c:showBubbleSize val="0"/>
        </c:dLbls>
        <c:axId val="167073408"/>
        <c:axId val="167073984"/>
      </c:scatterChart>
      <c:valAx>
        <c:axId val="167073408"/>
        <c:scaling>
          <c:orientation val="minMax"/>
          <c:max val="2016"/>
          <c:min val="1990"/>
        </c:scaling>
        <c:delete val="0"/>
        <c:axPos val="b"/>
        <c:majorGridlines/>
        <c:title>
          <c:tx>
            <c:rich>
              <a:bodyPr/>
              <a:lstStyle/>
              <a:p>
                <a:pPr>
                  <a:defRPr/>
                </a:pPr>
                <a:r>
                  <a:rPr lang="cs-CZ"/>
                  <a:t>letopočet</a:t>
                </a:r>
                <a:r>
                  <a:rPr lang="cs-CZ" baseline="0"/>
                  <a:t> (rok)</a:t>
                </a:r>
                <a:endParaRPr lang="cs-CZ"/>
              </a:p>
            </c:rich>
          </c:tx>
          <c:layout/>
          <c:overlay val="0"/>
        </c:title>
        <c:numFmt formatCode="General" sourceLinked="1"/>
        <c:majorTickMark val="out"/>
        <c:minorTickMark val="none"/>
        <c:tickLblPos val="nextTo"/>
        <c:crossAx val="167073984"/>
        <c:crosses val="autoZero"/>
        <c:crossBetween val="midCat"/>
        <c:majorUnit val="2"/>
      </c:valAx>
      <c:valAx>
        <c:axId val="167073984"/>
        <c:scaling>
          <c:orientation val="minMax"/>
          <c:max val="50"/>
          <c:min val="0"/>
        </c:scaling>
        <c:delete val="0"/>
        <c:axPos val="l"/>
        <c:majorGridlines/>
        <c:title>
          <c:tx>
            <c:rich>
              <a:bodyPr rot="-5400000" vert="horz"/>
              <a:lstStyle/>
              <a:p>
                <a:pPr>
                  <a:defRPr/>
                </a:pPr>
                <a:r>
                  <a:rPr lang="cs-CZ"/>
                  <a:t>produkce</a:t>
                </a:r>
                <a:r>
                  <a:rPr lang="cs-CZ" baseline="0"/>
                  <a:t> (Mt CO2 ekv/rok)</a:t>
                </a:r>
                <a:endParaRPr lang="cs-CZ"/>
              </a:p>
            </c:rich>
          </c:tx>
          <c:layout/>
          <c:overlay val="0"/>
        </c:title>
        <c:numFmt formatCode="0" sourceLinked="0"/>
        <c:majorTickMark val="out"/>
        <c:minorTickMark val="none"/>
        <c:tickLblPos val="nextTo"/>
        <c:crossAx val="167073408"/>
        <c:crosses val="autoZero"/>
        <c:crossBetween val="midCat"/>
        <c:majorUnit val="5"/>
      </c:valAx>
    </c:plotArea>
    <c:legend>
      <c:legendPos val="t"/>
      <c:layout/>
      <c:overlay val="0"/>
    </c:legend>
    <c:plotVisOnly val="1"/>
    <c:dispBlanksAs val="gap"/>
    <c:showDLblsOverMax val="0"/>
  </c:chart>
  <c:txPr>
    <a:bodyPr/>
    <a:lstStyle/>
    <a:p>
      <a:pPr>
        <a:defRPr sz="1200" b="1"/>
      </a:pPr>
      <a:endParaRPr lang="cs-CZ"/>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cs-CZ"/>
              <a:t>konečná</a:t>
            </a:r>
            <a:r>
              <a:rPr lang="cs-CZ" baseline="0"/>
              <a:t> spotřeba energie pro dopravu v ČR</a:t>
            </a:r>
            <a:endParaRPr lang="cs-CZ"/>
          </a:p>
        </c:rich>
      </c:tx>
      <c:layout/>
      <c:overlay val="0"/>
    </c:title>
    <c:autoTitleDeleted val="0"/>
    <c:plotArea>
      <c:layout/>
      <c:scatterChart>
        <c:scatterStyle val="lineMarker"/>
        <c:varyColors val="0"/>
        <c:ser>
          <c:idx val="2"/>
          <c:order val="1"/>
          <c:tx>
            <c:v>požadovaná spotřeba</c:v>
          </c:tx>
          <c:spPr>
            <a:ln w="38100">
              <a:solidFill>
                <a:srgbClr val="FF0000"/>
              </a:solidFill>
            </a:ln>
          </c:spPr>
          <c:marker>
            <c:symbol val="none"/>
          </c:marker>
          <c:xVal>
            <c:numRef>
              <c:f>'doprava porovnání'!$A$5:$A$43</c:f>
              <c:numCache>
                <c:formatCode>General</c:formatCode>
                <c:ptCount val="39"/>
                <c:pt idx="0">
                  <c:v>2012</c:v>
                </c:pt>
                <c:pt idx="1">
                  <c:v>2013</c:v>
                </c:pt>
                <c:pt idx="2">
                  <c:v>2013</c:v>
                </c:pt>
                <c:pt idx="3">
                  <c:v>2014</c:v>
                </c:pt>
                <c:pt idx="4">
                  <c:v>2014</c:v>
                </c:pt>
                <c:pt idx="5">
                  <c:v>2015</c:v>
                </c:pt>
                <c:pt idx="6">
                  <c:v>2015</c:v>
                </c:pt>
                <c:pt idx="7">
                  <c:v>2016</c:v>
                </c:pt>
                <c:pt idx="8">
                  <c:v>2016</c:v>
                </c:pt>
                <c:pt idx="9">
                  <c:v>2017</c:v>
                </c:pt>
                <c:pt idx="10">
                  <c:v>2017</c:v>
                </c:pt>
                <c:pt idx="11">
                  <c:v>2018</c:v>
                </c:pt>
                <c:pt idx="12">
                  <c:v>2018</c:v>
                </c:pt>
                <c:pt idx="13">
                  <c:v>2019</c:v>
                </c:pt>
                <c:pt idx="14">
                  <c:v>2019</c:v>
                </c:pt>
                <c:pt idx="15">
                  <c:v>2020</c:v>
                </c:pt>
                <c:pt idx="16">
                  <c:v>2020</c:v>
                </c:pt>
                <c:pt idx="17">
                  <c:v>2021</c:v>
                </c:pt>
                <c:pt idx="18">
                  <c:v>2021</c:v>
                </c:pt>
                <c:pt idx="19">
                  <c:v>2022</c:v>
                </c:pt>
                <c:pt idx="20">
                  <c:v>2022</c:v>
                </c:pt>
                <c:pt idx="21">
                  <c:v>2023</c:v>
                </c:pt>
                <c:pt idx="22">
                  <c:v>2023</c:v>
                </c:pt>
                <c:pt idx="23">
                  <c:v>2024</c:v>
                </c:pt>
                <c:pt idx="24">
                  <c:v>2024</c:v>
                </c:pt>
                <c:pt idx="25">
                  <c:v>2025</c:v>
                </c:pt>
                <c:pt idx="26">
                  <c:v>2025</c:v>
                </c:pt>
                <c:pt idx="27">
                  <c:v>2026</c:v>
                </c:pt>
                <c:pt idx="28">
                  <c:v>2026</c:v>
                </c:pt>
                <c:pt idx="29">
                  <c:v>2027</c:v>
                </c:pt>
                <c:pt idx="30">
                  <c:v>2027</c:v>
                </c:pt>
                <c:pt idx="31">
                  <c:v>2028</c:v>
                </c:pt>
                <c:pt idx="32">
                  <c:v>2028</c:v>
                </c:pt>
                <c:pt idx="33">
                  <c:v>2029</c:v>
                </c:pt>
                <c:pt idx="34">
                  <c:v>2029</c:v>
                </c:pt>
                <c:pt idx="35">
                  <c:v>2030</c:v>
                </c:pt>
                <c:pt idx="36">
                  <c:v>2030</c:v>
                </c:pt>
                <c:pt idx="37">
                  <c:v>2031</c:v>
                </c:pt>
                <c:pt idx="38">
                  <c:v>2031</c:v>
                </c:pt>
              </c:numCache>
            </c:numRef>
          </c:xVal>
          <c:yVal>
            <c:numRef>
              <c:f>'doprava porovnání'!$D$5:$D$43</c:f>
              <c:numCache>
                <c:formatCode>#,##0</c:formatCode>
                <c:ptCount val="39"/>
                <c:pt idx="0">
                  <c:v>340.48</c:v>
                </c:pt>
                <c:pt idx="1">
                  <c:v>340.48</c:v>
                </c:pt>
                <c:pt idx="2">
                  <c:v>337.92</c:v>
                </c:pt>
                <c:pt idx="3">
                  <c:v>337.92</c:v>
                </c:pt>
                <c:pt idx="4">
                  <c:v>335.36</c:v>
                </c:pt>
                <c:pt idx="5">
                  <c:v>335.36</c:v>
                </c:pt>
                <c:pt idx="6">
                  <c:v>332.8</c:v>
                </c:pt>
                <c:pt idx="7">
                  <c:v>332.8</c:v>
                </c:pt>
                <c:pt idx="8">
                  <c:v>330.24</c:v>
                </c:pt>
                <c:pt idx="9">
                  <c:v>330.24</c:v>
                </c:pt>
                <c:pt idx="10">
                  <c:v>327.68</c:v>
                </c:pt>
                <c:pt idx="11">
                  <c:v>327.68</c:v>
                </c:pt>
                <c:pt idx="12">
                  <c:v>325.12</c:v>
                </c:pt>
                <c:pt idx="13">
                  <c:v>325.12</c:v>
                </c:pt>
                <c:pt idx="14">
                  <c:v>322.56</c:v>
                </c:pt>
                <c:pt idx="15">
                  <c:v>322.56</c:v>
                </c:pt>
                <c:pt idx="16">
                  <c:v>320</c:v>
                </c:pt>
                <c:pt idx="17">
                  <c:v>320</c:v>
                </c:pt>
                <c:pt idx="18">
                  <c:v>317.44</c:v>
                </c:pt>
                <c:pt idx="19">
                  <c:v>317.44</c:v>
                </c:pt>
                <c:pt idx="20">
                  <c:v>314.88</c:v>
                </c:pt>
                <c:pt idx="21">
                  <c:v>314.88</c:v>
                </c:pt>
                <c:pt idx="22">
                  <c:v>312.32</c:v>
                </c:pt>
                <c:pt idx="23">
                  <c:v>312.32</c:v>
                </c:pt>
                <c:pt idx="24">
                  <c:v>309.76</c:v>
                </c:pt>
                <c:pt idx="25">
                  <c:v>309.76</c:v>
                </c:pt>
                <c:pt idx="26">
                  <c:v>307.2</c:v>
                </c:pt>
                <c:pt idx="27">
                  <c:v>307.2</c:v>
                </c:pt>
                <c:pt idx="28">
                  <c:v>304.64</c:v>
                </c:pt>
                <c:pt idx="29">
                  <c:v>304.64</c:v>
                </c:pt>
                <c:pt idx="30">
                  <c:v>302.08</c:v>
                </c:pt>
                <c:pt idx="31">
                  <c:v>302.08</c:v>
                </c:pt>
                <c:pt idx="32">
                  <c:v>299.52</c:v>
                </c:pt>
                <c:pt idx="33">
                  <c:v>299.52</c:v>
                </c:pt>
                <c:pt idx="34">
                  <c:v>296.95999999999998</c:v>
                </c:pt>
                <c:pt idx="35">
                  <c:v>296.95999999999998</c:v>
                </c:pt>
                <c:pt idx="36">
                  <c:v>294.39999999999998</c:v>
                </c:pt>
                <c:pt idx="37">
                  <c:v>294.39999999999998</c:v>
                </c:pt>
                <c:pt idx="38">
                  <c:v>291.83999999999997</c:v>
                </c:pt>
              </c:numCache>
            </c:numRef>
          </c:yVal>
          <c:smooth val="0"/>
          <c:extLst xmlns:c16r2="http://schemas.microsoft.com/office/drawing/2015/06/chart">
            <c:ext xmlns:c16="http://schemas.microsoft.com/office/drawing/2014/chart" uri="{C3380CC4-5D6E-409C-BE32-E72D297353CC}">
              <c16:uniqueId val="{00000000-3FF7-451B-BE8F-F3FB2384B033}"/>
            </c:ext>
          </c:extLst>
        </c:ser>
        <c:ser>
          <c:idx val="3"/>
          <c:order val="2"/>
          <c:tx>
            <c:v>požadovaná kumulace</c:v>
          </c:tx>
          <c:spPr>
            <a:ln w="38100">
              <a:solidFill>
                <a:srgbClr val="0070C0"/>
              </a:solidFill>
            </a:ln>
          </c:spPr>
          <c:marker>
            <c:symbol val="none"/>
          </c:marker>
          <c:xVal>
            <c:numRef>
              <c:f>'doprava porovnání'!$A$5:$A$43</c:f>
              <c:numCache>
                <c:formatCode>General</c:formatCode>
                <c:ptCount val="39"/>
                <c:pt idx="0">
                  <c:v>2012</c:v>
                </c:pt>
                <c:pt idx="1">
                  <c:v>2013</c:v>
                </c:pt>
                <c:pt idx="2">
                  <c:v>2013</c:v>
                </c:pt>
                <c:pt idx="3">
                  <c:v>2014</c:v>
                </c:pt>
                <c:pt idx="4">
                  <c:v>2014</c:v>
                </c:pt>
                <c:pt idx="5">
                  <c:v>2015</c:v>
                </c:pt>
                <c:pt idx="6">
                  <c:v>2015</c:v>
                </c:pt>
                <c:pt idx="7">
                  <c:v>2016</c:v>
                </c:pt>
                <c:pt idx="8">
                  <c:v>2016</c:v>
                </c:pt>
                <c:pt idx="9">
                  <c:v>2017</c:v>
                </c:pt>
                <c:pt idx="10">
                  <c:v>2017</c:v>
                </c:pt>
                <c:pt idx="11">
                  <c:v>2018</c:v>
                </c:pt>
                <c:pt idx="12">
                  <c:v>2018</c:v>
                </c:pt>
                <c:pt idx="13">
                  <c:v>2019</c:v>
                </c:pt>
                <c:pt idx="14">
                  <c:v>2019</c:v>
                </c:pt>
                <c:pt idx="15">
                  <c:v>2020</c:v>
                </c:pt>
                <c:pt idx="16">
                  <c:v>2020</c:v>
                </c:pt>
                <c:pt idx="17">
                  <c:v>2021</c:v>
                </c:pt>
                <c:pt idx="18">
                  <c:v>2021</c:v>
                </c:pt>
                <c:pt idx="19">
                  <c:v>2022</c:v>
                </c:pt>
                <c:pt idx="20">
                  <c:v>2022</c:v>
                </c:pt>
                <c:pt idx="21">
                  <c:v>2023</c:v>
                </c:pt>
                <c:pt idx="22">
                  <c:v>2023</c:v>
                </c:pt>
                <c:pt idx="23">
                  <c:v>2024</c:v>
                </c:pt>
                <c:pt idx="24">
                  <c:v>2024</c:v>
                </c:pt>
                <c:pt idx="25">
                  <c:v>2025</c:v>
                </c:pt>
                <c:pt idx="26">
                  <c:v>2025</c:v>
                </c:pt>
                <c:pt idx="27">
                  <c:v>2026</c:v>
                </c:pt>
                <c:pt idx="28">
                  <c:v>2026</c:v>
                </c:pt>
                <c:pt idx="29">
                  <c:v>2027</c:v>
                </c:pt>
                <c:pt idx="30">
                  <c:v>2027</c:v>
                </c:pt>
                <c:pt idx="31">
                  <c:v>2028</c:v>
                </c:pt>
                <c:pt idx="32">
                  <c:v>2028</c:v>
                </c:pt>
                <c:pt idx="33">
                  <c:v>2029</c:v>
                </c:pt>
                <c:pt idx="34">
                  <c:v>2029</c:v>
                </c:pt>
                <c:pt idx="35">
                  <c:v>2030</c:v>
                </c:pt>
                <c:pt idx="36">
                  <c:v>2030</c:v>
                </c:pt>
                <c:pt idx="37">
                  <c:v>2031</c:v>
                </c:pt>
                <c:pt idx="38">
                  <c:v>2031</c:v>
                </c:pt>
              </c:numCache>
            </c:numRef>
          </c:xVal>
          <c:yVal>
            <c:numRef>
              <c:f>'doprava porovnání'!$E$5:$E$43</c:f>
              <c:numCache>
                <c:formatCode>General</c:formatCode>
                <c:ptCount val="39"/>
                <c:pt idx="16">
                  <c:v>0</c:v>
                </c:pt>
                <c:pt idx="17">
                  <c:v>0</c:v>
                </c:pt>
                <c:pt idx="18">
                  <c:v>-2.56</c:v>
                </c:pt>
                <c:pt idx="19">
                  <c:v>-2.56</c:v>
                </c:pt>
                <c:pt idx="20">
                  <c:v>-7.68</c:v>
                </c:pt>
                <c:pt idx="21">
                  <c:v>-7.68</c:v>
                </c:pt>
                <c:pt idx="22">
                  <c:v>-15.36</c:v>
                </c:pt>
                <c:pt idx="23">
                  <c:v>-15.36</c:v>
                </c:pt>
                <c:pt idx="24">
                  <c:v>-25.6</c:v>
                </c:pt>
                <c:pt idx="25">
                  <c:v>-25.6</c:v>
                </c:pt>
                <c:pt idx="26">
                  <c:v>-38.400000000000006</c:v>
                </c:pt>
                <c:pt idx="27">
                  <c:v>-38.400000000000006</c:v>
                </c:pt>
                <c:pt idx="28">
                  <c:v>-53.760000000000005</c:v>
                </c:pt>
                <c:pt idx="29">
                  <c:v>-53.760000000000005</c:v>
                </c:pt>
                <c:pt idx="30">
                  <c:v>-71.680000000000007</c:v>
                </c:pt>
                <c:pt idx="31">
                  <c:v>-71.680000000000007</c:v>
                </c:pt>
                <c:pt idx="32">
                  <c:v>-92.160000000000011</c:v>
                </c:pt>
                <c:pt idx="33">
                  <c:v>-92.160000000000011</c:v>
                </c:pt>
                <c:pt idx="34">
                  <c:v>-115.20000000000002</c:v>
                </c:pt>
                <c:pt idx="35">
                  <c:v>-115.20000000000002</c:v>
                </c:pt>
                <c:pt idx="36">
                  <c:v>-140.80000000000001</c:v>
                </c:pt>
                <c:pt idx="37">
                  <c:v>-140.80000000000001</c:v>
                </c:pt>
                <c:pt idx="38">
                  <c:v>-168.96</c:v>
                </c:pt>
              </c:numCache>
            </c:numRef>
          </c:yVal>
          <c:smooth val="0"/>
          <c:extLst xmlns:c16r2="http://schemas.microsoft.com/office/drawing/2015/06/chart">
            <c:ext xmlns:c16="http://schemas.microsoft.com/office/drawing/2014/chart" uri="{C3380CC4-5D6E-409C-BE32-E72D297353CC}">
              <c16:uniqueId val="{00000001-3FF7-451B-BE8F-F3FB2384B033}"/>
            </c:ext>
          </c:extLst>
        </c:ser>
        <c:ser>
          <c:idx val="1"/>
          <c:order val="3"/>
          <c:tx>
            <c:v>tendence spotřeby</c:v>
          </c:tx>
          <c:spPr>
            <a:ln w="38100">
              <a:solidFill>
                <a:srgbClr val="FF0066"/>
              </a:solidFill>
              <a:prstDash val="sysDash"/>
            </a:ln>
          </c:spPr>
          <c:marker>
            <c:symbol val="none"/>
          </c:marker>
          <c:xVal>
            <c:numRef>
              <c:f>'doprava růst'!$A$5:$A$43</c:f>
              <c:numCache>
                <c:formatCode>General</c:formatCode>
                <c:ptCount val="39"/>
                <c:pt idx="0">
                  <c:v>2012</c:v>
                </c:pt>
                <c:pt idx="1">
                  <c:v>2013</c:v>
                </c:pt>
                <c:pt idx="2">
                  <c:v>2013</c:v>
                </c:pt>
                <c:pt idx="3">
                  <c:v>2014</c:v>
                </c:pt>
                <c:pt idx="4">
                  <c:v>2014</c:v>
                </c:pt>
                <c:pt idx="5">
                  <c:v>2015</c:v>
                </c:pt>
                <c:pt idx="6">
                  <c:v>2015</c:v>
                </c:pt>
                <c:pt idx="7">
                  <c:v>2016</c:v>
                </c:pt>
                <c:pt idx="8">
                  <c:v>2016</c:v>
                </c:pt>
                <c:pt idx="9">
                  <c:v>2017</c:v>
                </c:pt>
                <c:pt idx="10">
                  <c:v>2017</c:v>
                </c:pt>
                <c:pt idx="11">
                  <c:v>2018</c:v>
                </c:pt>
                <c:pt idx="12">
                  <c:v>2018</c:v>
                </c:pt>
                <c:pt idx="13">
                  <c:v>2019</c:v>
                </c:pt>
                <c:pt idx="14">
                  <c:v>2019</c:v>
                </c:pt>
                <c:pt idx="15">
                  <c:v>2020</c:v>
                </c:pt>
                <c:pt idx="16">
                  <c:v>2020</c:v>
                </c:pt>
                <c:pt idx="17">
                  <c:v>2021</c:v>
                </c:pt>
                <c:pt idx="18">
                  <c:v>2021</c:v>
                </c:pt>
                <c:pt idx="19">
                  <c:v>2022</c:v>
                </c:pt>
                <c:pt idx="20">
                  <c:v>2022</c:v>
                </c:pt>
                <c:pt idx="21">
                  <c:v>2023</c:v>
                </c:pt>
                <c:pt idx="22">
                  <c:v>2023</c:v>
                </c:pt>
                <c:pt idx="23">
                  <c:v>2024</c:v>
                </c:pt>
                <c:pt idx="24">
                  <c:v>2024</c:v>
                </c:pt>
                <c:pt idx="25">
                  <c:v>2025</c:v>
                </c:pt>
                <c:pt idx="26">
                  <c:v>2025</c:v>
                </c:pt>
                <c:pt idx="27">
                  <c:v>2026</c:v>
                </c:pt>
                <c:pt idx="28">
                  <c:v>2026</c:v>
                </c:pt>
                <c:pt idx="29">
                  <c:v>2027</c:v>
                </c:pt>
                <c:pt idx="30">
                  <c:v>2027</c:v>
                </c:pt>
                <c:pt idx="31">
                  <c:v>2028</c:v>
                </c:pt>
                <c:pt idx="32">
                  <c:v>2028</c:v>
                </c:pt>
                <c:pt idx="33">
                  <c:v>2029</c:v>
                </c:pt>
                <c:pt idx="34">
                  <c:v>2029</c:v>
                </c:pt>
                <c:pt idx="35">
                  <c:v>2030</c:v>
                </c:pt>
                <c:pt idx="36">
                  <c:v>2030</c:v>
                </c:pt>
                <c:pt idx="37">
                  <c:v>2031</c:v>
                </c:pt>
                <c:pt idx="38">
                  <c:v>2031</c:v>
                </c:pt>
              </c:numCache>
            </c:numRef>
          </c:xVal>
          <c:yVal>
            <c:numRef>
              <c:f>'doprava růst'!$D$5:$D$43</c:f>
              <c:numCache>
                <c:formatCode>#,##0</c:formatCode>
                <c:ptCount val="39"/>
                <c:pt idx="0">
                  <c:v>240</c:v>
                </c:pt>
                <c:pt idx="1">
                  <c:v>240</c:v>
                </c:pt>
                <c:pt idx="2">
                  <c:v>250</c:v>
                </c:pt>
                <c:pt idx="3">
                  <c:v>250</c:v>
                </c:pt>
                <c:pt idx="4">
                  <c:v>260</c:v>
                </c:pt>
                <c:pt idx="5">
                  <c:v>260</c:v>
                </c:pt>
                <c:pt idx="6">
                  <c:v>270</c:v>
                </c:pt>
                <c:pt idx="7">
                  <c:v>270</c:v>
                </c:pt>
                <c:pt idx="8">
                  <c:v>280</c:v>
                </c:pt>
                <c:pt idx="9">
                  <c:v>280</c:v>
                </c:pt>
                <c:pt idx="10">
                  <c:v>290</c:v>
                </c:pt>
                <c:pt idx="11">
                  <c:v>290</c:v>
                </c:pt>
                <c:pt idx="12">
                  <c:v>300</c:v>
                </c:pt>
                <c:pt idx="13">
                  <c:v>300</c:v>
                </c:pt>
                <c:pt idx="14">
                  <c:v>310</c:v>
                </c:pt>
                <c:pt idx="15">
                  <c:v>310</c:v>
                </c:pt>
                <c:pt idx="16">
                  <c:v>320</c:v>
                </c:pt>
                <c:pt idx="17">
                  <c:v>320</c:v>
                </c:pt>
                <c:pt idx="18">
                  <c:v>330</c:v>
                </c:pt>
                <c:pt idx="19">
                  <c:v>330</c:v>
                </c:pt>
                <c:pt idx="20">
                  <c:v>340</c:v>
                </c:pt>
                <c:pt idx="21">
                  <c:v>340</c:v>
                </c:pt>
                <c:pt idx="22">
                  <c:v>350</c:v>
                </c:pt>
                <c:pt idx="23">
                  <c:v>350</c:v>
                </c:pt>
                <c:pt idx="24">
                  <c:v>360</c:v>
                </c:pt>
                <c:pt idx="25">
                  <c:v>360</c:v>
                </c:pt>
                <c:pt idx="26">
                  <c:v>370</c:v>
                </c:pt>
                <c:pt idx="27">
                  <c:v>370</c:v>
                </c:pt>
                <c:pt idx="28">
                  <c:v>380</c:v>
                </c:pt>
                <c:pt idx="29">
                  <c:v>380</c:v>
                </c:pt>
                <c:pt idx="30">
                  <c:v>390</c:v>
                </c:pt>
                <c:pt idx="31">
                  <c:v>390</c:v>
                </c:pt>
                <c:pt idx="32">
                  <c:v>400</c:v>
                </c:pt>
                <c:pt idx="33">
                  <c:v>400</c:v>
                </c:pt>
                <c:pt idx="34">
                  <c:v>410</c:v>
                </c:pt>
                <c:pt idx="35">
                  <c:v>410</c:v>
                </c:pt>
                <c:pt idx="36">
                  <c:v>420</c:v>
                </c:pt>
                <c:pt idx="37">
                  <c:v>420</c:v>
                </c:pt>
                <c:pt idx="38">
                  <c:v>430</c:v>
                </c:pt>
              </c:numCache>
            </c:numRef>
          </c:yVal>
          <c:smooth val="0"/>
          <c:extLst xmlns:c16r2="http://schemas.microsoft.com/office/drawing/2015/06/chart">
            <c:ext xmlns:c16="http://schemas.microsoft.com/office/drawing/2014/chart" uri="{C3380CC4-5D6E-409C-BE32-E72D297353CC}">
              <c16:uniqueId val="{00000002-3FF7-451B-BE8F-F3FB2384B033}"/>
            </c:ext>
          </c:extLst>
        </c:ser>
        <c:ser>
          <c:idx val="4"/>
          <c:order val="4"/>
          <c:tx>
            <c:v>tendence kumulace</c:v>
          </c:tx>
          <c:spPr>
            <a:ln w="38100">
              <a:solidFill>
                <a:srgbClr val="0070C0"/>
              </a:solidFill>
              <a:prstDash val="sysDash"/>
            </a:ln>
          </c:spPr>
          <c:marker>
            <c:symbol val="none"/>
          </c:marker>
          <c:xVal>
            <c:numRef>
              <c:f>'doprava růst'!$A$5:$A$43</c:f>
              <c:numCache>
                <c:formatCode>General</c:formatCode>
                <c:ptCount val="39"/>
                <c:pt idx="0">
                  <c:v>2012</c:v>
                </c:pt>
                <c:pt idx="1">
                  <c:v>2013</c:v>
                </c:pt>
                <c:pt idx="2">
                  <c:v>2013</c:v>
                </c:pt>
                <c:pt idx="3">
                  <c:v>2014</c:v>
                </c:pt>
                <c:pt idx="4">
                  <c:v>2014</c:v>
                </c:pt>
                <c:pt idx="5">
                  <c:v>2015</c:v>
                </c:pt>
                <c:pt idx="6">
                  <c:v>2015</c:v>
                </c:pt>
                <c:pt idx="7">
                  <c:v>2016</c:v>
                </c:pt>
                <c:pt idx="8">
                  <c:v>2016</c:v>
                </c:pt>
                <c:pt idx="9">
                  <c:v>2017</c:v>
                </c:pt>
                <c:pt idx="10">
                  <c:v>2017</c:v>
                </c:pt>
                <c:pt idx="11">
                  <c:v>2018</c:v>
                </c:pt>
                <c:pt idx="12">
                  <c:v>2018</c:v>
                </c:pt>
                <c:pt idx="13">
                  <c:v>2019</c:v>
                </c:pt>
                <c:pt idx="14">
                  <c:v>2019</c:v>
                </c:pt>
                <c:pt idx="15">
                  <c:v>2020</c:v>
                </c:pt>
                <c:pt idx="16">
                  <c:v>2020</c:v>
                </c:pt>
                <c:pt idx="17">
                  <c:v>2021</c:v>
                </c:pt>
                <c:pt idx="18">
                  <c:v>2021</c:v>
                </c:pt>
                <c:pt idx="19">
                  <c:v>2022</c:v>
                </c:pt>
                <c:pt idx="20">
                  <c:v>2022</c:v>
                </c:pt>
                <c:pt idx="21">
                  <c:v>2023</c:v>
                </c:pt>
                <c:pt idx="22">
                  <c:v>2023</c:v>
                </c:pt>
                <c:pt idx="23">
                  <c:v>2024</c:v>
                </c:pt>
                <c:pt idx="24">
                  <c:v>2024</c:v>
                </c:pt>
                <c:pt idx="25">
                  <c:v>2025</c:v>
                </c:pt>
                <c:pt idx="26">
                  <c:v>2025</c:v>
                </c:pt>
                <c:pt idx="27">
                  <c:v>2026</c:v>
                </c:pt>
                <c:pt idx="28">
                  <c:v>2026</c:v>
                </c:pt>
                <c:pt idx="29">
                  <c:v>2027</c:v>
                </c:pt>
                <c:pt idx="30">
                  <c:v>2027</c:v>
                </c:pt>
                <c:pt idx="31">
                  <c:v>2028</c:v>
                </c:pt>
                <c:pt idx="32">
                  <c:v>2028</c:v>
                </c:pt>
                <c:pt idx="33">
                  <c:v>2029</c:v>
                </c:pt>
                <c:pt idx="34">
                  <c:v>2029</c:v>
                </c:pt>
                <c:pt idx="35">
                  <c:v>2030</c:v>
                </c:pt>
                <c:pt idx="36">
                  <c:v>2030</c:v>
                </c:pt>
                <c:pt idx="37">
                  <c:v>2031</c:v>
                </c:pt>
                <c:pt idx="38">
                  <c:v>2031</c:v>
                </c:pt>
              </c:numCache>
            </c:numRef>
          </c:xVal>
          <c:yVal>
            <c:numRef>
              <c:f>'doprava růst'!$E$5:$E$43</c:f>
              <c:numCache>
                <c:formatCode>General</c:formatCode>
                <c:ptCount val="39"/>
                <c:pt idx="16">
                  <c:v>0</c:v>
                </c:pt>
                <c:pt idx="17">
                  <c:v>0</c:v>
                </c:pt>
                <c:pt idx="18">
                  <c:v>10</c:v>
                </c:pt>
                <c:pt idx="19">
                  <c:v>10</c:v>
                </c:pt>
                <c:pt idx="20">
                  <c:v>30</c:v>
                </c:pt>
                <c:pt idx="21">
                  <c:v>30</c:v>
                </c:pt>
                <c:pt idx="22">
                  <c:v>60</c:v>
                </c:pt>
                <c:pt idx="23">
                  <c:v>60</c:v>
                </c:pt>
                <c:pt idx="24">
                  <c:v>100</c:v>
                </c:pt>
                <c:pt idx="25">
                  <c:v>100</c:v>
                </c:pt>
                <c:pt idx="26">
                  <c:v>150</c:v>
                </c:pt>
                <c:pt idx="27">
                  <c:v>150</c:v>
                </c:pt>
                <c:pt idx="28">
                  <c:v>210</c:v>
                </c:pt>
                <c:pt idx="29">
                  <c:v>210</c:v>
                </c:pt>
                <c:pt idx="30">
                  <c:v>280</c:v>
                </c:pt>
                <c:pt idx="31">
                  <c:v>280</c:v>
                </c:pt>
                <c:pt idx="32">
                  <c:v>360</c:v>
                </c:pt>
                <c:pt idx="33">
                  <c:v>360</c:v>
                </c:pt>
                <c:pt idx="34">
                  <c:v>450</c:v>
                </c:pt>
                <c:pt idx="35">
                  <c:v>450</c:v>
                </c:pt>
                <c:pt idx="36">
                  <c:v>550</c:v>
                </c:pt>
                <c:pt idx="37">
                  <c:v>550</c:v>
                </c:pt>
                <c:pt idx="38">
                  <c:v>660</c:v>
                </c:pt>
              </c:numCache>
            </c:numRef>
          </c:yVal>
          <c:smooth val="0"/>
          <c:extLst xmlns:c16r2="http://schemas.microsoft.com/office/drawing/2015/06/chart">
            <c:ext xmlns:c16="http://schemas.microsoft.com/office/drawing/2014/chart" uri="{C3380CC4-5D6E-409C-BE32-E72D297353CC}">
              <c16:uniqueId val="{00000003-3FF7-451B-BE8F-F3FB2384B033}"/>
            </c:ext>
          </c:extLst>
        </c:ser>
        <c:dLbls>
          <c:showLegendKey val="0"/>
          <c:showVal val="0"/>
          <c:showCatName val="0"/>
          <c:showSerName val="0"/>
          <c:showPercent val="0"/>
          <c:showBubbleSize val="0"/>
        </c:dLbls>
        <c:axId val="167068800"/>
        <c:axId val="195904064"/>
      </c:scatterChart>
      <c:scatterChart>
        <c:scatterStyle val="lineMarker"/>
        <c:varyColors val="0"/>
        <c:ser>
          <c:idx val="0"/>
          <c:order val="0"/>
          <c:tx>
            <c:v>požadovaná změna</c:v>
          </c:tx>
          <c:spPr>
            <a:ln w="38100">
              <a:solidFill>
                <a:srgbClr val="1CE10D"/>
              </a:solidFill>
            </a:ln>
          </c:spPr>
          <c:marker>
            <c:symbol val="none"/>
          </c:marker>
          <c:xVal>
            <c:numRef>
              <c:f>'doprava porovnání'!$A$5:$A$43</c:f>
              <c:numCache>
                <c:formatCode>General</c:formatCode>
                <c:ptCount val="39"/>
                <c:pt idx="0">
                  <c:v>2012</c:v>
                </c:pt>
                <c:pt idx="1">
                  <c:v>2013</c:v>
                </c:pt>
                <c:pt idx="2">
                  <c:v>2013</c:v>
                </c:pt>
                <c:pt idx="3">
                  <c:v>2014</c:v>
                </c:pt>
                <c:pt idx="4">
                  <c:v>2014</c:v>
                </c:pt>
                <c:pt idx="5">
                  <c:v>2015</c:v>
                </c:pt>
                <c:pt idx="6">
                  <c:v>2015</c:v>
                </c:pt>
                <c:pt idx="7">
                  <c:v>2016</c:v>
                </c:pt>
                <c:pt idx="8">
                  <c:v>2016</c:v>
                </c:pt>
                <c:pt idx="9">
                  <c:v>2017</c:v>
                </c:pt>
                <c:pt idx="10">
                  <c:v>2017</c:v>
                </c:pt>
                <c:pt idx="11">
                  <c:v>2018</c:v>
                </c:pt>
                <c:pt idx="12">
                  <c:v>2018</c:v>
                </c:pt>
                <c:pt idx="13">
                  <c:v>2019</c:v>
                </c:pt>
                <c:pt idx="14">
                  <c:v>2019</c:v>
                </c:pt>
                <c:pt idx="15">
                  <c:v>2020</c:v>
                </c:pt>
                <c:pt idx="16">
                  <c:v>2020</c:v>
                </c:pt>
                <c:pt idx="17">
                  <c:v>2021</c:v>
                </c:pt>
                <c:pt idx="18">
                  <c:v>2021</c:v>
                </c:pt>
                <c:pt idx="19">
                  <c:v>2022</c:v>
                </c:pt>
                <c:pt idx="20">
                  <c:v>2022</c:v>
                </c:pt>
                <c:pt idx="21">
                  <c:v>2023</c:v>
                </c:pt>
                <c:pt idx="22">
                  <c:v>2023</c:v>
                </c:pt>
                <c:pt idx="23">
                  <c:v>2024</c:v>
                </c:pt>
                <c:pt idx="24">
                  <c:v>2024</c:v>
                </c:pt>
                <c:pt idx="25">
                  <c:v>2025</c:v>
                </c:pt>
                <c:pt idx="26">
                  <c:v>2025</c:v>
                </c:pt>
                <c:pt idx="27">
                  <c:v>2026</c:v>
                </c:pt>
                <c:pt idx="28">
                  <c:v>2026</c:v>
                </c:pt>
                <c:pt idx="29">
                  <c:v>2027</c:v>
                </c:pt>
                <c:pt idx="30">
                  <c:v>2027</c:v>
                </c:pt>
                <c:pt idx="31">
                  <c:v>2028</c:v>
                </c:pt>
                <c:pt idx="32">
                  <c:v>2028</c:v>
                </c:pt>
                <c:pt idx="33">
                  <c:v>2029</c:v>
                </c:pt>
                <c:pt idx="34">
                  <c:v>2029</c:v>
                </c:pt>
                <c:pt idx="35">
                  <c:v>2030</c:v>
                </c:pt>
                <c:pt idx="36">
                  <c:v>2030</c:v>
                </c:pt>
                <c:pt idx="37">
                  <c:v>2031</c:v>
                </c:pt>
                <c:pt idx="38">
                  <c:v>2031</c:v>
                </c:pt>
              </c:numCache>
            </c:numRef>
          </c:xVal>
          <c:yVal>
            <c:numRef>
              <c:f>'doprava porovnání'!$B$5:$B$43</c:f>
              <c:numCache>
                <c:formatCode>General</c:formatCode>
                <c:ptCount val="39"/>
                <c:pt idx="0">
                  <c:v>-2.56</c:v>
                </c:pt>
                <c:pt idx="1">
                  <c:v>-2.56</c:v>
                </c:pt>
                <c:pt idx="2">
                  <c:v>-2.56</c:v>
                </c:pt>
                <c:pt idx="3">
                  <c:v>-2.56</c:v>
                </c:pt>
                <c:pt idx="4">
                  <c:v>-2.56</c:v>
                </c:pt>
                <c:pt idx="5">
                  <c:v>-2.56</c:v>
                </c:pt>
                <c:pt idx="6">
                  <c:v>-2.56</c:v>
                </c:pt>
                <c:pt idx="7">
                  <c:v>-2.56</c:v>
                </c:pt>
                <c:pt idx="8">
                  <c:v>-2.56</c:v>
                </c:pt>
                <c:pt idx="9">
                  <c:v>-2.56</c:v>
                </c:pt>
                <c:pt idx="10">
                  <c:v>-2.56</c:v>
                </c:pt>
                <c:pt idx="11">
                  <c:v>-2.56</c:v>
                </c:pt>
                <c:pt idx="12">
                  <c:v>-2.56</c:v>
                </c:pt>
                <c:pt idx="13">
                  <c:v>-2.56</c:v>
                </c:pt>
                <c:pt idx="14">
                  <c:v>-2.56</c:v>
                </c:pt>
                <c:pt idx="15">
                  <c:v>-2.56</c:v>
                </c:pt>
                <c:pt idx="16">
                  <c:v>-2.56</c:v>
                </c:pt>
                <c:pt idx="17">
                  <c:v>-2.56</c:v>
                </c:pt>
                <c:pt idx="18">
                  <c:v>-2.56</c:v>
                </c:pt>
                <c:pt idx="19">
                  <c:v>-2.56</c:v>
                </c:pt>
                <c:pt idx="20">
                  <c:v>-2.56</c:v>
                </c:pt>
                <c:pt idx="21">
                  <c:v>-2.56</c:v>
                </c:pt>
                <c:pt idx="22">
                  <c:v>-2.56</c:v>
                </c:pt>
                <c:pt idx="23">
                  <c:v>-2.56</c:v>
                </c:pt>
                <c:pt idx="24">
                  <c:v>-2.56</c:v>
                </c:pt>
                <c:pt idx="25">
                  <c:v>-2.56</c:v>
                </c:pt>
                <c:pt idx="26">
                  <c:v>-2.56</c:v>
                </c:pt>
                <c:pt idx="27">
                  <c:v>-2.56</c:v>
                </c:pt>
                <c:pt idx="28">
                  <c:v>-2.56</c:v>
                </c:pt>
                <c:pt idx="29">
                  <c:v>-2.56</c:v>
                </c:pt>
                <c:pt idx="30">
                  <c:v>-2.56</c:v>
                </c:pt>
                <c:pt idx="31">
                  <c:v>-2.56</c:v>
                </c:pt>
                <c:pt idx="32">
                  <c:v>-2.56</c:v>
                </c:pt>
                <c:pt idx="33">
                  <c:v>-2.56</c:v>
                </c:pt>
                <c:pt idx="34">
                  <c:v>-2.56</c:v>
                </c:pt>
                <c:pt idx="35">
                  <c:v>-2.56</c:v>
                </c:pt>
                <c:pt idx="36">
                  <c:v>-2.56</c:v>
                </c:pt>
                <c:pt idx="37">
                  <c:v>-2.56</c:v>
                </c:pt>
                <c:pt idx="38">
                  <c:v>-2.56</c:v>
                </c:pt>
              </c:numCache>
            </c:numRef>
          </c:yVal>
          <c:smooth val="0"/>
          <c:extLst xmlns:c16r2="http://schemas.microsoft.com/office/drawing/2015/06/chart">
            <c:ext xmlns:c16="http://schemas.microsoft.com/office/drawing/2014/chart" uri="{C3380CC4-5D6E-409C-BE32-E72D297353CC}">
              <c16:uniqueId val="{00000004-3FF7-451B-BE8F-F3FB2384B033}"/>
            </c:ext>
          </c:extLst>
        </c:ser>
        <c:ser>
          <c:idx val="5"/>
          <c:order val="5"/>
          <c:tx>
            <c:v>tendence změna</c:v>
          </c:tx>
          <c:spPr>
            <a:ln w="38100">
              <a:solidFill>
                <a:srgbClr val="1CE10D"/>
              </a:solidFill>
              <a:prstDash val="sysDash"/>
            </a:ln>
          </c:spPr>
          <c:marker>
            <c:symbol val="none"/>
          </c:marker>
          <c:xVal>
            <c:numRef>
              <c:f>'doprava růst'!$A$5:$A$43</c:f>
              <c:numCache>
                <c:formatCode>General</c:formatCode>
                <c:ptCount val="39"/>
                <c:pt idx="0">
                  <c:v>2012</c:v>
                </c:pt>
                <c:pt idx="1">
                  <c:v>2013</c:v>
                </c:pt>
                <c:pt idx="2">
                  <c:v>2013</c:v>
                </c:pt>
                <c:pt idx="3">
                  <c:v>2014</c:v>
                </c:pt>
                <c:pt idx="4">
                  <c:v>2014</c:v>
                </c:pt>
                <c:pt idx="5">
                  <c:v>2015</c:v>
                </c:pt>
                <c:pt idx="6">
                  <c:v>2015</c:v>
                </c:pt>
                <c:pt idx="7">
                  <c:v>2016</c:v>
                </c:pt>
                <c:pt idx="8">
                  <c:v>2016</c:v>
                </c:pt>
                <c:pt idx="9">
                  <c:v>2017</c:v>
                </c:pt>
                <c:pt idx="10">
                  <c:v>2017</c:v>
                </c:pt>
                <c:pt idx="11">
                  <c:v>2018</c:v>
                </c:pt>
                <c:pt idx="12">
                  <c:v>2018</c:v>
                </c:pt>
                <c:pt idx="13">
                  <c:v>2019</c:v>
                </c:pt>
                <c:pt idx="14">
                  <c:v>2019</c:v>
                </c:pt>
                <c:pt idx="15">
                  <c:v>2020</c:v>
                </c:pt>
                <c:pt idx="16">
                  <c:v>2020</c:v>
                </c:pt>
                <c:pt idx="17">
                  <c:v>2021</c:v>
                </c:pt>
                <c:pt idx="18">
                  <c:v>2021</c:v>
                </c:pt>
                <c:pt idx="19">
                  <c:v>2022</c:v>
                </c:pt>
                <c:pt idx="20">
                  <c:v>2022</c:v>
                </c:pt>
                <c:pt idx="21">
                  <c:v>2023</c:v>
                </c:pt>
                <c:pt idx="22">
                  <c:v>2023</c:v>
                </c:pt>
                <c:pt idx="23">
                  <c:v>2024</c:v>
                </c:pt>
                <c:pt idx="24">
                  <c:v>2024</c:v>
                </c:pt>
                <c:pt idx="25">
                  <c:v>2025</c:v>
                </c:pt>
                <c:pt idx="26">
                  <c:v>2025</c:v>
                </c:pt>
                <c:pt idx="27">
                  <c:v>2026</c:v>
                </c:pt>
                <c:pt idx="28">
                  <c:v>2026</c:v>
                </c:pt>
                <c:pt idx="29">
                  <c:v>2027</c:v>
                </c:pt>
                <c:pt idx="30">
                  <c:v>2027</c:v>
                </c:pt>
                <c:pt idx="31">
                  <c:v>2028</c:v>
                </c:pt>
                <c:pt idx="32">
                  <c:v>2028</c:v>
                </c:pt>
                <c:pt idx="33">
                  <c:v>2029</c:v>
                </c:pt>
                <c:pt idx="34">
                  <c:v>2029</c:v>
                </c:pt>
                <c:pt idx="35">
                  <c:v>2030</c:v>
                </c:pt>
                <c:pt idx="36">
                  <c:v>2030</c:v>
                </c:pt>
                <c:pt idx="37">
                  <c:v>2031</c:v>
                </c:pt>
                <c:pt idx="38">
                  <c:v>2031</c:v>
                </c:pt>
              </c:numCache>
            </c:numRef>
          </c:xVal>
          <c:yVal>
            <c:numRef>
              <c:f>'doprava růst'!$B$5:$B$43</c:f>
              <c:numCache>
                <c:formatCode>General</c:formatCode>
                <c:ptCount val="39"/>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pt idx="24">
                  <c:v>10</c:v>
                </c:pt>
                <c:pt idx="25">
                  <c:v>10</c:v>
                </c:pt>
                <c:pt idx="26">
                  <c:v>10</c:v>
                </c:pt>
                <c:pt idx="27">
                  <c:v>10</c:v>
                </c:pt>
                <c:pt idx="28">
                  <c:v>10</c:v>
                </c:pt>
                <c:pt idx="29">
                  <c:v>10</c:v>
                </c:pt>
                <c:pt idx="30">
                  <c:v>10</c:v>
                </c:pt>
                <c:pt idx="31">
                  <c:v>10</c:v>
                </c:pt>
                <c:pt idx="32">
                  <c:v>10</c:v>
                </c:pt>
                <c:pt idx="33">
                  <c:v>10</c:v>
                </c:pt>
                <c:pt idx="34">
                  <c:v>10</c:v>
                </c:pt>
                <c:pt idx="35">
                  <c:v>10</c:v>
                </c:pt>
                <c:pt idx="36">
                  <c:v>10</c:v>
                </c:pt>
                <c:pt idx="37">
                  <c:v>10</c:v>
                </c:pt>
                <c:pt idx="38">
                  <c:v>10</c:v>
                </c:pt>
              </c:numCache>
            </c:numRef>
          </c:yVal>
          <c:smooth val="0"/>
          <c:extLst xmlns:c16r2="http://schemas.microsoft.com/office/drawing/2015/06/chart">
            <c:ext xmlns:c16="http://schemas.microsoft.com/office/drawing/2014/chart" uri="{C3380CC4-5D6E-409C-BE32-E72D297353CC}">
              <c16:uniqueId val="{00000005-3FF7-451B-BE8F-F3FB2384B033}"/>
            </c:ext>
          </c:extLst>
        </c:ser>
        <c:dLbls>
          <c:showLegendKey val="0"/>
          <c:showVal val="0"/>
          <c:showCatName val="0"/>
          <c:showSerName val="0"/>
          <c:showPercent val="0"/>
          <c:showBubbleSize val="0"/>
        </c:dLbls>
        <c:axId val="195905216"/>
        <c:axId val="195904640"/>
      </c:scatterChart>
      <c:valAx>
        <c:axId val="167068800"/>
        <c:scaling>
          <c:orientation val="minMax"/>
          <c:max val="2031"/>
          <c:min val="2020"/>
        </c:scaling>
        <c:delete val="0"/>
        <c:axPos val="b"/>
        <c:majorGridlines/>
        <c:title>
          <c:tx>
            <c:rich>
              <a:bodyPr/>
              <a:lstStyle/>
              <a:p>
                <a:pPr>
                  <a:defRPr/>
                </a:pPr>
                <a:r>
                  <a:rPr lang="cs-CZ"/>
                  <a:t>letopočet</a:t>
                </a:r>
                <a:r>
                  <a:rPr lang="cs-CZ" baseline="0"/>
                  <a:t> (rok)</a:t>
                </a:r>
                <a:endParaRPr lang="cs-CZ"/>
              </a:p>
            </c:rich>
          </c:tx>
          <c:layout/>
          <c:overlay val="0"/>
        </c:title>
        <c:numFmt formatCode="General" sourceLinked="1"/>
        <c:majorTickMark val="out"/>
        <c:minorTickMark val="none"/>
        <c:tickLblPos val="nextTo"/>
        <c:crossAx val="195904064"/>
        <c:crosses val="autoZero"/>
        <c:crossBetween val="midCat"/>
        <c:majorUnit val="1"/>
      </c:valAx>
      <c:valAx>
        <c:axId val="195904064"/>
        <c:scaling>
          <c:orientation val="minMax"/>
          <c:max val="600"/>
          <c:min val="-200"/>
        </c:scaling>
        <c:delete val="0"/>
        <c:axPos val="l"/>
        <c:majorGridlines/>
        <c:title>
          <c:tx>
            <c:rich>
              <a:bodyPr rot="-5400000" vert="horz"/>
              <a:lstStyle/>
              <a:p>
                <a:pPr>
                  <a:defRPr/>
                </a:pPr>
                <a:r>
                  <a:rPr lang="cs-CZ"/>
                  <a:t>roční spotřeba (PJ/rok); kumulovaná změna (PJ)</a:t>
                </a:r>
              </a:p>
            </c:rich>
          </c:tx>
          <c:layout/>
          <c:overlay val="0"/>
        </c:title>
        <c:numFmt formatCode="#,##0" sourceLinked="1"/>
        <c:majorTickMark val="out"/>
        <c:minorTickMark val="none"/>
        <c:tickLblPos val="nextTo"/>
        <c:crossAx val="167068800"/>
        <c:crosses val="autoZero"/>
        <c:crossBetween val="midCat"/>
        <c:majorUnit val="50"/>
      </c:valAx>
      <c:valAx>
        <c:axId val="195904640"/>
        <c:scaling>
          <c:orientation val="minMax"/>
          <c:max val="12"/>
          <c:min val="-4"/>
        </c:scaling>
        <c:delete val="0"/>
        <c:axPos val="r"/>
        <c:title>
          <c:tx>
            <c:rich>
              <a:bodyPr rot="-5400000" vert="horz"/>
              <a:lstStyle/>
              <a:p>
                <a:pPr>
                  <a:defRPr/>
                </a:pPr>
                <a:r>
                  <a:rPr lang="cs-CZ"/>
                  <a:t>změna</a:t>
                </a:r>
                <a:r>
                  <a:rPr lang="cs-CZ" baseline="0"/>
                  <a:t> spotřeby (PJ/rok</a:t>
                </a:r>
                <a:r>
                  <a:rPr lang="cs-CZ" baseline="30000"/>
                  <a:t>2</a:t>
                </a:r>
                <a:r>
                  <a:rPr lang="cs-CZ" baseline="0"/>
                  <a:t>)</a:t>
                </a:r>
                <a:endParaRPr lang="cs-CZ"/>
              </a:p>
            </c:rich>
          </c:tx>
          <c:layout/>
          <c:overlay val="0"/>
        </c:title>
        <c:numFmt formatCode="General" sourceLinked="1"/>
        <c:majorTickMark val="out"/>
        <c:minorTickMark val="none"/>
        <c:tickLblPos val="nextTo"/>
        <c:crossAx val="195905216"/>
        <c:crosses val="max"/>
        <c:crossBetween val="midCat"/>
        <c:majorUnit val="1"/>
      </c:valAx>
      <c:valAx>
        <c:axId val="195905216"/>
        <c:scaling>
          <c:orientation val="minMax"/>
        </c:scaling>
        <c:delete val="1"/>
        <c:axPos val="b"/>
        <c:numFmt formatCode="General" sourceLinked="1"/>
        <c:majorTickMark val="out"/>
        <c:minorTickMark val="none"/>
        <c:tickLblPos val="none"/>
        <c:crossAx val="195904640"/>
        <c:crosses val="autoZero"/>
        <c:crossBetween val="midCat"/>
      </c:valAx>
    </c:plotArea>
    <c:legend>
      <c:legendPos val="t"/>
      <c:layout/>
      <c:overlay val="0"/>
    </c:legend>
    <c:plotVisOnly val="1"/>
    <c:dispBlanksAs val="gap"/>
    <c:showDLblsOverMax val="0"/>
  </c:chart>
  <c:txPr>
    <a:bodyPr/>
    <a:lstStyle/>
    <a:p>
      <a:pPr>
        <a:defRPr sz="1200" b="1"/>
      </a:pPr>
      <a:endParaRPr lang="cs-CZ"/>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2" y="2"/>
            <a:ext cx="3142067" cy="539596"/>
          </a:xfrm>
          <a:prstGeom prst="rect">
            <a:avLst/>
          </a:prstGeom>
          <a:noFill/>
          <a:ln w="9525">
            <a:noFill/>
            <a:miter lim="800000"/>
            <a:headEnd/>
            <a:tailEnd/>
          </a:ln>
          <a:effectLst/>
        </p:spPr>
        <p:txBody>
          <a:bodyPr vert="horz" wrap="square" lIns="254236" tIns="145278" rIns="254236" bIns="145278" numCol="1" anchor="t" anchorCtr="0" compatLnSpc="1">
            <a:prstTxWarp prst="textNoShape">
              <a:avLst/>
            </a:prstTxWarp>
          </a:bodyPr>
          <a:lstStyle>
            <a:lvl1pPr defTabSz="907959">
              <a:spcBef>
                <a:spcPct val="0"/>
              </a:spcBef>
              <a:defRPr sz="1100">
                <a:solidFill>
                  <a:schemeClr val="bg1"/>
                </a:solidFill>
                <a:latin typeface="Siemens Sans" pitchFamily="2" charset="0"/>
              </a:defRPr>
            </a:lvl1pPr>
          </a:lstStyle>
          <a:p>
            <a:endParaRPr lang="en-US" dirty="0">
              <a:solidFill>
                <a:schemeClr val="tx1"/>
              </a:solidFill>
              <a:latin typeface="Arial" pitchFamily="34" charset="0"/>
            </a:endParaRPr>
          </a:p>
        </p:txBody>
      </p:sp>
      <p:sp>
        <p:nvSpPr>
          <p:cNvPr id="173059" name="Rectangle 3"/>
          <p:cNvSpPr>
            <a:spLocks noGrp="1" noChangeArrowheads="1"/>
          </p:cNvSpPr>
          <p:nvPr>
            <p:ph type="dt" sz="quarter" idx="1"/>
          </p:nvPr>
        </p:nvSpPr>
        <p:spPr bwMode="auto">
          <a:xfrm>
            <a:off x="3722284" y="2"/>
            <a:ext cx="3142066" cy="539596"/>
          </a:xfrm>
          <a:prstGeom prst="rect">
            <a:avLst/>
          </a:prstGeom>
          <a:noFill/>
          <a:ln w="9525">
            <a:noFill/>
            <a:miter lim="800000"/>
            <a:headEnd/>
            <a:tailEnd/>
          </a:ln>
          <a:effectLst/>
        </p:spPr>
        <p:txBody>
          <a:bodyPr vert="horz" wrap="square" lIns="254236" tIns="145278" rIns="254236" bIns="145278" numCol="1" anchor="t" anchorCtr="0" compatLnSpc="1">
            <a:prstTxWarp prst="textNoShape">
              <a:avLst/>
            </a:prstTxWarp>
          </a:bodyPr>
          <a:lstStyle>
            <a:lvl1pPr algn="r" defTabSz="907959">
              <a:spcBef>
                <a:spcPct val="0"/>
              </a:spcBef>
              <a:defRPr sz="1100">
                <a:solidFill>
                  <a:schemeClr val="bg1"/>
                </a:solidFill>
                <a:latin typeface="Siemens Sans" pitchFamily="2" charset="0"/>
              </a:defRPr>
            </a:lvl1pPr>
          </a:lstStyle>
          <a:p>
            <a:endParaRPr lang="en-US" dirty="0">
              <a:solidFill>
                <a:schemeClr val="tx1"/>
              </a:solidFill>
              <a:latin typeface="Arial" pitchFamily="34" charset="0"/>
            </a:endParaRPr>
          </a:p>
        </p:txBody>
      </p:sp>
      <p:sp>
        <p:nvSpPr>
          <p:cNvPr id="173060" name="Rectangle 4"/>
          <p:cNvSpPr>
            <a:spLocks noGrp="1" noChangeArrowheads="1"/>
          </p:cNvSpPr>
          <p:nvPr>
            <p:ph type="ftr" sz="quarter" idx="2"/>
          </p:nvPr>
        </p:nvSpPr>
        <p:spPr bwMode="auto">
          <a:xfrm>
            <a:off x="2" y="9456893"/>
            <a:ext cx="3142067" cy="539596"/>
          </a:xfrm>
          <a:prstGeom prst="rect">
            <a:avLst/>
          </a:prstGeom>
          <a:noFill/>
          <a:ln w="9525">
            <a:noFill/>
            <a:miter lim="800000"/>
            <a:headEnd/>
            <a:tailEnd/>
          </a:ln>
          <a:effectLst/>
        </p:spPr>
        <p:txBody>
          <a:bodyPr vert="horz" wrap="square" lIns="254236" tIns="145278" rIns="254236" bIns="145278" numCol="1" anchor="b" anchorCtr="0" compatLnSpc="1">
            <a:prstTxWarp prst="textNoShape">
              <a:avLst/>
            </a:prstTxWarp>
          </a:bodyPr>
          <a:lstStyle>
            <a:lvl1pPr defTabSz="907959">
              <a:spcBef>
                <a:spcPct val="0"/>
              </a:spcBef>
              <a:defRPr sz="1100">
                <a:solidFill>
                  <a:schemeClr val="tx1"/>
                </a:solidFill>
                <a:latin typeface="Siemens Sans" pitchFamily="2" charset="0"/>
              </a:defRPr>
            </a:lvl1pPr>
          </a:lstStyle>
          <a:p>
            <a:endParaRPr lang="en-US" dirty="0">
              <a:latin typeface="Arial" pitchFamily="34" charset="0"/>
            </a:endParaRPr>
          </a:p>
        </p:txBody>
      </p:sp>
      <p:sp>
        <p:nvSpPr>
          <p:cNvPr id="173061" name="Rectangle 5"/>
          <p:cNvSpPr>
            <a:spLocks noGrp="1" noChangeArrowheads="1"/>
          </p:cNvSpPr>
          <p:nvPr>
            <p:ph type="sldNum" sz="quarter" idx="3"/>
          </p:nvPr>
        </p:nvSpPr>
        <p:spPr bwMode="auto">
          <a:xfrm>
            <a:off x="3722284" y="9456893"/>
            <a:ext cx="3142066" cy="539596"/>
          </a:xfrm>
          <a:prstGeom prst="rect">
            <a:avLst/>
          </a:prstGeom>
          <a:noFill/>
          <a:ln w="9525">
            <a:noFill/>
            <a:miter lim="800000"/>
            <a:headEnd/>
            <a:tailEnd/>
          </a:ln>
          <a:effectLst/>
        </p:spPr>
        <p:txBody>
          <a:bodyPr vert="horz" wrap="square" lIns="254236" tIns="145278" rIns="254236" bIns="145278" numCol="1" anchor="b" anchorCtr="0" compatLnSpc="1">
            <a:prstTxWarp prst="textNoShape">
              <a:avLst/>
            </a:prstTxWarp>
          </a:bodyPr>
          <a:lstStyle>
            <a:lvl1pPr algn="r" defTabSz="907959">
              <a:spcBef>
                <a:spcPct val="0"/>
              </a:spcBef>
              <a:defRPr sz="1100">
                <a:solidFill>
                  <a:schemeClr val="tx1"/>
                </a:solidFill>
                <a:latin typeface="Siemens Sans" pitchFamily="2" charset="0"/>
              </a:defRPr>
            </a:lvl1pPr>
          </a:lstStyle>
          <a:p>
            <a:r>
              <a:rPr lang="de-DE" dirty="0">
                <a:latin typeface="Arial" pitchFamily="34" charset="0"/>
              </a:rPr>
              <a:t>Handout </a:t>
            </a:r>
            <a:fld id="{BFC713D8-7968-482B-A79F-9C586FE5053A}" type="slidenum">
              <a:rPr lang="de-DE" smtClean="0">
                <a:latin typeface="Arial" pitchFamily="34" charset="0"/>
              </a:rPr>
              <a:pPr/>
              <a:t>‹#›</a:t>
            </a:fld>
            <a:endParaRPr lang="de-DE" dirty="0">
              <a:latin typeface="Arial" pitchFamily="34" charset="0"/>
            </a:endParaRPr>
          </a:p>
        </p:txBody>
      </p:sp>
    </p:spTree>
    <p:extLst>
      <p:ext uri="{BB962C8B-B14F-4D97-AF65-F5344CB8AC3E}">
        <p14:creationId xmlns:p14="http://schemas.microsoft.com/office/powerpoint/2010/main" val="23231723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2" y="2"/>
            <a:ext cx="3142067" cy="539596"/>
          </a:xfrm>
          <a:prstGeom prst="rect">
            <a:avLst/>
          </a:prstGeom>
          <a:noFill/>
          <a:ln w="9525">
            <a:noFill/>
            <a:miter lim="800000"/>
            <a:headEnd/>
            <a:tailEnd/>
          </a:ln>
          <a:effectLst/>
        </p:spPr>
        <p:txBody>
          <a:bodyPr vert="horz" wrap="square" lIns="254236" tIns="145278" rIns="254236" bIns="145278" numCol="1" anchor="t" anchorCtr="0" compatLnSpc="1">
            <a:prstTxWarp prst="textNoShape">
              <a:avLst/>
            </a:prstTxWarp>
          </a:bodyPr>
          <a:lstStyle>
            <a:lvl1pPr defTabSz="907959">
              <a:spcBef>
                <a:spcPct val="0"/>
              </a:spcBef>
              <a:defRPr sz="1100">
                <a:solidFill>
                  <a:schemeClr val="tx1"/>
                </a:solidFill>
                <a:latin typeface="Arial" pitchFamily="34" charset="0"/>
              </a:defRPr>
            </a:lvl1pPr>
          </a:lstStyle>
          <a:p>
            <a:endParaRPr lang="en-US" dirty="0"/>
          </a:p>
        </p:txBody>
      </p:sp>
      <p:sp>
        <p:nvSpPr>
          <p:cNvPr id="77827" name="Rectangle 3"/>
          <p:cNvSpPr>
            <a:spLocks noGrp="1" noChangeArrowheads="1"/>
          </p:cNvSpPr>
          <p:nvPr>
            <p:ph type="dt" idx="1"/>
          </p:nvPr>
        </p:nvSpPr>
        <p:spPr bwMode="auto">
          <a:xfrm>
            <a:off x="3722283" y="2"/>
            <a:ext cx="3140533" cy="539596"/>
          </a:xfrm>
          <a:prstGeom prst="rect">
            <a:avLst/>
          </a:prstGeom>
          <a:noFill/>
          <a:ln w="9525">
            <a:noFill/>
            <a:miter lim="800000"/>
            <a:headEnd/>
            <a:tailEnd/>
          </a:ln>
          <a:effectLst/>
        </p:spPr>
        <p:txBody>
          <a:bodyPr vert="horz" wrap="square" lIns="254236" tIns="145278" rIns="254236" bIns="145278" numCol="1" anchor="t" anchorCtr="0" compatLnSpc="1">
            <a:prstTxWarp prst="textNoShape">
              <a:avLst/>
            </a:prstTxWarp>
          </a:bodyPr>
          <a:lstStyle>
            <a:lvl1pPr algn="r" defTabSz="907959">
              <a:spcBef>
                <a:spcPct val="0"/>
              </a:spcBef>
              <a:defRPr sz="1100">
                <a:solidFill>
                  <a:schemeClr val="tx1"/>
                </a:solidFill>
                <a:latin typeface="Arial" pitchFamily="34" charset="0"/>
              </a:defRPr>
            </a:lvl1pPr>
          </a:lstStyle>
          <a:p>
            <a:endParaRPr lang="en-US" dirty="0"/>
          </a:p>
        </p:txBody>
      </p:sp>
      <p:sp>
        <p:nvSpPr>
          <p:cNvPr id="77828" name="Rectangle 4"/>
          <p:cNvSpPr>
            <a:spLocks noGrp="1" noRot="1" noChangeAspect="1" noChangeArrowheads="1" noTextEdit="1"/>
          </p:cNvSpPr>
          <p:nvPr>
            <p:ph type="sldImg" idx="2"/>
          </p:nvPr>
        </p:nvSpPr>
        <p:spPr bwMode="auto">
          <a:xfrm>
            <a:off x="153988" y="763588"/>
            <a:ext cx="6538912" cy="36766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77829" name="Rectangle 5"/>
          <p:cNvSpPr>
            <a:spLocks noGrp="1" noChangeArrowheads="1"/>
          </p:cNvSpPr>
          <p:nvPr>
            <p:ph type="body" sz="quarter" idx="3"/>
          </p:nvPr>
        </p:nvSpPr>
        <p:spPr bwMode="auto">
          <a:xfrm>
            <a:off x="260592" y="4710615"/>
            <a:ext cx="6343168" cy="445942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7830" name="Rectangle 6"/>
          <p:cNvSpPr>
            <a:spLocks noGrp="1" noChangeArrowheads="1"/>
          </p:cNvSpPr>
          <p:nvPr>
            <p:ph type="ftr" sz="quarter" idx="4"/>
          </p:nvPr>
        </p:nvSpPr>
        <p:spPr bwMode="auto">
          <a:xfrm>
            <a:off x="2" y="9456892"/>
            <a:ext cx="3142067" cy="538045"/>
          </a:xfrm>
          <a:prstGeom prst="rect">
            <a:avLst/>
          </a:prstGeom>
          <a:noFill/>
          <a:ln w="9525">
            <a:noFill/>
            <a:miter lim="800000"/>
            <a:headEnd/>
            <a:tailEnd/>
          </a:ln>
          <a:effectLst/>
        </p:spPr>
        <p:txBody>
          <a:bodyPr vert="horz" wrap="square" lIns="254236" tIns="145278" rIns="254236" bIns="145278" numCol="1" anchor="b" anchorCtr="0" compatLnSpc="1">
            <a:prstTxWarp prst="textNoShape">
              <a:avLst/>
            </a:prstTxWarp>
          </a:bodyPr>
          <a:lstStyle>
            <a:lvl1pPr defTabSz="907959">
              <a:spcBef>
                <a:spcPct val="0"/>
              </a:spcBef>
              <a:defRPr sz="1100">
                <a:solidFill>
                  <a:schemeClr val="tx1"/>
                </a:solidFill>
                <a:latin typeface="Arial" pitchFamily="34" charset="0"/>
              </a:defRPr>
            </a:lvl1pPr>
          </a:lstStyle>
          <a:p>
            <a:endParaRPr lang="en-US" dirty="0"/>
          </a:p>
        </p:txBody>
      </p:sp>
      <p:sp>
        <p:nvSpPr>
          <p:cNvPr id="77831" name="Rectangle 7"/>
          <p:cNvSpPr>
            <a:spLocks noGrp="1" noChangeArrowheads="1"/>
          </p:cNvSpPr>
          <p:nvPr>
            <p:ph type="sldNum" sz="quarter" idx="5"/>
          </p:nvPr>
        </p:nvSpPr>
        <p:spPr bwMode="auto">
          <a:xfrm>
            <a:off x="3722283" y="9456892"/>
            <a:ext cx="3140533" cy="538045"/>
          </a:xfrm>
          <a:prstGeom prst="rect">
            <a:avLst/>
          </a:prstGeom>
          <a:noFill/>
          <a:ln w="9525">
            <a:noFill/>
            <a:miter lim="800000"/>
            <a:headEnd/>
            <a:tailEnd/>
          </a:ln>
          <a:effectLst/>
        </p:spPr>
        <p:txBody>
          <a:bodyPr vert="horz" wrap="square" lIns="254236" tIns="145278" rIns="254236" bIns="145278" numCol="1" anchor="b" anchorCtr="0" compatLnSpc="1">
            <a:prstTxWarp prst="textNoShape">
              <a:avLst/>
            </a:prstTxWarp>
          </a:bodyPr>
          <a:lstStyle>
            <a:lvl1pPr algn="r" defTabSz="907959">
              <a:spcBef>
                <a:spcPct val="0"/>
              </a:spcBef>
              <a:defRPr sz="1100">
                <a:solidFill>
                  <a:schemeClr val="tx1"/>
                </a:solidFill>
                <a:latin typeface="Siemens Sans" pitchFamily="2" charset="0"/>
              </a:defRPr>
            </a:lvl1pPr>
          </a:lstStyle>
          <a:p>
            <a:r>
              <a:rPr lang="de-DE" dirty="0">
                <a:latin typeface="Arial" pitchFamily="34" charset="0"/>
              </a:rPr>
              <a:t>Notes </a:t>
            </a:r>
            <a:fld id="{AD141568-5488-4AC9-B82D-9F5CE1225E2A}" type="slidenum">
              <a:rPr lang="de-DE" smtClean="0">
                <a:latin typeface="Arial" pitchFamily="34" charset="0"/>
              </a:rPr>
              <a:pPr/>
              <a:t>‹#›</a:t>
            </a:fld>
            <a:endParaRPr lang="de-DE" dirty="0">
              <a:latin typeface="Arial" pitchFamily="34" charset="0"/>
            </a:endParaRPr>
          </a:p>
        </p:txBody>
      </p:sp>
    </p:spTree>
    <p:extLst>
      <p:ext uri="{BB962C8B-B14F-4D97-AF65-F5344CB8AC3E}">
        <p14:creationId xmlns:p14="http://schemas.microsoft.com/office/powerpoint/2010/main" val="1963877891"/>
      </p:ext>
    </p:extLst>
  </p:cSld>
  <p:clrMap bg1="lt1" tx1="dk1" bg2="lt2" tx2="dk2" accent1="accent1" accent2="accent2" accent3="accent3" accent4="accent4" accent5="accent5" accent6="accent6" hlink="hlink" folHlink="folHlink"/>
  <p:notesStyle>
    <a:lvl1pPr marL="0" algn="l" rtl="0" eaLnBrk="0" fontAlgn="base" hangingPunct="0">
      <a:spcBef>
        <a:spcPts val="0"/>
      </a:spcBef>
      <a:spcAft>
        <a:spcPts val="0"/>
      </a:spcAft>
      <a:defRPr sz="1200" kern="1200">
        <a:solidFill>
          <a:schemeClr val="tx1"/>
        </a:solidFill>
        <a:latin typeface="Arial" panose="020B0604020202020204" pitchFamily="34" charset="0"/>
        <a:ea typeface="ＭＳ Ｐゴシック" charset="-128"/>
        <a:cs typeface="Arial" panose="020B0604020202020204" pitchFamily="34" charset="0"/>
      </a:defRPr>
    </a:lvl1pPr>
    <a:lvl2pPr marL="126000" indent="-126000" algn="l" rtl="0" eaLnBrk="0" fontAlgn="base" hangingPunct="0">
      <a:spcBef>
        <a:spcPts val="0"/>
      </a:spcBef>
      <a:spcAft>
        <a:spcPts val="0"/>
      </a:spcAft>
      <a:buClr>
        <a:srgbClr val="879BAA"/>
      </a:buClr>
      <a:buFont typeface="Arial" panose="020B0604020202020204" pitchFamily="34" charset="0"/>
      <a:buChar char="•"/>
      <a:defRPr sz="1200" kern="1200">
        <a:solidFill>
          <a:schemeClr val="tx1"/>
        </a:solidFill>
        <a:latin typeface="Arial" panose="020B0604020202020204" pitchFamily="34" charset="0"/>
        <a:ea typeface="ＭＳ Ｐゴシック" charset="-128"/>
        <a:cs typeface="Arial" panose="020B0604020202020204" pitchFamily="34" charset="0"/>
      </a:defRPr>
    </a:lvl2pPr>
    <a:lvl3pPr marL="252000" indent="-126000" algn="l" rtl="0" eaLnBrk="0" fontAlgn="base" hangingPunct="0">
      <a:spcBef>
        <a:spcPts val="0"/>
      </a:spcBef>
      <a:spcAft>
        <a:spcPts val="0"/>
      </a:spcAft>
      <a:buClr>
        <a:srgbClr val="879BAA"/>
      </a:buClr>
      <a:buFont typeface="Arial" panose="020B0604020202020204" pitchFamily="34" charset="0"/>
      <a:buChar char="•"/>
      <a:defRPr sz="1200" kern="1200">
        <a:solidFill>
          <a:schemeClr val="tx1"/>
        </a:solidFill>
        <a:latin typeface="Arial" panose="020B0604020202020204" pitchFamily="34" charset="0"/>
        <a:ea typeface="ＭＳ Ｐゴシック" charset="-128"/>
        <a:cs typeface="Arial" panose="020B0604020202020204" pitchFamily="34" charset="0"/>
      </a:defRPr>
    </a:lvl3pPr>
    <a:lvl4pPr marL="378000" indent="-126000" algn="l" rtl="0" eaLnBrk="0" fontAlgn="base" hangingPunct="0">
      <a:spcBef>
        <a:spcPts val="0"/>
      </a:spcBef>
      <a:spcAft>
        <a:spcPts val="0"/>
      </a:spcAft>
      <a:buClr>
        <a:srgbClr val="879BAA"/>
      </a:buClr>
      <a:buFont typeface="Arial" panose="020B0604020202020204" pitchFamily="34" charset="0"/>
      <a:buChar char="•"/>
      <a:defRPr sz="1200" kern="1200">
        <a:solidFill>
          <a:schemeClr val="tx1"/>
        </a:solidFill>
        <a:latin typeface="Arial" panose="020B0604020202020204" pitchFamily="34" charset="0"/>
        <a:ea typeface="ＭＳ Ｐゴシック" charset="-128"/>
        <a:cs typeface="Arial" panose="020B0604020202020204" pitchFamily="34" charset="0"/>
      </a:defRPr>
    </a:lvl4pPr>
    <a:lvl5pPr marL="504000" indent="-126000" algn="l" rtl="0" eaLnBrk="0" fontAlgn="base" hangingPunct="0">
      <a:spcBef>
        <a:spcPts val="0"/>
      </a:spcBef>
      <a:spcAft>
        <a:spcPts val="0"/>
      </a:spcAft>
      <a:buClr>
        <a:srgbClr val="879BAA"/>
      </a:buClr>
      <a:buFont typeface="Arial" panose="020B0604020202020204" pitchFamily="34" charset="0"/>
      <a:buChar char="•"/>
      <a:defRPr sz="1200" kern="1200">
        <a:solidFill>
          <a:schemeClr val="tx1"/>
        </a:solidFill>
        <a:latin typeface="Arial" panose="020B0604020202020204" pitchFamily="34" charset="0"/>
        <a:ea typeface="ＭＳ Ｐゴシック" charset="-128"/>
        <a:cs typeface="Arial" panose="020B0604020202020204" pitchFamily="34" charset="0"/>
      </a:defRPr>
    </a:lvl5pPr>
    <a:lvl6pPr marL="504000" indent="-126000" algn="l" defTabSz="457200" rtl="0" eaLnBrk="1" latinLnBrk="0" hangingPunct="1">
      <a:spcBef>
        <a:spcPts val="0"/>
      </a:spcBef>
      <a:spcAft>
        <a:spcPts val="0"/>
      </a:spcAft>
      <a:buClr>
        <a:srgbClr val="BECDD7"/>
      </a:buClr>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6pPr>
    <a:lvl7pPr marL="504000" indent="-126000" algn="l" defTabSz="457200" rtl="0" eaLnBrk="1" latinLnBrk="0" hangingPunct="1">
      <a:spcBef>
        <a:spcPts val="0"/>
      </a:spcBef>
      <a:spcAft>
        <a:spcPts val="0"/>
      </a:spcAft>
      <a:buClr>
        <a:srgbClr val="BECDD7"/>
      </a:buClr>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7pPr>
    <a:lvl8pPr marL="504000" indent="-126000" algn="l" defTabSz="457200" rtl="0" eaLnBrk="1" latinLnBrk="0" hangingPunct="1">
      <a:spcBef>
        <a:spcPts val="0"/>
      </a:spcBef>
      <a:spcAft>
        <a:spcPts val="0"/>
      </a:spcAft>
      <a:buClr>
        <a:srgbClr val="BECDD7"/>
      </a:buClr>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8pPr>
    <a:lvl9pPr marL="504000" indent="-126000" algn="l" defTabSz="457200" rtl="0" eaLnBrk="1" latinLnBrk="0" hangingPunct="1">
      <a:spcBef>
        <a:spcPts val="0"/>
      </a:spcBef>
      <a:spcAft>
        <a:spcPts val="0"/>
      </a:spcAft>
      <a:buClr>
        <a:srgbClr val="BECDD7"/>
      </a:buClr>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53988" y="763588"/>
            <a:ext cx="6538912" cy="367665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r>
              <a:rPr lang="de-DE" dirty="0">
                <a:latin typeface="Arial" pitchFamily="34" charset="0"/>
              </a:rPr>
              <a:t>Notes </a:t>
            </a:r>
            <a:fld id="{AD141568-5488-4AC9-B82D-9F5CE1225E2A}" type="slidenum">
              <a:rPr lang="de-DE" smtClean="0">
                <a:latin typeface="Arial" pitchFamily="34" charset="0"/>
              </a:rPr>
              <a:pPr/>
              <a:t>1</a:t>
            </a:fld>
            <a:endParaRPr lang="de-DE" dirty="0">
              <a:latin typeface="Arial" pitchFamily="34" charset="0"/>
            </a:endParaRPr>
          </a:p>
        </p:txBody>
      </p:sp>
    </p:spTree>
    <p:extLst>
      <p:ext uri="{BB962C8B-B14F-4D97-AF65-F5344CB8AC3E}">
        <p14:creationId xmlns:p14="http://schemas.microsoft.com/office/powerpoint/2010/main" val="2621668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34.xml"/><Relationship Id="rId7" Type="http://schemas.openxmlformats.org/officeDocument/2006/relationships/image" Target="../media/image1.emf"/><Relationship Id="rId2" Type="http://schemas.openxmlformats.org/officeDocument/2006/relationships/tags" Target="../tags/tag3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Master" Target="../slideMasters/slideMaster1.xml"/><Relationship Id="rId4" Type="http://schemas.openxmlformats.org/officeDocument/2006/relationships/tags" Target="../tags/tag35.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8.xml"/></Relationships>
</file>

<file path=ppt/slideLayouts/_rels/slideLayout12.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60.xml"/><Relationship Id="rId7" Type="http://schemas.openxmlformats.org/officeDocument/2006/relationships/tags" Target="../tags/tag64.xml"/><Relationship Id="rId2" Type="http://schemas.openxmlformats.org/officeDocument/2006/relationships/tags" Target="../tags/tag59.xml"/><Relationship Id="rId1" Type="http://schemas.openxmlformats.org/officeDocument/2006/relationships/vmlDrawing" Target="../drawings/vmlDrawing4.vml"/><Relationship Id="rId6" Type="http://schemas.openxmlformats.org/officeDocument/2006/relationships/tags" Target="../tags/tag63.xml"/><Relationship Id="rId5" Type="http://schemas.openxmlformats.org/officeDocument/2006/relationships/tags" Target="../tags/tag62.xml"/><Relationship Id="rId10" Type="http://schemas.openxmlformats.org/officeDocument/2006/relationships/image" Target="../media/image4.emf"/><Relationship Id="rId4" Type="http://schemas.openxmlformats.org/officeDocument/2006/relationships/tags" Target="../tags/tag61.xml"/><Relationship Id="rId9" Type="http://schemas.openxmlformats.org/officeDocument/2006/relationships/oleObject" Target="../embeddings/oleObject4.bin"/></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slideMaster" Target="../slideMasters/slideMaster1.xml"/><Relationship Id="rId5" Type="http://schemas.openxmlformats.org/officeDocument/2006/relationships/tags" Target="../tags/tag69.xml"/><Relationship Id="rId4" Type="http://schemas.openxmlformats.org/officeDocument/2006/relationships/tags" Target="../tags/tag68.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customXml" Target="../../customXml/item13.xml"/><Relationship Id="rId5" Type="http://schemas.openxmlformats.org/officeDocument/2006/relationships/slideMaster" Target="../slideMasters/slideMaster1.xml"/><Relationship Id="rId4" Type="http://schemas.openxmlformats.org/officeDocument/2006/relationships/tags" Target="../tags/tag72.xml"/></Relationships>
</file>

<file path=ppt/slideLayouts/_rels/slideLayout15.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73.xml"/><Relationship Id="rId7" Type="http://schemas.openxmlformats.org/officeDocument/2006/relationships/slideMaster" Target="../slideMasters/slideMaster1.xml"/><Relationship Id="rId2" Type="http://schemas.openxmlformats.org/officeDocument/2006/relationships/customXml" Target="../../customXml/item5.xml"/><Relationship Id="rId1" Type="http://schemas.openxmlformats.org/officeDocument/2006/relationships/vmlDrawing" Target="../drawings/vmlDrawing5.v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customXml" Target="../../customXml/item3.xml"/><Relationship Id="rId5" Type="http://schemas.openxmlformats.org/officeDocument/2006/relationships/slideMaster" Target="../slideMasters/slideMaster1.xml"/><Relationship Id="rId4" Type="http://schemas.openxmlformats.org/officeDocument/2006/relationships/tags" Target="../tags/tag79.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1.xml"/><Relationship Id="rId1" Type="http://schemas.openxmlformats.org/officeDocument/2006/relationships/tags" Target="../tags/tag80.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3.xml"/><Relationship Id="rId1" Type="http://schemas.openxmlformats.org/officeDocument/2006/relationships/tags" Target="../tags/tag8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customXml" Target="../../customXml/item6.xml"/><Relationship Id="rId6" Type="http://schemas.openxmlformats.org/officeDocument/2006/relationships/slideMaster" Target="../slideMasters/slideMaster1.xml"/><Relationship Id="rId5" Type="http://schemas.openxmlformats.org/officeDocument/2006/relationships/tags" Target="../tags/tag87.xml"/><Relationship Id="rId4" Type="http://schemas.openxmlformats.org/officeDocument/2006/relationships/tags" Target="../tags/tag86.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tags" Target="../tags/tag36.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89.xml"/><Relationship Id="rId7" Type="http://schemas.openxmlformats.org/officeDocument/2006/relationships/slideMaster" Target="../slideMasters/slideMaster1.xml"/><Relationship Id="rId2" Type="http://schemas.openxmlformats.org/officeDocument/2006/relationships/tags" Target="../tags/tag88.xml"/><Relationship Id="rId1" Type="http://schemas.openxmlformats.org/officeDocument/2006/relationships/customXml" Target="../../customXml/item19.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94.xml"/><Relationship Id="rId7" Type="http://schemas.openxmlformats.org/officeDocument/2006/relationships/slideMaster" Target="../slideMasters/slideMaster1.xml"/><Relationship Id="rId2" Type="http://schemas.openxmlformats.org/officeDocument/2006/relationships/tags" Target="../tags/tag93.xml"/><Relationship Id="rId1" Type="http://schemas.openxmlformats.org/officeDocument/2006/relationships/customXml" Target="../../customXml/item17.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customXml" Target="../../customXml/item14.xml"/><Relationship Id="rId5" Type="http://schemas.openxmlformats.org/officeDocument/2006/relationships/slideMaster" Target="../slideMasters/slideMaster1.xml"/><Relationship Id="rId4" Type="http://schemas.openxmlformats.org/officeDocument/2006/relationships/tags" Target="../tags/tag100.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customXml" Target="../../customXml/item11.xml"/><Relationship Id="rId5" Type="http://schemas.openxmlformats.org/officeDocument/2006/relationships/slideMaster" Target="../slideMasters/slideMaster1.xml"/><Relationship Id="rId4" Type="http://schemas.openxmlformats.org/officeDocument/2006/relationships/tags" Target="../tags/tag103.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customXml" Target="../../customXml/item18.xml"/><Relationship Id="rId5" Type="http://schemas.openxmlformats.org/officeDocument/2006/relationships/slideMaster" Target="../slideMasters/slideMaster1.xml"/><Relationship Id="rId4" Type="http://schemas.openxmlformats.org/officeDocument/2006/relationships/tags" Target="../tags/tag106.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customXml" Target="../../customXml/item15.xml"/><Relationship Id="rId6" Type="http://schemas.openxmlformats.org/officeDocument/2006/relationships/slideMaster" Target="../slideMasters/slideMaster1.xml"/><Relationship Id="rId5" Type="http://schemas.openxmlformats.org/officeDocument/2006/relationships/tags" Target="../tags/tag110.xml"/><Relationship Id="rId4" Type="http://schemas.openxmlformats.org/officeDocument/2006/relationships/tags" Target="../tags/tag109.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12.xml"/><Relationship Id="rId7" Type="http://schemas.openxmlformats.org/officeDocument/2006/relationships/slideMaster" Target="../slideMasters/slideMaster1.xml"/><Relationship Id="rId2" Type="http://schemas.openxmlformats.org/officeDocument/2006/relationships/tags" Target="../tags/tag111.xml"/><Relationship Id="rId1" Type="http://schemas.openxmlformats.org/officeDocument/2006/relationships/customXml" Target="../../customXml/item9.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customXml" Target="../../customXml/item2.xml"/><Relationship Id="rId6" Type="http://schemas.openxmlformats.org/officeDocument/2006/relationships/slideMaster" Target="../slideMasters/slideMaster1.xml"/><Relationship Id="rId5" Type="http://schemas.openxmlformats.org/officeDocument/2006/relationships/tags" Target="../tags/tag119.xml"/><Relationship Id="rId4" Type="http://schemas.openxmlformats.org/officeDocument/2006/relationships/tags" Target="../tags/tag118.xml"/></Relationships>
</file>

<file path=ppt/slideLayouts/_rels/slideLayout28.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21.xml"/><Relationship Id="rId7" Type="http://schemas.openxmlformats.org/officeDocument/2006/relationships/tags" Target="../tags/tag125.xml"/><Relationship Id="rId2" Type="http://schemas.openxmlformats.org/officeDocument/2006/relationships/tags" Target="../tags/tag120.xml"/><Relationship Id="rId1" Type="http://schemas.openxmlformats.org/officeDocument/2006/relationships/customXml" Target="../../customXml/item7.xml"/><Relationship Id="rId6" Type="http://schemas.openxmlformats.org/officeDocument/2006/relationships/tags" Target="../tags/tag124.xml"/><Relationship Id="rId5" Type="http://schemas.openxmlformats.org/officeDocument/2006/relationships/tags" Target="../tags/tag123.xml"/><Relationship Id="rId4" Type="http://schemas.openxmlformats.org/officeDocument/2006/relationships/tags" Target="../tags/tag122.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7.xml"/><Relationship Id="rId1" Type="http://schemas.openxmlformats.org/officeDocument/2006/relationships/tags" Target="../tags/tag126.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 Id="rId4" Type="http://schemas.openxmlformats.org/officeDocument/2006/relationships/image" Target="../media/image3.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0.xml"/><Relationship Id="rId1" Type="http://schemas.openxmlformats.org/officeDocument/2006/relationships/tags" Target="../tags/tag49.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customXml" Target="../../customXml/item4.xml"/><Relationship Id="rId6" Type="http://schemas.openxmlformats.org/officeDocument/2006/relationships/slideMaster" Target="../slideMasters/slideMaster1.xml"/><Relationship Id="rId5" Type="http://schemas.openxmlformats.org/officeDocument/2006/relationships/tags" Target="../tags/tag54.xml"/><Relationship Id="rId4" Type="http://schemas.openxmlformats.org/officeDocument/2006/relationships/tags" Target="../tags/tag53.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5.xml"/><Relationship Id="rId7" Type="http://schemas.openxmlformats.org/officeDocument/2006/relationships/image" Target="../media/image4.emf"/><Relationship Id="rId2" Type="http://schemas.openxmlformats.org/officeDocument/2006/relationships/customXml" Target="../../customXml/item8.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slideMaster" Target="../slideMasters/slideMaster1.xml"/><Relationship Id="rId4" Type="http://schemas.openxmlformats.org/officeDocument/2006/relationships/tags" Target="../tags/tag5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ictur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28416726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54" name="think-cell Folie" r:id="rId6" imgW="360" imgH="360" progId="">
                  <p:embed/>
                </p:oleObj>
              </mc:Choice>
              <mc:Fallback>
                <p:oleObj name="think-cell Folie" r:id="rId6" imgW="360" imgH="360" progId="">
                  <p:embed/>
                  <p:pic>
                    <p:nvPicPr>
                      <p:cNvPr id="0" name="Picture 14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9" name="Grafik 58"/>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550" y="1588"/>
            <a:ext cx="12199900" cy="6856412"/>
          </a:xfrm>
          <a:prstGeom prst="rect">
            <a:avLst/>
          </a:prstGeom>
        </p:spPr>
      </p:pic>
      <p:sp>
        <p:nvSpPr>
          <p:cNvPr id="4" name="cdtRectangle 115 Id57350"/>
          <p:cNvSpPr>
            <a:spLocks noGrp="1" noChangeArrowheads="1"/>
          </p:cNvSpPr>
          <p:nvPr>
            <p:ph type="ctrTitle" hasCustomPrompt="1"/>
            <p:custDataLst>
              <p:tags r:id="rId3"/>
            </p:custDataLst>
          </p:nvPr>
        </p:nvSpPr>
        <p:spPr bwMode="ltGray">
          <a:xfrm>
            <a:off x="627063" y="4139290"/>
            <a:ext cx="6480000" cy="1663205"/>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5" name="cdtText Box 101 Id11"/>
          <p:cNvSpPr txBox="1">
            <a:spLocks noChangeArrowheads="1"/>
          </p:cNvSpPr>
          <p:nvPr userDrawn="1">
            <p:custDataLst>
              <p:tags r:id="rId4"/>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de-DE" sz="1100" b="1" noProof="0" dirty="0">
              <a:solidFill>
                <a:srgbClr val="990000"/>
              </a:solidFill>
            </a:endParaRPr>
          </a:p>
        </p:txBody>
      </p:sp>
      <p:sp>
        <p:nvSpPr>
          <p:cNvPr id="9" name="Textplatzhalter 57343"/>
          <p:cNvSpPr>
            <a:spLocks noGrp="1"/>
          </p:cNvSpPr>
          <p:nvPr>
            <p:ph type="body" sz="quarter" idx="12" hasCustomPrompt="1"/>
          </p:nvPr>
        </p:nvSpPr>
        <p:spPr bwMode="gray">
          <a:xfrm>
            <a:off x="627063" y="5907600"/>
            <a:ext cx="6480000" cy="324000"/>
          </a:xfrm>
          <a:solidFill>
            <a:schemeClr val="bg1">
              <a:alpha val="85000"/>
            </a:schemeClr>
          </a:solidFill>
        </p:spPr>
        <p:txBody>
          <a:bodyPr lIns="216000" tIns="90000" rIns="216000" bIns="46800"/>
          <a:lstStyle>
            <a:lvl1pPr algn="r">
              <a:lnSpc>
                <a:spcPct val="100000"/>
              </a:lnSpc>
              <a:defRPr sz="1000" b="1"/>
            </a:lvl1pPr>
            <a:lvl2pPr marL="1588" indent="0">
              <a:buNone/>
              <a:defRPr/>
            </a:lvl2pPr>
          </a:lstStyle>
          <a:p>
            <a:pPr lvl="0"/>
            <a:r>
              <a:rPr lang="de-DE" noProof="0" dirty="0" err="1"/>
              <a:t>Please</a:t>
            </a:r>
            <a:r>
              <a:rPr lang="de-DE" noProof="0" dirty="0"/>
              <a:t> </a:t>
            </a:r>
            <a:r>
              <a:rPr lang="de-DE" noProof="0" dirty="0" err="1"/>
              <a:t>insert</a:t>
            </a:r>
            <a:r>
              <a:rPr lang="de-DE" noProof="0" dirty="0"/>
              <a:t> URL</a:t>
            </a:r>
          </a:p>
        </p:txBody>
      </p:sp>
      <p:sp>
        <p:nvSpPr>
          <p:cNvPr id="10" name="Textplatzhalter 57343"/>
          <p:cNvSpPr>
            <a:spLocks noGrp="1"/>
          </p:cNvSpPr>
          <p:nvPr>
            <p:ph type="body" sz="quarter" idx="13" hasCustomPrompt="1"/>
          </p:nvPr>
        </p:nvSpPr>
        <p:spPr>
          <a:xfrm>
            <a:off x="627062" y="5907600"/>
            <a:ext cx="3311525" cy="324000"/>
          </a:xfrm>
        </p:spPr>
        <p:txBody>
          <a:bodyPr lIns="216000" tIns="90000" rIns="0" bIns="46800"/>
          <a:lstStyle>
            <a:lvl1pPr algn="l">
              <a:lnSpc>
                <a:spcPct val="100000"/>
              </a:lnSpc>
              <a:defRPr sz="1000" b="1"/>
            </a:lvl1pPr>
            <a:lvl2pPr marL="1588" indent="0">
              <a:buNone/>
              <a:defRPr/>
            </a:lvl2pPr>
          </a:lstStyle>
          <a:p>
            <a:pPr lvl="0"/>
            <a:r>
              <a:rPr lang="de-DE" noProof="0" dirty="0" err="1"/>
              <a:t>Please</a:t>
            </a:r>
            <a:r>
              <a:rPr lang="de-DE" noProof="0" dirty="0"/>
              <a:t> </a:t>
            </a:r>
            <a:r>
              <a:rPr lang="de-DE" noProof="0" dirty="0" err="1"/>
              <a:t>insert</a:t>
            </a:r>
            <a:r>
              <a:rPr lang="de-DE" noProof="0" dirty="0"/>
              <a:t> </a:t>
            </a:r>
            <a:r>
              <a:rPr lang="de-DE" noProof="0" dirty="0" err="1"/>
              <a:t>confidentiality</a:t>
            </a:r>
            <a:r>
              <a:rPr lang="de-DE" noProof="0" dirty="0"/>
              <a:t> </a:t>
            </a:r>
            <a:r>
              <a:rPr lang="de-DE" noProof="0" dirty="0" err="1"/>
              <a:t>note</a:t>
            </a:r>
            <a:endParaRPr lang="de-DE" noProof="0" dirty="0"/>
          </a:p>
        </p:txBody>
      </p:sp>
      <p:grpSp>
        <p:nvGrpSpPr>
          <p:cNvPr id="83" name="Gruppieren 82"/>
          <p:cNvGrpSpPr/>
          <p:nvPr userDrawn="1"/>
        </p:nvGrpSpPr>
        <p:grpSpPr>
          <a:xfrm>
            <a:off x="-216000" y="-216000"/>
            <a:ext cx="12628800" cy="7290000"/>
            <a:chOff x="-216000" y="-216000"/>
            <a:chExt cx="12628800" cy="7290000"/>
          </a:xfrm>
        </p:grpSpPr>
        <p:cxnSp>
          <p:nvCxnSpPr>
            <p:cNvPr id="84" name="Gerade Verbindung 83"/>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4" name="Gerade Verbindung 103"/>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5" name="Gerade Verbindung 104"/>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30" name="Group 33"/>
          <p:cNvGrpSpPr>
            <a:grpSpLocks noChangeAspect="1"/>
          </p:cNvGrpSpPr>
          <p:nvPr userDrawn="1"/>
        </p:nvGrpSpPr>
        <p:grpSpPr bwMode="gray">
          <a:xfrm>
            <a:off x="9555163" y="323850"/>
            <a:ext cx="2159000" cy="914400"/>
            <a:chOff x="6019" y="204"/>
            <a:chExt cx="1360" cy="576"/>
          </a:xfrm>
        </p:grpSpPr>
        <p:sp>
          <p:nvSpPr>
            <p:cNvPr id="32"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5"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6"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7"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8"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2668618151"/>
      </p:ext>
    </p:extLst>
  </p:cSld>
  <p:clrMapOvr>
    <a:masterClrMapping/>
  </p:clrMapOvr>
  <p:extLst mod="1">
    <p:ext uri="{DCECCB84-F9BA-43D5-87BE-67443E8EF086}">
      <p15:sldGuideLst xmlns:p15="http://schemas.microsoft.com/office/powerpoint/2012/main" xmlns=""/>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ngle large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4" name="Bildplatzhalter 3"/>
          <p:cNvSpPr>
            <a:spLocks noGrp="1"/>
          </p:cNvSpPr>
          <p:nvPr>
            <p:ph type="pic" sz="quarter" idx="10"/>
          </p:nvPr>
        </p:nvSpPr>
        <p:spPr>
          <a:xfrm>
            <a:off x="0" y="1440000"/>
            <a:ext cx="12204000" cy="4752000"/>
          </a:xfrm>
        </p:spPr>
        <p:txBody>
          <a:bodyPr tIns="1800000"/>
          <a:lstStyle>
            <a:lvl1pPr algn="ctr">
              <a:defRPr/>
            </a:lvl1pPr>
          </a:lstStyle>
          <a:p>
            <a:r>
              <a:rPr lang="en-US" noProof="0"/>
              <a:t>Click icon to add picture</a:t>
            </a:r>
            <a:endParaRPr lang="en-US" noProof="0" dirty="0"/>
          </a:p>
        </p:txBody>
      </p:sp>
    </p:spTree>
    <p:custDataLst>
      <p:tags r:id="rId1"/>
    </p:custDataLst>
    <p:extLst>
      <p:ext uri="{BB962C8B-B14F-4D97-AF65-F5344CB8AC3E}">
        <p14:creationId xmlns:p14="http://schemas.microsoft.com/office/powerpoint/2010/main" val="331440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bleed image">
    <p:bg>
      <p:bgPr>
        <a:solidFill>
          <a:srgbClr val="FFFFFF"/>
        </a:solidFill>
        <a:effectLst/>
      </p:bgPr>
    </p:bg>
    <p:spTree>
      <p:nvGrpSpPr>
        <p:cNvPr id="1" name=""/>
        <p:cNvGrpSpPr/>
        <p:nvPr/>
      </p:nvGrpSpPr>
      <p:grpSpPr>
        <a:xfrm>
          <a:off x="0" y="0"/>
          <a:ext cx="0" cy="0"/>
          <a:chOff x="0" y="0"/>
          <a:chExt cx="0" cy="0"/>
        </a:xfrm>
      </p:grpSpPr>
      <p:sp>
        <p:nvSpPr>
          <p:cNvPr id="5" name="Rechteck 4"/>
          <p:cNvSpPr/>
          <p:nvPr userDrawn="1"/>
        </p:nvSpPr>
        <p:spPr bwMode="auto">
          <a:xfrm>
            <a:off x="0" y="0"/>
            <a:ext cx="12198350" cy="1439999"/>
          </a:xfrm>
          <a:prstGeom prst="rect">
            <a:avLst/>
          </a:prstGeom>
          <a:solidFill>
            <a:srgbClr val="FFFFFF"/>
          </a:solidFill>
          <a:ln w="127">
            <a:solidFill>
              <a:srgbClr val="FFFFFF"/>
            </a:solidFill>
          </a:ln>
          <a:effectLs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noProof="0" dirty="0">
              <a:solidFill>
                <a:schemeClr val="tx1"/>
              </a:solidFill>
              <a:latin typeface="+mn-lt"/>
              <a:ea typeface="Arial Unicode MS" panose="020B0604020202020204" pitchFamily="34" charset="-128"/>
              <a:cs typeface="Arial Unicode MS" panose="020B0604020202020204" pitchFamily="34" charset="-128"/>
            </a:endParaRPr>
          </a:p>
        </p:txBody>
      </p:sp>
      <p:sp>
        <p:nvSpPr>
          <p:cNvPr id="4" name="Bildplatzhalter 3"/>
          <p:cNvSpPr>
            <a:spLocks noGrp="1"/>
          </p:cNvSpPr>
          <p:nvPr>
            <p:ph type="pic" sz="quarter" idx="10"/>
          </p:nvPr>
        </p:nvSpPr>
        <p:spPr>
          <a:xfrm>
            <a:off x="0" y="-2784"/>
            <a:ext cx="12196800" cy="6858000"/>
          </a:xfrm>
          <a:noFill/>
        </p:spPr>
        <p:txBody>
          <a:bodyPr tIns="1800000"/>
          <a:lstStyle>
            <a:lvl1pPr algn="ctr">
              <a:defRPr/>
            </a:lvl1pPr>
          </a:lstStyle>
          <a:p>
            <a:r>
              <a:rPr lang="en-US" noProof="0" dirty="0"/>
              <a:t>Click icon to add picture</a:t>
            </a:r>
          </a:p>
        </p:txBody>
      </p:sp>
      <p:sp>
        <p:nvSpPr>
          <p:cNvPr id="2" name="Titel 1"/>
          <p:cNvSpPr>
            <a:spLocks noGrp="1"/>
          </p:cNvSpPr>
          <p:nvPr>
            <p:ph type="title"/>
          </p:nvPr>
        </p:nvSpPr>
        <p:spPr bwMode="gray"/>
        <p:txBody>
          <a:bodyPr/>
          <a:lstStyle>
            <a:lvl1pPr>
              <a:defRPr>
                <a:solidFill>
                  <a:schemeClr val="tx1"/>
                </a:solidFill>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grpSp>
        <p:nvGrpSpPr>
          <p:cNvPr id="6" name="Gruppieren 5"/>
          <p:cNvGrpSpPr/>
          <p:nvPr userDrawn="1"/>
        </p:nvGrpSpPr>
        <p:grpSpPr>
          <a:xfrm>
            <a:off x="-216000" y="-216000"/>
            <a:ext cx="12628800" cy="7290000"/>
            <a:chOff x="-216000" y="-216000"/>
            <a:chExt cx="12628800" cy="7290000"/>
          </a:xfrm>
        </p:grpSpPr>
        <p:cxnSp>
          <p:nvCxnSpPr>
            <p:cNvPr id="7" name="Gerade Verbindung 6"/>
            <p:cNvCxnSpPr/>
            <p:nvPr userDrawn="1"/>
          </p:nvCxnSpPr>
          <p:spPr bwMode="auto">
            <a:xfrm>
              <a:off x="627063"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 name="Gerade Verbindung 7"/>
            <p:cNvCxnSpPr/>
            <p:nvPr userDrawn="1"/>
          </p:nvCxnSpPr>
          <p:spPr bwMode="auto">
            <a:xfrm>
              <a:off x="6099175"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 name="Gerade Verbindung 8"/>
            <p:cNvCxnSpPr/>
            <p:nvPr userDrawn="1"/>
          </p:nvCxnSpPr>
          <p:spPr bwMode="auto">
            <a:xfrm>
              <a:off x="62420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 name="Gerade Verbindung 9"/>
            <p:cNvCxnSpPr/>
            <p:nvPr userDrawn="1"/>
          </p:nvCxnSpPr>
          <p:spPr bwMode="auto">
            <a:xfrm>
              <a:off x="8835479"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Gerade Verbindung 10"/>
            <p:cNvCxnSpPr/>
            <p:nvPr userDrawn="1"/>
          </p:nvCxnSpPr>
          <p:spPr bwMode="auto">
            <a:xfrm>
              <a:off x="117157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Gerade Verbindung 11"/>
            <p:cNvCxnSpPr/>
            <p:nvPr userDrawn="1"/>
          </p:nvCxnSpPr>
          <p:spPr bwMode="auto">
            <a:xfrm rot="5400000">
              <a:off x="123228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 name="Gerade Verbindung 12"/>
            <p:cNvCxnSpPr/>
            <p:nvPr userDrawn="1"/>
          </p:nvCxnSpPr>
          <p:spPr bwMode="auto">
            <a:xfrm rot="5400000">
              <a:off x="12322800" y="945844"/>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 name="Gerade Verbindung 13"/>
            <p:cNvCxnSpPr/>
            <p:nvPr userDrawn="1"/>
          </p:nvCxnSpPr>
          <p:spPr bwMode="auto">
            <a:xfrm rot="5400000">
              <a:off x="123228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5" name="Gerade Verbindung 14"/>
            <p:cNvCxnSpPr/>
            <p:nvPr userDrawn="1"/>
          </p:nvCxnSpPr>
          <p:spPr bwMode="auto">
            <a:xfrm rot="5400000">
              <a:off x="123228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 name="Gerade Verbindung 15"/>
            <p:cNvCxnSpPr/>
            <p:nvPr userDrawn="1"/>
          </p:nvCxnSpPr>
          <p:spPr bwMode="auto">
            <a:xfrm rot="5400000">
              <a:off x="123228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7" name="Gerade Verbindung 16"/>
            <p:cNvCxnSpPr/>
            <p:nvPr userDrawn="1"/>
          </p:nvCxnSpPr>
          <p:spPr bwMode="auto">
            <a:xfrm rot="5400000">
              <a:off x="123228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8" name="Gerade Verbindung 17"/>
            <p:cNvCxnSpPr/>
            <p:nvPr userDrawn="1"/>
          </p:nvCxnSpPr>
          <p:spPr bwMode="auto">
            <a:xfrm>
              <a:off x="627063"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9" name="Gerade Verbindung 18"/>
            <p:cNvCxnSpPr/>
            <p:nvPr userDrawn="1"/>
          </p:nvCxnSpPr>
          <p:spPr bwMode="auto">
            <a:xfrm>
              <a:off x="6099175"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0" name="Gerade Verbindung 19"/>
            <p:cNvCxnSpPr/>
            <p:nvPr userDrawn="1"/>
          </p:nvCxnSpPr>
          <p:spPr bwMode="auto">
            <a:xfrm>
              <a:off x="62420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 name="Gerade Verbindung 20"/>
            <p:cNvCxnSpPr/>
            <p:nvPr userDrawn="1"/>
          </p:nvCxnSpPr>
          <p:spPr bwMode="auto">
            <a:xfrm>
              <a:off x="8835479"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Gerade Verbindung 21"/>
            <p:cNvCxnSpPr/>
            <p:nvPr userDrawn="1"/>
          </p:nvCxnSpPr>
          <p:spPr bwMode="auto">
            <a:xfrm>
              <a:off x="117157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 name="Gerade Verbindung 22"/>
            <p:cNvCxnSpPr/>
            <p:nvPr userDrawn="1"/>
          </p:nvCxnSpPr>
          <p:spPr bwMode="auto">
            <a:xfrm rot="5400000">
              <a:off x="-1260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 name="Gerade Verbindung 23"/>
            <p:cNvCxnSpPr/>
            <p:nvPr userDrawn="1"/>
          </p:nvCxnSpPr>
          <p:spPr bwMode="auto">
            <a:xfrm rot="5400000">
              <a:off x="-126000" y="946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5" name="Gerade Verbindung 24"/>
            <p:cNvCxnSpPr/>
            <p:nvPr userDrawn="1"/>
          </p:nvCxnSpPr>
          <p:spPr bwMode="auto">
            <a:xfrm rot="5400000">
              <a:off x="-1260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6" name="Gerade Verbindung 25"/>
            <p:cNvCxnSpPr/>
            <p:nvPr userDrawn="1"/>
          </p:nvCxnSpPr>
          <p:spPr bwMode="auto">
            <a:xfrm rot="5400000">
              <a:off x="-1260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7" name="Gerade Verbindung 26"/>
            <p:cNvCxnSpPr/>
            <p:nvPr userDrawn="1"/>
          </p:nvCxnSpPr>
          <p:spPr bwMode="auto">
            <a:xfrm rot="5400000">
              <a:off x="-1260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8" name="Gerade Verbindung 27"/>
            <p:cNvCxnSpPr/>
            <p:nvPr userDrawn="1"/>
          </p:nvCxnSpPr>
          <p:spPr bwMode="auto">
            <a:xfrm rot="5400000">
              <a:off x="-1260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custDataLst>
      <p:tags r:id="rId1"/>
    </p:custDataLst>
    <p:extLst>
      <p:ext uri="{BB962C8B-B14F-4D97-AF65-F5344CB8AC3E}">
        <p14:creationId xmlns:p14="http://schemas.microsoft.com/office/powerpoint/2010/main" val="293159480"/>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bleed color area Dynamic Petrol">
    <p:bg>
      <p:bgRef idx="1001">
        <a:schemeClr val="bg1"/>
      </p:bgRef>
    </p:bg>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3"/>
            </p:custDataLst>
            <p:extLst>
              <p:ext uri="{D42A27DB-BD31-4B8C-83A1-F6EECF244321}">
                <p14:modId xmlns:p14="http://schemas.microsoft.com/office/powerpoint/2010/main" val="47776392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369" name="think-cell Folie" r:id="rId9" imgW="360" imgH="360" progId="">
                  <p:embed/>
                </p:oleObj>
              </mc:Choice>
              <mc:Fallback>
                <p:oleObj name="think-cell Folie" r:id="rId9" imgW="360" imgH="360" progId="">
                  <p:embed/>
                  <p:pic>
                    <p:nvPicPr>
                      <p:cNvPr id="0" name="Picture 13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7" name="Gruppieren 6"/>
          <p:cNvGrpSpPr/>
          <p:nvPr userDrawn="1"/>
        </p:nvGrpSpPr>
        <p:grpSpPr>
          <a:xfrm>
            <a:off x="0" y="0"/>
            <a:ext cx="12198350" cy="6861907"/>
            <a:chOff x="0" y="0"/>
            <a:chExt cx="12198350" cy="6861907"/>
          </a:xfrm>
        </p:grpSpPr>
        <p:sp>
          <p:nvSpPr>
            <p:cNvPr id="4" name="Rechteck 3"/>
            <p:cNvSpPr/>
            <p:nvPr userDrawn="1"/>
          </p:nvSpPr>
          <p:spPr bwMode="auto">
            <a:xfrm>
              <a:off x="0" y="0"/>
              <a:ext cx="12198350" cy="6861907"/>
            </a:xfrm>
            <a:prstGeom prst="rect">
              <a:avLst/>
            </a:prstGeom>
            <a:solidFill>
              <a:schemeClr val="tx1"/>
            </a:solidFill>
            <a:ln>
              <a:noFill/>
            </a:ln>
            <a:effectLs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noProof="0" dirty="0">
                <a:solidFill>
                  <a:schemeClr val="tx1"/>
                </a:solidFill>
                <a:latin typeface="+mn-lt"/>
                <a:ea typeface="Arial Unicode MS" panose="020B0604020202020204" pitchFamily="34" charset="-128"/>
                <a:cs typeface="Arial Unicode MS" panose="020B0604020202020204" pitchFamily="34" charset="-128"/>
              </a:endParaRPr>
            </a:p>
          </p:txBody>
        </p:sp>
        <p:sp>
          <p:nvSpPr>
            <p:cNvPr id="6" name="Rechteck 5"/>
            <p:cNvSpPr/>
            <p:nvPr userDrawn="1"/>
          </p:nvSpPr>
          <p:spPr bwMode="auto">
            <a:xfrm>
              <a:off x="0" y="0"/>
              <a:ext cx="12198350" cy="6861907"/>
            </a:xfrm>
            <a:prstGeom prst="rect">
              <a:avLst/>
            </a:prstGeo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ln>
              <a:noFill/>
            </a:ln>
            <a:effectLs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800" noProof="0" dirty="0">
                <a:solidFill>
                  <a:schemeClr val="tx1"/>
                </a:solidFill>
                <a:latin typeface="+mn-lt"/>
                <a:ea typeface="Arial Unicode MS" panose="020B0604020202020204" pitchFamily="34" charset="-128"/>
                <a:cs typeface="Arial Unicode MS" panose="020B0604020202020204" pitchFamily="34" charset="-128"/>
              </a:endParaRPr>
            </a:p>
          </p:txBody>
        </p:sp>
      </p:grpSp>
      <p:sp>
        <p:nvSpPr>
          <p:cNvPr id="2" name="Titel 1"/>
          <p:cNvSpPr>
            <a:spLocks noGrp="1"/>
          </p:cNvSpPr>
          <p:nvPr>
            <p:ph type="title"/>
          </p:nvPr>
        </p:nvSpPr>
        <p:spPr bwMode="gray"/>
        <p:txBody>
          <a:bodyPr/>
          <a:lstStyle>
            <a:lvl1pPr>
              <a:defRPr>
                <a:solidFill>
                  <a:schemeClr val="tx1"/>
                </a:solidFill>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grpSp>
        <p:nvGrpSpPr>
          <p:cNvPr id="8" name="Gruppieren 7"/>
          <p:cNvGrpSpPr/>
          <p:nvPr userDrawn="1"/>
        </p:nvGrpSpPr>
        <p:grpSpPr>
          <a:xfrm>
            <a:off x="-216000" y="-216000"/>
            <a:ext cx="12628800" cy="7290000"/>
            <a:chOff x="-216000" y="-216000"/>
            <a:chExt cx="12628800" cy="7290000"/>
          </a:xfrm>
        </p:grpSpPr>
        <p:cxnSp>
          <p:nvCxnSpPr>
            <p:cNvPr id="9" name="Gerade Verbindung 8"/>
            <p:cNvCxnSpPr/>
            <p:nvPr userDrawn="1"/>
          </p:nvCxnSpPr>
          <p:spPr bwMode="auto">
            <a:xfrm>
              <a:off x="627063"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 name="Gerade Verbindung 9"/>
            <p:cNvCxnSpPr/>
            <p:nvPr userDrawn="1"/>
          </p:nvCxnSpPr>
          <p:spPr bwMode="auto">
            <a:xfrm>
              <a:off x="6099175"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Gerade Verbindung 10"/>
            <p:cNvCxnSpPr/>
            <p:nvPr userDrawn="1"/>
          </p:nvCxnSpPr>
          <p:spPr bwMode="auto">
            <a:xfrm>
              <a:off x="62420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Gerade Verbindung 11"/>
            <p:cNvCxnSpPr/>
            <p:nvPr userDrawn="1"/>
          </p:nvCxnSpPr>
          <p:spPr bwMode="auto">
            <a:xfrm>
              <a:off x="8835479"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 name="Gerade Verbindung 12"/>
            <p:cNvCxnSpPr/>
            <p:nvPr userDrawn="1"/>
          </p:nvCxnSpPr>
          <p:spPr bwMode="auto">
            <a:xfrm>
              <a:off x="117157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 name="Gerade Verbindung 13"/>
            <p:cNvCxnSpPr/>
            <p:nvPr userDrawn="1"/>
          </p:nvCxnSpPr>
          <p:spPr bwMode="auto">
            <a:xfrm rot="5400000">
              <a:off x="123228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5" name="Gerade Verbindung 14"/>
            <p:cNvCxnSpPr/>
            <p:nvPr userDrawn="1"/>
          </p:nvCxnSpPr>
          <p:spPr bwMode="auto">
            <a:xfrm rot="5400000">
              <a:off x="12322800" y="945844"/>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 name="Gerade Verbindung 15"/>
            <p:cNvCxnSpPr/>
            <p:nvPr userDrawn="1"/>
          </p:nvCxnSpPr>
          <p:spPr bwMode="auto">
            <a:xfrm rot="5400000">
              <a:off x="123228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7" name="Gerade Verbindung 16"/>
            <p:cNvCxnSpPr/>
            <p:nvPr userDrawn="1"/>
          </p:nvCxnSpPr>
          <p:spPr bwMode="auto">
            <a:xfrm rot="5400000">
              <a:off x="123228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8" name="Gerade Verbindung 17"/>
            <p:cNvCxnSpPr/>
            <p:nvPr userDrawn="1"/>
          </p:nvCxnSpPr>
          <p:spPr bwMode="auto">
            <a:xfrm rot="5400000">
              <a:off x="123228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9" name="Gerade Verbindung 18"/>
            <p:cNvCxnSpPr/>
            <p:nvPr userDrawn="1"/>
          </p:nvCxnSpPr>
          <p:spPr bwMode="auto">
            <a:xfrm rot="5400000">
              <a:off x="123228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0" name="Gerade Verbindung 19"/>
            <p:cNvCxnSpPr/>
            <p:nvPr userDrawn="1"/>
          </p:nvCxnSpPr>
          <p:spPr bwMode="auto">
            <a:xfrm>
              <a:off x="627063"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 name="Gerade Verbindung 20"/>
            <p:cNvCxnSpPr/>
            <p:nvPr userDrawn="1"/>
          </p:nvCxnSpPr>
          <p:spPr bwMode="auto">
            <a:xfrm>
              <a:off x="6099175"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Gerade Verbindung 21"/>
            <p:cNvCxnSpPr/>
            <p:nvPr userDrawn="1"/>
          </p:nvCxnSpPr>
          <p:spPr bwMode="auto">
            <a:xfrm>
              <a:off x="62420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 name="Gerade Verbindung 22"/>
            <p:cNvCxnSpPr/>
            <p:nvPr userDrawn="1"/>
          </p:nvCxnSpPr>
          <p:spPr bwMode="auto">
            <a:xfrm>
              <a:off x="8835479"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 name="Gerade Verbindung 23"/>
            <p:cNvCxnSpPr/>
            <p:nvPr userDrawn="1"/>
          </p:nvCxnSpPr>
          <p:spPr bwMode="auto">
            <a:xfrm>
              <a:off x="117157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5" name="Gerade Verbindung 24"/>
            <p:cNvCxnSpPr/>
            <p:nvPr userDrawn="1"/>
          </p:nvCxnSpPr>
          <p:spPr bwMode="auto">
            <a:xfrm rot="5400000">
              <a:off x="-1260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6" name="Gerade Verbindung 25"/>
            <p:cNvCxnSpPr/>
            <p:nvPr userDrawn="1"/>
          </p:nvCxnSpPr>
          <p:spPr bwMode="auto">
            <a:xfrm rot="5400000">
              <a:off x="-126000" y="946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7" name="Gerade Verbindung 26"/>
            <p:cNvCxnSpPr/>
            <p:nvPr userDrawn="1"/>
          </p:nvCxnSpPr>
          <p:spPr bwMode="auto">
            <a:xfrm rot="5400000">
              <a:off x="-1260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8" name="Gerade Verbindung 27"/>
            <p:cNvCxnSpPr/>
            <p:nvPr userDrawn="1"/>
          </p:nvCxnSpPr>
          <p:spPr bwMode="auto">
            <a:xfrm rot="5400000">
              <a:off x="-1260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9" name="Gerade Verbindung 28"/>
            <p:cNvCxnSpPr/>
            <p:nvPr userDrawn="1"/>
          </p:nvCxnSpPr>
          <p:spPr bwMode="auto">
            <a:xfrm rot="5400000">
              <a:off x="-1260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 name="Gerade Verbindung 29"/>
            <p:cNvCxnSpPr/>
            <p:nvPr userDrawn="1"/>
          </p:nvCxnSpPr>
          <p:spPr bwMode="auto">
            <a:xfrm rot="5400000">
              <a:off x="-1260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
        <p:nvSpPr>
          <p:cNvPr id="31" name="cdtText Box 133 Id16"/>
          <p:cNvSpPr txBox="1">
            <a:spLocks noChangeArrowheads="1"/>
          </p:cNvSpPr>
          <p:nvPr userDrawn="1">
            <p:custDataLst>
              <p:tags r:id="rId4"/>
            </p:custDataLst>
          </p:nvPr>
        </p:nvSpPr>
        <p:spPr bwMode="auto">
          <a:xfrm>
            <a:off x="0" y="6200774"/>
            <a:ext cx="12198350" cy="396875"/>
          </a:xfrm>
          <a:prstGeom prst="rect">
            <a:avLst/>
          </a:prstGeom>
          <a:noFill/>
          <a:ln w="9525">
            <a:noFill/>
            <a:miter lim="800000"/>
            <a:headEnd/>
            <a:tailEnd/>
          </a:ln>
          <a:effectLst/>
        </p:spPr>
        <p:txBody>
          <a:bodyPr lIns="626400" tIns="144000" rIns="3211200" bIns="0" anchor="ctr"/>
          <a:lstStyle/>
          <a:p>
            <a:r>
              <a:rPr lang="de-DE" sz="1000" b="1" noProof="0" dirty="0" err="1">
                <a:solidFill>
                  <a:schemeClr val="tx1"/>
                </a:solidFill>
              </a:rPr>
              <a:t>Unrestricted</a:t>
            </a:r>
            <a:r>
              <a:rPr lang="de-DE" sz="1000" b="1" noProof="0" dirty="0">
                <a:solidFill>
                  <a:schemeClr val="tx1"/>
                </a:solidFill>
              </a:rPr>
              <a:t> © Siemens Mobility 2018</a:t>
            </a:r>
          </a:p>
        </p:txBody>
      </p:sp>
      <p:sp>
        <p:nvSpPr>
          <p:cNvPr id="32" name="cdtTextBox 12 Id17"/>
          <p:cNvSpPr txBox="1"/>
          <p:nvPr userDrawn="1">
            <p:custDataLst>
              <p:tags r:id="rId5"/>
            </p:custDataLst>
          </p:nvPr>
        </p:nvSpPr>
        <p:spPr>
          <a:xfrm>
            <a:off x="0" y="6597650"/>
            <a:ext cx="3932230" cy="260350"/>
          </a:xfrm>
          <a:prstGeom prst="rect">
            <a:avLst/>
          </a:prstGeom>
          <a:noFill/>
        </p:spPr>
        <p:txBody>
          <a:bodyPr wrap="square" lIns="1908000" tIns="0" rIns="0" bIns="115200" rtlCol="0">
            <a:noAutofit/>
          </a:bodyPr>
          <a:lstStyle/>
          <a:p>
            <a:pPr>
              <a:lnSpc>
                <a:spcPct val="110000"/>
              </a:lnSpc>
              <a:spcBef>
                <a:spcPts val="0"/>
              </a:spcBef>
            </a:pPr>
            <a:r>
              <a:rPr lang="de-DE" sz="1000" noProof="0" dirty="0">
                <a:solidFill>
                  <a:schemeClr val="tx1"/>
                </a:solidFill>
              </a:rPr>
              <a:t>August 2018</a:t>
            </a:r>
          </a:p>
        </p:txBody>
      </p:sp>
      <p:sp>
        <p:nvSpPr>
          <p:cNvPr id="33" name="cdtTextBox 11 Id18"/>
          <p:cNvSpPr txBox="1"/>
          <p:nvPr userDrawn="1">
            <p:custDataLst>
              <p:tags r:id="rId6"/>
            </p:custDataLst>
          </p:nvPr>
        </p:nvSpPr>
        <p:spPr>
          <a:xfrm>
            <a:off x="0" y="6597650"/>
            <a:ext cx="1765285" cy="260350"/>
          </a:xfrm>
          <a:prstGeom prst="rect">
            <a:avLst/>
          </a:prstGeom>
          <a:noFill/>
        </p:spPr>
        <p:txBody>
          <a:bodyPr wrap="square" lIns="626400" tIns="0" rIns="0" bIns="115200" rtlCol="0" anchor="t" anchorCtr="0">
            <a:noAutofit/>
          </a:bodyPr>
          <a:lstStyle/>
          <a:p>
            <a:pPr>
              <a:lnSpc>
                <a:spcPct val="110000"/>
              </a:lnSpc>
              <a:spcBef>
                <a:spcPts val="0"/>
              </a:spcBef>
            </a:pPr>
            <a:r>
              <a:rPr lang="de-DE" sz="1000" noProof="0" dirty="0">
                <a:solidFill>
                  <a:schemeClr val="tx1"/>
                </a:solidFill>
              </a:rPr>
              <a:t>Page </a:t>
            </a:r>
            <a:fld id="{91E7552C-A157-4A4F-8E99-698C0325FC94}" type="slidenum">
              <a:rPr lang="de-DE" sz="1000" noProof="0" smtClean="0">
                <a:solidFill>
                  <a:schemeClr val="tx1"/>
                </a:solidFill>
              </a:rPr>
              <a:pPr>
                <a:lnSpc>
                  <a:spcPct val="110000"/>
                </a:lnSpc>
                <a:spcBef>
                  <a:spcPts val="0"/>
                </a:spcBef>
              </a:pPr>
              <a:t>‹#›</a:t>
            </a:fld>
            <a:endParaRPr lang="de-DE" sz="1000" noProof="0" dirty="0">
              <a:solidFill>
                <a:schemeClr val="tx1"/>
              </a:solidFill>
            </a:endParaRPr>
          </a:p>
        </p:txBody>
      </p:sp>
      <p:sp>
        <p:nvSpPr>
          <p:cNvPr id="34" name="cdtTextBox 13 Id19"/>
          <p:cNvSpPr txBox="1"/>
          <p:nvPr userDrawn="1">
            <p:custDataLst>
              <p:tags r:id="rId7"/>
            </p:custDataLst>
          </p:nvPr>
        </p:nvSpPr>
        <p:spPr>
          <a:xfrm>
            <a:off x="3787765" y="6597650"/>
            <a:ext cx="8410584" cy="260350"/>
          </a:xfrm>
          <a:prstGeom prst="rect">
            <a:avLst/>
          </a:prstGeom>
          <a:noFill/>
        </p:spPr>
        <p:txBody>
          <a:bodyPr wrap="square" lIns="0" tIns="0" rIns="482400" bIns="115200" rtlCol="0">
            <a:noAutofit/>
          </a:bodyPr>
          <a:lstStyle/>
          <a:p>
            <a:pPr algn="r">
              <a:lnSpc>
                <a:spcPct val="110000"/>
              </a:lnSpc>
              <a:spcBef>
                <a:spcPts val="0"/>
              </a:spcBef>
            </a:pPr>
            <a:r>
              <a:rPr lang="de-DE" sz="1000" noProof="0" dirty="0">
                <a:solidFill>
                  <a:schemeClr val="tx1"/>
                </a:solidFill>
              </a:rPr>
              <a:t>Siemens Mobility</a:t>
            </a:r>
          </a:p>
        </p:txBody>
      </p:sp>
      <p:grpSp>
        <p:nvGrpSpPr>
          <p:cNvPr id="35" name="Group 33"/>
          <p:cNvGrpSpPr>
            <a:grpSpLocks noChangeAspect="1"/>
          </p:cNvGrpSpPr>
          <p:nvPr userDrawn="1"/>
        </p:nvGrpSpPr>
        <p:grpSpPr bwMode="gray">
          <a:xfrm>
            <a:off x="9555163" y="323850"/>
            <a:ext cx="2159000" cy="914400"/>
            <a:chOff x="6019" y="204"/>
            <a:chExt cx="1360" cy="576"/>
          </a:xfrm>
        </p:grpSpPr>
        <p:sp>
          <p:nvSpPr>
            <p:cNvPr id="36"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5"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6"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7"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8"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9"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0"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1"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2"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custDataLst>
      <p:tags r:id="rId2"/>
    </p:custDataLst>
    <p:extLst>
      <p:ext uri="{BB962C8B-B14F-4D97-AF65-F5344CB8AC3E}">
        <p14:creationId xmlns:p14="http://schemas.microsoft.com/office/powerpoint/2010/main" val="75376607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bleed color area Blue light">
    <p:bg>
      <p:bgRef idx="1001">
        <a:schemeClr val="bg1"/>
      </p:bgRef>
    </p:bg>
    <p:spTree>
      <p:nvGrpSpPr>
        <p:cNvPr id="1" name=""/>
        <p:cNvGrpSpPr/>
        <p:nvPr/>
      </p:nvGrpSpPr>
      <p:grpSpPr>
        <a:xfrm>
          <a:off x="0" y="0"/>
          <a:ext cx="0" cy="0"/>
          <a:chOff x="0" y="0"/>
          <a:chExt cx="0" cy="0"/>
        </a:xfrm>
      </p:grpSpPr>
      <p:sp>
        <p:nvSpPr>
          <p:cNvPr id="3" name="Rechteck 2"/>
          <p:cNvSpPr/>
          <p:nvPr userDrawn="1"/>
        </p:nvSpPr>
        <p:spPr bwMode="auto">
          <a:xfrm>
            <a:off x="0" y="0"/>
            <a:ext cx="12198350" cy="6861907"/>
          </a:xfrm>
          <a:prstGeom prst="rect">
            <a:avLst/>
          </a:prstGeom>
          <a:solidFill>
            <a:srgbClr val="50BED7"/>
          </a:solidFill>
          <a:ln>
            <a:noFill/>
          </a:ln>
          <a:effectLs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sz="1800" noProof="0" dirty="0">
              <a:solidFill>
                <a:schemeClr val="tx1"/>
              </a:solidFill>
              <a:latin typeface="+mn-lt"/>
              <a:ea typeface="Arial Unicode MS" panose="020B0604020202020204" pitchFamily="34" charset="-128"/>
              <a:cs typeface="Arial Unicode MS" panose="020B0604020202020204" pitchFamily="34" charset="-128"/>
            </a:endParaRPr>
          </a:p>
        </p:txBody>
      </p:sp>
      <p:sp>
        <p:nvSpPr>
          <p:cNvPr id="2" name="Titel 1"/>
          <p:cNvSpPr>
            <a:spLocks noGrp="1"/>
          </p:cNvSpPr>
          <p:nvPr>
            <p:ph type="title"/>
          </p:nvPr>
        </p:nvSpPr>
        <p:spPr bwMode="gray"/>
        <p:txBody>
          <a:bodyPr/>
          <a:lstStyle>
            <a:lvl1pPr>
              <a:defRPr>
                <a:solidFill>
                  <a:schemeClr val="tx1"/>
                </a:solidFill>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grpSp>
        <p:nvGrpSpPr>
          <p:cNvPr id="4" name="Gruppieren 3"/>
          <p:cNvGrpSpPr/>
          <p:nvPr userDrawn="1"/>
        </p:nvGrpSpPr>
        <p:grpSpPr>
          <a:xfrm>
            <a:off x="-216000" y="-216000"/>
            <a:ext cx="12628800" cy="7290000"/>
            <a:chOff x="-216000" y="-216000"/>
            <a:chExt cx="12628800" cy="7290000"/>
          </a:xfrm>
        </p:grpSpPr>
        <p:cxnSp>
          <p:nvCxnSpPr>
            <p:cNvPr id="5" name="Gerade Verbindung 4"/>
            <p:cNvCxnSpPr/>
            <p:nvPr userDrawn="1"/>
          </p:nvCxnSpPr>
          <p:spPr bwMode="auto">
            <a:xfrm>
              <a:off x="627063"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 name="Gerade Verbindung 5"/>
            <p:cNvCxnSpPr/>
            <p:nvPr userDrawn="1"/>
          </p:nvCxnSpPr>
          <p:spPr bwMode="auto">
            <a:xfrm>
              <a:off x="6099175"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 name="Gerade Verbindung 6"/>
            <p:cNvCxnSpPr/>
            <p:nvPr userDrawn="1"/>
          </p:nvCxnSpPr>
          <p:spPr bwMode="auto">
            <a:xfrm>
              <a:off x="62420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 name="Gerade Verbindung 7"/>
            <p:cNvCxnSpPr/>
            <p:nvPr userDrawn="1"/>
          </p:nvCxnSpPr>
          <p:spPr bwMode="auto">
            <a:xfrm>
              <a:off x="8835479"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 name="Gerade Verbindung 8"/>
            <p:cNvCxnSpPr/>
            <p:nvPr userDrawn="1"/>
          </p:nvCxnSpPr>
          <p:spPr bwMode="auto">
            <a:xfrm>
              <a:off x="117157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 name="Gerade Verbindung 9"/>
            <p:cNvCxnSpPr/>
            <p:nvPr userDrawn="1"/>
          </p:nvCxnSpPr>
          <p:spPr bwMode="auto">
            <a:xfrm rot="5400000">
              <a:off x="123228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Gerade Verbindung 10"/>
            <p:cNvCxnSpPr/>
            <p:nvPr userDrawn="1"/>
          </p:nvCxnSpPr>
          <p:spPr bwMode="auto">
            <a:xfrm rot="5400000">
              <a:off x="12322800" y="945844"/>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Gerade Verbindung 11"/>
            <p:cNvCxnSpPr/>
            <p:nvPr userDrawn="1"/>
          </p:nvCxnSpPr>
          <p:spPr bwMode="auto">
            <a:xfrm rot="5400000">
              <a:off x="123228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 name="Gerade Verbindung 12"/>
            <p:cNvCxnSpPr/>
            <p:nvPr userDrawn="1"/>
          </p:nvCxnSpPr>
          <p:spPr bwMode="auto">
            <a:xfrm rot="5400000">
              <a:off x="123228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 name="Gerade Verbindung 13"/>
            <p:cNvCxnSpPr/>
            <p:nvPr userDrawn="1"/>
          </p:nvCxnSpPr>
          <p:spPr bwMode="auto">
            <a:xfrm rot="5400000">
              <a:off x="123228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5" name="Gerade Verbindung 14"/>
            <p:cNvCxnSpPr/>
            <p:nvPr userDrawn="1"/>
          </p:nvCxnSpPr>
          <p:spPr bwMode="auto">
            <a:xfrm rot="5400000">
              <a:off x="123228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6" name="Gerade Verbindung 15"/>
            <p:cNvCxnSpPr/>
            <p:nvPr userDrawn="1"/>
          </p:nvCxnSpPr>
          <p:spPr bwMode="auto">
            <a:xfrm>
              <a:off x="627063"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7" name="Gerade Verbindung 16"/>
            <p:cNvCxnSpPr/>
            <p:nvPr userDrawn="1"/>
          </p:nvCxnSpPr>
          <p:spPr bwMode="auto">
            <a:xfrm>
              <a:off x="6099175"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8" name="Gerade Verbindung 17"/>
            <p:cNvCxnSpPr/>
            <p:nvPr userDrawn="1"/>
          </p:nvCxnSpPr>
          <p:spPr bwMode="auto">
            <a:xfrm>
              <a:off x="62420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9" name="Gerade Verbindung 18"/>
            <p:cNvCxnSpPr/>
            <p:nvPr userDrawn="1"/>
          </p:nvCxnSpPr>
          <p:spPr bwMode="auto">
            <a:xfrm>
              <a:off x="8835479"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0" name="Gerade Verbindung 19"/>
            <p:cNvCxnSpPr/>
            <p:nvPr userDrawn="1"/>
          </p:nvCxnSpPr>
          <p:spPr bwMode="auto">
            <a:xfrm>
              <a:off x="117157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 name="Gerade Verbindung 20"/>
            <p:cNvCxnSpPr/>
            <p:nvPr userDrawn="1"/>
          </p:nvCxnSpPr>
          <p:spPr bwMode="auto">
            <a:xfrm rot="5400000">
              <a:off x="-1260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 name="Gerade Verbindung 21"/>
            <p:cNvCxnSpPr/>
            <p:nvPr userDrawn="1"/>
          </p:nvCxnSpPr>
          <p:spPr bwMode="auto">
            <a:xfrm rot="5400000">
              <a:off x="-126000" y="946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 name="Gerade Verbindung 22"/>
            <p:cNvCxnSpPr/>
            <p:nvPr userDrawn="1"/>
          </p:nvCxnSpPr>
          <p:spPr bwMode="auto">
            <a:xfrm rot="5400000">
              <a:off x="-126000" y="135145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 name="Gerade Verbindung 23"/>
            <p:cNvCxnSpPr/>
            <p:nvPr userDrawn="1"/>
          </p:nvCxnSpPr>
          <p:spPr bwMode="auto">
            <a:xfrm rot="5400000">
              <a:off x="-126000" y="3653512"/>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5" name="Gerade Verbindung 24"/>
            <p:cNvCxnSpPr/>
            <p:nvPr userDrawn="1"/>
          </p:nvCxnSpPr>
          <p:spPr bwMode="auto">
            <a:xfrm rot="5400000">
              <a:off x="-126000" y="3801055"/>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6" name="Gerade Verbindung 25"/>
            <p:cNvCxnSpPr/>
            <p:nvPr userDrawn="1"/>
          </p:nvCxnSpPr>
          <p:spPr bwMode="auto">
            <a:xfrm rot="5400000">
              <a:off x="-126000" y="6101999"/>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
        <p:nvSpPr>
          <p:cNvPr id="27" name="cdtText Box 133 Id16"/>
          <p:cNvSpPr txBox="1">
            <a:spLocks noChangeArrowheads="1"/>
          </p:cNvSpPr>
          <p:nvPr userDrawn="1">
            <p:custDataLst>
              <p:tags r:id="rId2"/>
            </p:custDataLst>
          </p:nvPr>
        </p:nvSpPr>
        <p:spPr bwMode="auto">
          <a:xfrm>
            <a:off x="0" y="6200774"/>
            <a:ext cx="12198350" cy="396875"/>
          </a:xfrm>
          <a:prstGeom prst="rect">
            <a:avLst/>
          </a:prstGeom>
          <a:noFill/>
          <a:ln w="9525">
            <a:noFill/>
            <a:miter lim="800000"/>
            <a:headEnd/>
            <a:tailEnd/>
          </a:ln>
          <a:effectLst/>
        </p:spPr>
        <p:txBody>
          <a:bodyPr lIns="626400" tIns="144000" rIns="3211200" bIns="0" anchor="ctr"/>
          <a:lstStyle/>
          <a:p>
            <a:r>
              <a:rPr lang="de-DE" sz="1000" b="1" noProof="0" dirty="0">
                <a:solidFill>
                  <a:schemeClr val="tx1"/>
                </a:solidFill>
              </a:rPr>
              <a:t>Frei verwendbar © Siemens AG 2018</a:t>
            </a:r>
          </a:p>
        </p:txBody>
      </p:sp>
      <p:sp>
        <p:nvSpPr>
          <p:cNvPr id="28" name="cdtTextBox 12 Id17"/>
          <p:cNvSpPr txBox="1"/>
          <p:nvPr userDrawn="1">
            <p:custDataLst>
              <p:tags r:id="rId3"/>
            </p:custDataLst>
          </p:nvPr>
        </p:nvSpPr>
        <p:spPr>
          <a:xfrm>
            <a:off x="0" y="6597650"/>
            <a:ext cx="3932230" cy="260350"/>
          </a:xfrm>
          <a:prstGeom prst="rect">
            <a:avLst/>
          </a:prstGeom>
          <a:noFill/>
        </p:spPr>
        <p:txBody>
          <a:bodyPr wrap="square" lIns="1908000" tIns="0" rIns="0" bIns="115200" rtlCol="0">
            <a:noAutofit/>
          </a:bodyPr>
          <a:lstStyle/>
          <a:p>
            <a:pPr>
              <a:lnSpc>
                <a:spcPct val="110000"/>
              </a:lnSpc>
              <a:spcBef>
                <a:spcPts val="0"/>
              </a:spcBef>
            </a:pPr>
            <a:r>
              <a:rPr lang="de-DE" sz="1000" noProof="0" dirty="0">
                <a:solidFill>
                  <a:schemeClr val="tx1"/>
                </a:solidFill>
              </a:rPr>
              <a:t>August 2018</a:t>
            </a:r>
          </a:p>
        </p:txBody>
      </p:sp>
      <p:sp>
        <p:nvSpPr>
          <p:cNvPr id="29" name="cdtTextBox 11 Id18"/>
          <p:cNvSpPr txBox="1"/>
          <p:nvPr userDrawn="1">
            <p:custDataLst>
              <p:tags r:id="rId4"/>
            </p:custDataLst>
          </p:nvPr>
        </p:nvSpPr>
        <p:spPr>
          <a:xfrm>
            <a:off x="0" y="6597650"/>
            <a:ext cx="1765285" cy="260350"/>
          </a:xfrm>
          <a:prstGeom prst="rect">
            <a:avLst/>
          </a:prstGeom>
          <a:noFill/>
        </p:spPr>
        <p:txBody>
          <a:bodyPr wrap="square" lIns="626400" tIns="0" rIns="0" bIns="115200" rtlCol="0" anchor="t" anchorCtr="0">
            <a:noAutofit/>
          </a:bodyPr>
          <a:lstStyle/>
          <a:p>
            <a:pPr>
              <a:lnSpc>
                <a:spcPct val="110000"/>
              </a:lnSpc>
              <a:spcBef>
                <a:spcPts val="0"/>
              </a:spcBef>
            </a:pPr>
            <a:r>
              <a:rPr lang="de-DE" sz="1000" noProof="0" dirty="0">
                <a:solidFill>
                  <a:schemeClr val="tx1"/>
                </a:solidFill>
              </a:rPr>
              <a:t>Page </a:t>
            </a:r>
            <a:fld id="{91E7552C-A157-4A4F-8E99-698C0325FC94}" type="slidenum">
              <a:rPr lang="de-DE" sz="1000" noProof="0" smtClean="0">
                <a:solidFill>
                  <a:schemeClr val="tx1"/>
                </a:solidFill>
              </a:rPr>
              <a:pPr>
                <a:lnSpc>
                  <a:spcPct val="110000"/>
                </a:lnSpc>
                <a:spcBef>
                  <a:spcPts val="0"/>
                </a:spcBef>
              </a:pPr>
              <a:t>‹#›</a:t>
            </a:fld>
            <a:endParaRPr lang="de-DE" sz="1000" noProof="0" dirty="0">
              <a:solidFill>
                <a:schemeClr val="tx1"/>
              </a:solidFill>
            </a:endParaRPr>
          </a:p>
        </p:txBody>
      </p:sp>
      <p:sp>
        <p:nvSpPr>
          <p:cNvPr id="30" name="cdtTextBox 13 Id19"/>
          <p:cNvSpPr txBox="1"/>
          <p:nvPr userDrawn="1">
            <p:custDataLst>
              <p:tags r:id="rId5"/>
            </p:custDataLst>
          </p:nvPr>
        </p:nvSpPr>
        <p:spPr>
          <a:xfrm>
            <a:off x="3787765" y="6597650"/>
            <a:ext cx="8410584" cy="260350"/>
          </a:xfrm>
          <a:prstGeom prst="rect">
            <a:avLst/>
          </a:prstGeom>
          <a:noFill/>
        </p:spPr>
        <p:txBody>
          <a:bodyPr wrap="square" lIns="0" tIns="0" rIns="482400" bIns="115200" rtlCol="0">
            <a:noAutofit/>
          </a:bodyPr>
          <a:lstStyle/>
          <a:p>
            <a:pPr algn="r">
              <a:lnSpc>
                <a:spcPct val="110000"/>
              </a:lnSpc>
              <a:spcBef>
                <a:spcPts val="0"/>
              </a:spcBef>
            </a:pPr>
            <a:r>
              <a:rPr lang="de-DE" sz="1000" noProof="0" dirty="0">
                <a:solidFill>
                  <a:schemeClr val="tx1"/>
                </a:solidFill>
              </a:rPr>
              <a:t>Siemens Mobility</a:t>
            </a:r>
          </a:p>
        </p:txBody>
      </p:sp>
    </p:spTree>
    <p:custDataLst>
      <p:tags r:id="rId1"/>
    </p:custDataLst>
    <p:extLst>
      <p:ext uri="{BB962C8B-B14F-4D97-AF65-F5344CB8AC3E}">
        <p14:creationId xmlns:p14="http://schemas.microsoft.com/office/powerpoint/2010/main" val="1979931432"/>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object (large)" type="obj" preserve="1">
  <p:cSld name="One object (large)">
    <p:spTree>
      <p:nvGrpSpPr>
        <p:cNvPr id="1" name=""/>
        <p:cNvGrpSpPr/>
        <p:nvPr/>
      </p:nvGrpSpPr>
      <p:grpSpPr>
        <a:xfrm>
          <a:off x="0" y="0"/>
          <a:ext cx="0" cy="0"/>
          <a:chOff x="0" y="0"/>
          <a:chExt cx="0" cy="0"/>
        </a:xfrm>
      </p:grpSpPr>
      <p:sp>
        <p:nvSpPr>
          <p:cNvPr id="2" name="cdtTitle 1 Id2"/>
          <p:cNvSpPr>
            <a:spLocks noGrp="1"/>
          </p:cNvSpPr>
          <p:nvPr>
            <p:ph type="title"/>
            <p:custDataLst>
              <p:tags r:id="rId3"/>
            </p:custDataLst>
          </p:nvPr>
        </p:nvSpPr>
        <p:spPr>
          <a:xfrm>
            <a:off x="0" y="-1"/>
            <a:ext cx="12198350" cy="1440000"/>
          </a:xfrm>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cdtContent Placeholder 2 Id3"/>
          <p:cNvSpPr>
            <a:spLocks noGrp="1"/>
          </p:cNvSpPr>
          <p:nvPr>
            <p:ph idx="1"/>
            <p:custDataLst>
              <p:tags r:id="rId4"/>
            </p:custDataLst>
          </p:nvPr>
        </p:nvSpPr>
        <p:spPr>
          <a:xfrm>
            <a:off x="627063" y="1443038"/>
            <a:ext cx="8208962" cy="4748962"/>
          </a:xfrm>
        </p:spPr>
        <p:txBody>
          <a:bodyPr/>
          <a:lstStyle>
            <a:lvl1pPr>
              <a:buFont typeface="Arial" pitchFamily="34" charset="0"/>
              <a:buNone/>
              <a:defRPr/>
            </a:lvl1p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Tree>
    <p:custDataLst>
      <p:custData r:id="rId1"/>
      <p:tags r:id="rId2"/>
    </p:custData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object (small)" type="obj" preserve="1">
  <p:cSld name="One object (small)">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4"/>
            </p:custDataLst>
            <p:extLst>
              <p:ext uri="{D42A27DB-BD31-4B8C-83A1-F6EECF244321}">
                <p14:modId xmlns:p14="http://schemas.microsoft.com/office/powerpoint/2010/main" val="279350600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298" name="think-cell Folie" r:id="rId8" imgW="360" imgH="360" progId="">
                  <p:embed/>
                </p:oleObj>
              </mc:Choice>
              <mc:Fallback>
                <p:oleObj name="think-cell Folie" r:id="rId8" imgW="360" imgH="360" progId="">
                  <p:embed/>
                  <p:pic>
                    <p:nvPicPr>
                      <p:cNvPr id="0" name="Picture 13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cdtTitle 1 Id2"/>
          <p:cNvSpPr>
            <a:spLocks noGrp="1"/>
          </p:cNvSpPr>
          <p:nvPr>
            <p:ph type="title"/>
            <p:custDataLst>
              <p:tags r:id="rId5"/>
            </p:custDataLst>
          </p:nvPr>
        </p:nvSpPr>
        <p:spPr>
          <a:xfrm>
            <a:off x="0" y="-1"/>
            <a:ext cx="12198350" cy="1440000"/>
          </a:xfrm>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cdtContent Placeholder 2 Id3"/>
          <p:cNvSpPr>
            <a:spLocks noGrp="1"/>
          </p:cNvSpPr>
          <p:nvPr>
            <p:ph idx="1"/>
            <p:custDataLst>
              <p:tags r:id="rId6"/>
            </p:custDataLst>
          </p:nvPr>
        </p:nvSpPr>
        <p:spPr>
          <a:xfrm>
            <a:off x="627063" y="1443038"/>
            <a:ext cx="6768000" cy="4748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Tree>
    <p:custDataLst>
      <p:custData r:id="rId2"/>
      <p:tags r:id="rId3"/>
    </p:custData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lumns" preserve="1" userDrawn="1">
  <p:cSld name="Two columns">
    <p:spTree>
      <p:nvGrpSpPr>
        <p:cNvPr id="1" name=""/>
        <p:cNvGrpSpPr/>
        <p:nvPr/>
      </p:nvGrpSpPr>
      <p:grpSpPr>
        <a:xfrm>
          <a:off x="0" y="0"/>
          <a:ext cx="0" cy="0"/>
          <a:chOff x="0" y="0"/>
          <a:chExt cx="0" cy="0"/>
        </a:xfrm>
      </p:grpSpPr>
      <p:sp>
        <p:nvSpPr>
          <p:cNvPr id="3" name="cdtContent Placeholder 2 Id3"/>
          <p:cNvSpPr>
            <a:spLocks noGrp="1"/>
          </p:cNvSpPr>
          <p:nvPr>
            <p:ph sz="half" idx="1" hasCustomPrompt="1"/>
            <p:custDataLst>
              <p:tags r:id="rId3"/>
            </p:custDataLst>
          </p:nvPr>
        </p:nvSpPr>
        <p:spPr>
          <a:xfrm>
            <a:off x="627063" y="1443038"/>
            <a:ext cx="5472112" cy="4748962"/>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00000"/>
              </a:lnSpc>
              <a:spcBef>
                <a:spcPts val="30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2pPr>
            <a:lvl3pPr marL="358775"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3pPr>
            <a:lvl4pPr marL="538163"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4pPr>
            <a:lvl5pPr marL="720000" marR="0" indent="-180000" algn="l" defTabSz="914400" rtl="0" eaLnBrk="1" fontAlgn="base" latinLnBrk="0" hangingPunct="1">
              <a:lnSpc>
                <a:spcPct val="100000"/>
              </a:lnSpc>
              <a:spcBef>
                <a:spcPts val="300"/>
              </a:spcBef>
              <a:spcAft>
                <a:spcPct val="0"/>
              </a:spcAft>
              <a:buClr>
                <a:srgbClr val="879BAA"/>
              </a:buClr>
              <a:buSzTx/>
              <a:buFontTx/>
              <a:buChar char="•"/>
              <a:tabLst/>
              <a:defRPr lang="de-DE"/>
            </a:lvl5p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4" name="cdtContent Placeholder 3 Id4"/>
          <p:cNvSpPr>
            <a:spLocks noGrp="1"/>
          </p:cNvSpPr>
          <p:nvPr>
            <p:ph sz="half" idx="2" hasCustomPrompt="1"/>
            <p:custDataLst>
              <p:tags r:id="rId4"/>
            </p:custDataLst>
          </p:nvPr>
        </p:nvSpPr>
        <p:spPr>
          <a:xfrm>
            <a:off x="6243638" y="1443038"/>
            <a:ext cx="5472112" cy="4748962"/>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00000"/>
              </a:lnSpc>
              <a:spcBef>
                <a:spcPts val="30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2pPr>
            <a:lvl3pPr marL="358775"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3pPr>
            <a:lvl4pPr marL="538163"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4pPr>
            <a:lvl5pPr marL="720000" marR="0" indent="-180000" algn="l" defTabSz="914400" rtl="0" eaLnBrk="1" fontAlgn="base" latinLnBrk="0" hangingPunct="1">
              <a:lnSpc>
                <a:spcPct val="100000"/>
              </a:lnSpc>
              <a:spcBef>
                <a:spcPts val="300"/>
              </a:spcBef>
              <a:spcAft>
                <a:spcPct val="0"/>
              </a:spcAft>
              <a:buClr>
                <a:srgbClr val="879BAA"/>
              </a:buClr>
              <a:buSzTx/>
              <a:buFontTx/>
              <a:buChar char="•"/>
              <a:tabLst/>
              <a:defRPr lang="de-DE"/>
            </a:lvl5p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5" name="Titel 4"/>
          <p:cNvSpPr>
            <a:spLocks noGrp="1"/>
          </p:cNvSpPr>
          <p:nvPr>
            <p:ph type="title" hasCustomPrompt="1"/>
          </p:nvPr>
        </p:nvSpPr>
        <p:spPr/>
        <p:txBody>
          <a:bodyPr/>
          <a:lstStyle/>
          <a:p>
            <a:r>
              <a:rPr lang="de-DE" dirty="0"/>
              <a:t>Click </a:t>
            </a:r>
            <a:r>
              <a:rPr lang="de-DE" dirty="0" err="1"/>
              <a:t>to</a:t>
            </a:r>
            <a:r>
              <a:rPr lang="de-DE" dirty="0"/>
              <a:t> </a:t>
            </a:r>
            <a:r>
              <a:rPr lang="de-DE" dirty="0" err="1"/>
              <a:t>edit</a:t>
            </a:r>
            <a:r>
              <a:rPr lang="de-DE" dirty="0"/>
              <a:t> Master title style</a:t>
            </a:r>
          </a:p>
        </p:txBody>
      </p:sp>
    </p:spTree>
    <p:custDataLst>
      <p:custData r:id="rId1"/>
      <p:tags r:id="rId2"/>
    </p:custDataLst>
    <p:extLst>
      <p:ext uri="{BB962C8B-B14F-4D97-AF65-F5344CB8AC3E}">
        <p14:creationId xmlns:p14="http://schemas.microsoft.com/office/powerpoint/2010/main" val="1607085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s, two image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cdtContent Placeholder 2 Id3"/>
          <p:cNvSpPr>
            <a:spLocks noGrp="1"/>
          </p:cNvSpPr>
          <p:nvPr>
            <p:ph sz="half" idx="1" hasCustomPrompt="1"/>
            <p:custDataLst>
              <p:tags r:id="rId2"/>
            </p:custDataLst>
          </p:nvPr>
        </p:nvSpPr>
        <p:spPr>
          <a:xfrm>
            <a:off x="627063" y="1443038"/>
            <a:ext cx="5472112" cy="4748962"/>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00000"/>
              </a:lnSpc>
              <a:spcBef>
                <a:spcPts val="30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2pPr>
            <a:lvl3pPr marL="358775"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3pPr>
            <a:lvl4pPr marL="538163"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4pPr>
            <a:lvl5pPr marL="720000" marR="0" indent="-180000" algn="l" defTabSz="914400" rtl="0" eaLnBrk="1" fontAlgn="base" latinLnBrk="0" hangingPunct="1">
              <a:lnSpc>
                <a:spcPct val="100000"/>
              </a:lnSpc>
              <a:spcBef>
                <a:spcPts val="300"/>
              </a:spcBef>
              <a:spcAft>
                <a:spcPct val="0"/>
              </a:spcAft>
              <a:buClr>
                <a:srgbClr val="879BAA"/>
              </a:buClr>
              <a:buSzTx/>
              <a:buFontTx/>
              <a:buChar char="•"/>
              <a:tabLst/>
              <a:defRPr lang="de-DE"/>
            </a:lvl5p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5" name="Bildplatzhalter 4"/>
          <p:cNvSpPr>
            <a:spLocks noGrp="1"/>
          </p:cNvSpPr>
          <p:nvPr>
            <p:ph type="pic" sz="quarter" idx="10"/>
          </p:nvPr>
        </p:nvSpPr>
        <p:spPr>
          <a:xfrm>
            <a:off x="6243637" y="1440000"/>
            <a:ext cx="5472000" cy="2304000"/>
          </a:xfrm>
        </p:spPr>
        <p:txBody>
          <a:bodyPr tIns="648000"/>
          <a:lstStyle>
            <a:lvl1pPr algn="ctr">
              <a:defRPr/>
            </a:lvl1pPr>
          </a:lstStyle>
          <a:p>
            <a:r>
              <a:rPr lang="en-US" noProof="0"/>
              <a:t>Click icon to add picture</a:t>
            </a:r>
            <a:endParaRPr lang="en-US" noProof="0" dirty="0"/>
          </a:p>
        </p:txBody>
      </p:sp>
      <p:sp>
        <p:nvSpPr>
          <p:cNvPr id="6" name="Bildplatzhalter 4"/>
          <p:cNvSpPr>
            <a:spLocks noGrp="1"/>
          </p:cNvSpPr>
          <p:nvPr>
            <p:ph type="pic" sz="quarter" idx="11"/>
          </p:nvPr>
        </p:nvSpPr>
        <p:spPr>
          <a:xfrm>
            <a:off x="6243637" y="3888000"/>
            <a:ext cx="5472000" cy="2304000"/>
          </a:xfrm>
        </p:spPr>
        <p:txBody>
          <a:bodyPr tIns="648000"/>
          <a:lstStyle>
            <a:lvl1pPr algn="ctr">
              <a:defRPr/>
            </a:lvl1pPr>
          </a:lstStyle>
          <a:p>
            <a:r>
              <a:rPr lang="en-US" noProof="0"/>
              <a:t>Click icon to add picture</a:t>
            </a:r>
            <a:endParaRPr lang="en-US" noProof="0" dirty="0"/>
          </a:p>
        </p:txBody>
      </p:sp>
    </p:spTree>
    <p:custDataLst>
      <p:tags r:id="rId1"/>
    </p:custDataLst>
    <p:extLst>
      <p:ext uri="{BB962C8B-B14F-4D97-AF65-F5344CB8AC3E}">
        <p14:creationId xmlns:p14="http://schemas.microsoft.com/office/powerpoint/2010/main" val="1734765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s, two images 2">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cdtContent Placeholder 2 Id3"/>
          <p:cNvSpPr>
            <a:spLocks noGrp="1"/>
          </p:cNvSpPr>
          <p:nvPr>
            <p:ph sz="half" idx="1" hasCustomPrompt="1"/>
            <p:custDataLst>
              <p:tags r:id="rId2"/>
            </p:custDataLst>
          </p:nvPr>
        </p:nvSpPr>
        <p:spPr>
          <a:xfrm>
            <a:off x="627063" y="1440000"/>
            <a:ext cx="5904000" cy="4752000"/>
          </a:xfrm>
          <a:solidFill>
            <a:srgbClr val="DFE6ED"/>
          </a:solidFill>
          <a:ln w="9525">
            <a:noFill/>
            <a:miter lim="800000"/>
            <a:headEnd/>
            <a:tailEnd/>
          </a:ln>
        </p:spPr>
        <p:txBody>
          <a:bodyPr vert="horz" wrap="square" lIns="288000" tIns="252000" rIns="576000" bIns="252000" numCol="1" anchor="t" anchorCtr="0" compatLnSpc="1">
            <a:prstTxWarp prst="textNoShape">
              <a:avLst/>
            </a:prstTxWarp>
          </a:bodyPr>
          <a:lstStyle>
            <a:lvl1pPr marL="0" marR="0" indent="0" algn="l" defTabSz="914400" rtl="0" eaLnBrk="1" fontAlgn="base" latinLnBrk="0" hangingPunct="1">
              <a:lnSpc>
                <a:spcPct val="100000"/>
              </a:lnSpc>
              <a:spcBef>
                <a:spcPts val="30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2pPr>
            <a:lvl3pPr marL="358775"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3pPr>
            <a:lvl4pPr marL="538163"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4pPr>
            <a:lvl5pPr marL="720000" marR="0" indent="-180000" algn="l" defTabSz="914400" rtl="0" eaLnBrk="1" fontAlgn="base" latinLnBrk="0" hangingPunct="1">
              <a:lnSpc>
                <a:spcPct val="100000"/>
              </a:lnSpc>
              <a:spcBef>
                <a:spcPts val="300"/>
              </a:spcBef>
              <a:spcAft>
                <a:spcPct val="0"/>
              </a:spcAft>
              <a:buClr>
                <a:srgbClr val="879BAA"/>
              </a:buClr>
              <a:buSzTx/>
              <a:buFontTx/>
              <a:buChar char="•"/>
              <a:tabLst/>
              <a:defRPr lang="de-DE"/>
            </a:lvl5p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5" name="Bildplatzhalter 4"/>
          <p:cNvSpPr>
            <a:spLocks noGrp="1"/>
          </p:cNvSpPr>
          <p:nvPr>
            <p:ph type="pic" sz="quarter" idx="10"/>
          </p:nvPr>
        </p:nvSpPr>
        <p:spPr>
          <a:xfrm>
            <a:off x="6243637" y="1746000"/>
            <a:ext cx="5472000" cy="1998000"/>
          </a:xfrm>
        </p:spPr>
        <p:txBody>
          <a:bodyPr tIns="648000"/>
          <a:lstStyle>
            <a:lvl1pPr algn="ctr">
              <a:defRPr/>
            </a:lvl1pPr>
          </a:lstStyle>
          <a:p>
            <a:r>
              <a:rPr lang="en-US" noProof="0"/>
              <a:t>Click icon to add picture</a:t>
            </a:r>
            <a:endParaRPr lang="en-US" noProof="0" dirty="0"/>
          </a:p>
        </p:txBody>
      </p:sp>
      <p:sp>
        <p:nvSpPr>
          <p:cNvPr id="6" name="Bildplatzhalter 4"/>
          <p:cNvSpPr>
            <a:spLocks noGrp="1"/>
          </p:cNvSpPr>
          <p:nvPr>
            <p:ph type="pic" sz="quarter" idx="11"/>
          </p:nvPr>
        </p:nvSpPr>
        <p:spPr>
          <a:xfrm>
            <a:off x="6243637" y="3888000"/>
            <a:ext cx="5472000" cy="1998000"/>
          </a:xfrm>
        </p:spPr>
        <p:txBody>
          <a:bodyPr tIns="648000"/>
          <a:lstStyle>
            <a:lvl1pPr algn="ctr">
              <a:defRPr/>
            </a:lvl1pPr>
          </a:lstStyle>
          <a:p>
            <a:r>
              <a:rPr lang="en-US" noProof="0"/>
              <a:t>Click icon to add picture</a:t>
            </a:r>
            <a:endParaRPr lang="en-US" noProof="0" dirty="0"/>
          </a:p>
        </p:txBody>
      </p:sp>
    </p:spTree>
    <p:custDataLst>
      <p:tags r:id="rId1"/>
    </p:custDataLst>
    <p:extLst>
      <p:ext uri="{BB962C8B-B14F-4D97-AF65-F5344CB8AC3E}">
        <p14:creationId xmlns:p14="http://schemas.microsoft.com/office/powerpoint/2010/main" val="18837154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rows" preserve="1" userDrawn="1">
  <p:cSld name="Two rows">
    <p:spTree>
      <p:nvGrpSpPr>
        <p:cNvPr id="1" name=""/>
        <p:cNvGrpSpPr/>
        <p:nvPr/>
      </p:nvGrpSpPr>
      <p:grpSpPr>
        <a:xfrm>
          <a:off x="0" y="0"/>
          <a:ext cx="0" cy="0"/>
          <a:chOff x="0" y="0"/>
          <a:chExt cx="0" cy="0"/>
        </a:xfrm>
      </p:grpSpPr>
      <p:sp>
        <p:nvSpPr>
          <p:cNvPr id="2" name="cdtTitle 1 Id2"/>
          <p:cNvSpPr>
            <a:spLocks noGrp="1"/>
          </p:cNvSpPr>
          <p:nvPr>
            <p:ph type="title"/>
            <p:custDataLst>
              <p:tags r:id="rId3"/>
            </p:custDataLst>
          </p:nvPr>
        </p:nvSpPr>
        <p:spPr>
          <a:xfrm>
            <a:off x="0" y="-1"/>
            <a:ext cx="12198350" cy="1440000"/>
          </a:xfrm>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cdtContent Placeholder 2 Id3"/>
          <p:cNvSpPr>
            <a:spLocks noGrp="1"/>
          </p:cNvSpPr>
          <p:nvPr>
            <p:ph idx="1"/>
            <p:custDataLst>
              <p:tags r:id="rId4"/>
            </p:custDataLst>
          </p:nvPr>
        </p:nvSpPr>
        <p:spPr>
          <a:xfrm>
            <a:off x="627063" y="1443038"/>
            <a:ext cx="8208962" cy="2300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13" name="cdtContent Placeholder 12 Id13"/>
          <p:cNvSpPr>
            <a:spLocks noGrp="1"/>
          </p:cNvSpPr>
          <p:nvPr>
            <p:ph sz="quarter" idx="13"/>
            <p:custDataLst>
              <p:tags r:id="rId5"/>
            </p:custDataLst>
          </p:nvPr>
        </p:nvSpPr>
        <p:spPr>
          <a:xfrm>
            <a:off x="627063" y="3888000"/>
            <a:ext cx="8208962" cy="2304000"/>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Tree>
    <p:custDataLst>
      <p:custData r:id="rId1"/>
      <p:tags r:id="rId2"/>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color fill">
    <p:bg>
      <p:bgPr>
        <a:solidFill>
          <a:schemeClr val="accent2"/>
        </a:solidFill>
        <a:effectLst/>
      </p:bgPr>
    </p:bg>
    <p:spTree>
      <p:nvGrpSpPr>
        <p:cNvPr id="1" name=""/>
        <p:cNvGrpSpPr/>
        <p:nvPr/>
      </p:nvGrpSpPr>
      <p:grpSpPr>
        <a:xfrm>
          <a:off x="0" y="0"/>
          <a:ext cx="0" cy="0"/>
          <a:chOff x="0" y="0"/>
          <a:chExt cx="0" cy="0"/>
        </a:xfrm>
      </p:grpSpPr>
      <p:sp>
        <p:nvSpPr>
          <p:cNvPr id="3" name="cdtRectangle 115 Id57350"/>
          <p:cNvSpPr>
            <a:spLocks noGrp="1" noChangeArrowheads="1"/>
          </p:cNvSpPr>
          <p:nvPr>
            <p:ph type="ctrTitle"/>
            <p:custDataLst>
              <p:tags r:id="rId1"/>
            </p:custDataLst>
          </p:nvPr>
        </p:nvSpPr>
        <p:spPr bwMode="ltGray">
          <a:xfrm>
            <a:off x="627063" y="4139290"/>
            <a:ext cx="6480000" cy="1663205"/>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4" name="cdtText Box 101 Id11"/>
          <p:cNvSpPr txBox="1">
            <a:spLocks noChangeArrowheads="1"/>
          </p:cNvSpPr>
          <p:nvPr userDrawn="1">
            <p:custDataLst>
              <p:tags r:id="rId2"/>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de-DE" sz="1100" b="1" noProof="0" dirty="0">
              <a:solidFill>
                <a:srgbClr val="990000"/>
              </a:solidFill>
            </a:endParaRPr>
          </a:p>
        </p:txBody>
      </p:sp>
      <p:sp>
        <p:nvSpPr>
          <p:cNvPr id="8" name="Textplatzhalter 57343"/>
          <p:cNvSpPr>
            <a:spLocks noGrp="1"/>
          </p:cNvSpPr>
          <p:nvPr>
            <p:ph type="body" sz="quarter" idx="12" hasCustomPrompt="1"/>
          </p:nvPr>
        </p:nvSpPr>
        <p:spPr bwMode="gray">
          <a:xfrm>
            <a:off x="627063" y="5907600"/>
            <a:ext cx="6480000" cy="324000"/>
          </a:xfrm>
          <a:solidFill>
            <a:schemeClr val="bg1">
              <a:alpha val="85000"/>
            </a:schemeClr>
          </a:solidFill>
        </p:spPr>
        <p:txBody>
          <a:bodyPr lIns="216000" tIns="90000" rIns="216000" bIns="46800"/>
          <a:lstStyle>
            <a:lvl1pPr algn="r">
              <a:lnSpc>
                <a:spcPct val="100000"/>
              </a:lnSpc>
              <a:defRPr sz="1000" b="1"/>
            </a:lvl1pPr>
            <a:lvl2pPr marL="1588" indent="0">
              <a:buNone/>
              <a:defRPr/>
            </a:lvl2pPr>
          </a:lstStyle>
          <a:p>
            <a:pPr lvl="0"/>
            <a:r>
              <a:rPr lang="de-DE" noProof="0" dirty="0" err="1"/>
              <a:t>Please</a:t>
            </a:r>
            <a:r>
              <a:rPr lang="de-DE" noProof="0" dirty="0"/>
              <a:t> </a:t>
            </a:r>
            <a:r>
              <a:rPr lang="de-DE" noProof="0" dirty="0" err="1"/>
              <a:t>insert</a:t>
            </a:r>
            <a:r>
              <a:rPr lang="de-DE" noProof="0" dirty="0"/>
              <a:t> URL</a:t>
            </a:r>
          </a:p>
        </p:txBody>
      </p:sp>
      <p:sp>
        <p:nvSpPr>
          <p:cNvPr id="11" name="Textplatzhalter 57343"/>
          <p:cNvSpPr>
            <a:spLocks noGrp="1"/>
          </p:cNvSpPr>
          <p:nvPr>
            <p:ph type="body" sz="quarter" idx="13" hasCustomPrompt="1"/>
          </p:nvPr>
        </p:nvSpPr>
        <p:spPr>
          <a:xfrm>
            <a:off x="627062" y="5907600"/>
            <a:ext cx="3311525" cy="324000"/>
          </a:xfrm>
        </p:spPr>
        <p:txBody>
          <a:bodyPr lIns="216000" tIns="90000" rIns="0" bIns="46800"/>
          <a:lstStyle>
            <a:lvl1pPr algn="l">
              <a:lnSpc>
                <a:spcPct val="100000"/>
              </a:lnSpc>
              <a:defRPr sz="1000" b="1"/>
            </a:lvl1pPr>
            <a:lvl2pPr marL="1588" indent="0">
              <a:buNone/>
              <a:defRPr/>
            </a:lvl2pPr>
          </a:lstStyle>
          <a:p>
            <a:pPr lvl="0"/>
            <a:r>
              <a:rPr lang="de-DE" noProof="0" dirty="0" err="1"/>
              <a:t>Please</a:t>
            </a:r>
            <a:r>
              <a:rPr lang="de-DE" noProof="0" dirty="0"/>
              <a:t> </a:t>
            </a:r>
            <a:r>
              <a:rPr lang="de-DE" noProof="0" dirty="0" err="1"/>
              <a:t>insert</a:t>
            </a:r>
            <a:r>
              <a:rPr lang="de-DE" noProof="0" dirty="0"/>
              <a:t> </a:t>
            </a:r>
            <a:r>
              <a:rPr lang="de-DE" noProof="0" dirty="0" err="1"/>
              <a:t>confidentiality</a:t>
            </a:r>
            <a:r>
              <a:rPr lang="de-DE" noProof="0" dirty="0"/>
              <a:t> </a:t>
            </a:r>
            <a:r>
              <a:rPr lang="de-DE" noProof="0" dirty="0" err="1"/>
              <a:t>note</a:t>
            </a:r>
            <a:endParaRPr lang="de-DE" noProof="0" dirty="0"/>
          </a:p>
        </p:txBody>
      </p:sp>
      <p:grpSp>
        <p:nvGrpSpPr>
          <p:cNvPr id="82" name="Gruppieren 81"/>
          <p:cNvGrpSpPr/>
          <p:nvPr userDrawn="1"/>
        </p:nvGrpSpPr>
        <p:grpSpPr>
          <a:xfrm>
            <a:off x="-216000" y="-216000"/>
            <a:ext cx="12628800" cy="7290000"/>
            <a:chOff x="-216000" y="-216000"/>
            <a:chExt cx="12628800" cy="7290000"/>
          </a:xfrm>
        </p:grpSpPr>
        <p:cxnSp>
          <p:nvCxnSpPr>
            <p:cNvPr id="83" name="Gerade Verbindung 82"/>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4" name="Gerade Verbindung 103"/>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9" name="Group 33"/>
          <p:cNvGrpSpPr>
            <a:grpSpLocks noChangeAspect="1"/>
          </p:cNvGrpSpPr>
          <p:nvPr userDrawn="1"/>
        </p:nvGrpSpPr>
        <p:grpSpPr bwMode="gray">
          <a:xfrm>
            <a:off x="9555163" y="323850"/>
            <a:ext cx="2159000" cy="914400"/>
            <a:chOff x="6019" y="204"/>
            <a:chExt cx="1360" cy="576"/>
          </a:xfrm>
        </p:grpSpPr>
        <p:sp>
          <p:nvSpPr>
            <p:cNvPr id="30"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1"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5"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6"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1064173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ree columns" preserve="1" userDrawn="1">
  <p:cSld name="Three columns">
    <p:spTree>
      <p:nvGrpSpPr>
        <p:cNvPr id="1" name=""/>
        <p:cNvGrpSpPr/>
        <p:nvPr/>
      </p:nvGrpSpPr>
      <p:grpSpPr>
        <a:xfrm>
          <a:off x="0" y="0"/>
          <a:ext cx="0" cy="0"/>
          <a:chOff x="0" y="0"/>
          <a:chExt cx="0" cy="0"/>
        </a:xfrm>
      </p:grpSpPr>
      <p:sp>
        <p:nvSpPr>
          <p:cNvPr id="2" name="cdtTitle 1 Id2"/>
          <p:cNvSpPr>
            <a:spLocks noGrp="1"/>
          </p:cNvSpPr>
          <p:nvPr>
            <p:ph type="title"/>
            <p:custDataLst>
              <p:tags r:id="rId3"/>
            </p:custDataLst>
          </p:nvPr>
        </p:nvSpPr>
        <p:spPr>
          <a:xfrm>
            <a:off x="0" y="-1"/>
            <a:ext cx="12198350" cy="1440000"/>
          </a:xfrm>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cdtContent Placeholder 2 Id3"/>
          <p:cNvSpPr>
            <a:spLocks noGrp="1"/>
          </p:cNvSpPr>
          <p:nvPr>
            <p:ph idx="1"/>
            <p:custDataLst>
              <p:tags r:id="rId4"/>
            </p:custDataLst>
          </p:nvPr>
        </p:nvSpPr>
        <p:spPr>
          <a:xfrm>
            <a:off x="627063" y="1443038"/>
            <a:ext cx="3600450" cy="4748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13" name="cdtContent Placeholder 12 Id13"/>
          <p:cNvSpPr>
            <a:spLocks noGrp="1"/>
          </p:cNvSpPr>
          <p:nvPr>
            <p:ph sz="quarter" idx="13"/>
            <p:custDataLst>
              <p:tags r:id="rId5"/>
            </p:custDataLst>
          </p:nvPr>
        </p:nvSpPr>
        <p:spPr>
          <a:xfrm>
            <a:off x="4370388" y="1443038"/>
            <a:ext cx="3600000" cy="4748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12" name="cdtContent Placeholder 11 Id12"/>
          <p:cNvSpPr>
            <a:spLocks noGrp="1"/>
          </p:cNvSpPr>
          <p:nvPr>
            <p:ph sz="quarter" idx="14"/>
            <p:custDataLst>
              <p:tags r:id="rId6"/>
            </p:custDataLst>
          </p:nvPr>
        </p:nvSpPr>
        <p:spPr>
          <a:xfrm>
            <a:off x="8115750" y="1443038"/>
            <a:ext cx="3600000" cy="4748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Tree>
    <p:custDataLst>
      <p:custData r:id="rId1"/>
      <p:tags r:id="rId2"/>
    </p:custData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Four objects" preserve="1" userDrawn="1">
  <p:cSld name="Four objects">
    <p:spTree>
      <p:nvGrpSpPr>
        <p:cNvPr id="1" name=""/>
        <p:cNvGrpSpPr/>
        <p:nvPr/>
      </p:nvGrpSpPr>
      <p:grpSpPr>
        <a:xfrm>
          <a:off x="0" y="0"/>
          <a:ext cx="0" cy="0"/>
          <a:chOff x="0" y="0"/>
          <a:chExt cx="0" cy="0"/>
        </a:xfrm>
      </p:grpSpPr>
      <p:sp>
        <p:nvSpPr>
          <p:cNvPr id="3" name="cdtContent Placeholder 2 Id3"/>
          <p:cNvSpPr>
            <a:spLocks noGrp="1"/>
          </p:cNvSpPr>
          <p:nvPr>
            <p:ph sz="quarter" idx="1" hasCustomPrompt="1"/>
            <p:custDataLst>
              <p:tags r:id="rId3"/>
            </p:custDataLst>
          </p:nvPr>
        </p:nvSpPr>
        <p:spPr>
          <a:xfrm>
            <a:off x="627063" y="1443038"/>
            <a:ext cx="5472112" cy="2300962"/>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00000"/>
              </a:lnSpc>
              <a:spcBef>
                <a:spcPts val="30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2pPr>
            <a:lvl3pPr marL="358775"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3pPr>
            <a:lvl4pPr marL="538163"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4pPr>
            <a:lvl5pPr marL="720000" marR="0" indent="-180000" algn="l" defTabSz="914400" rtl="0" eaLnBrk="1" fontAlgn="base" latinLnBrk="0" hangingPunct="1">
              <a:lnSpc>
                <a:spcPct val="100000"/>
              </a:lnSpc>
              <a:spcBef>
                <a:spcPts val="300"/>
              </a:spcBef>
              <a:spcAft>
                <a:spcPct val="0"/>
              </a:spcAft>
              <a:buClr>
                <a:srgbClr val="879BAA"/>
              </a:buClr>
              <a:buSzTx/>
              <a:buFontTx/>
              <a:buChar char="•"/>
              <a:tabLst/>
              <a:defRPr lang="de-DE"/>
            </a:lvl5p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4" name="cdtContent Placeholder 3 Id4"/>
          <p:cNvSpPr>
            <a:spLocks noGrp="1"/>
          </p:cNvSpPr>
          <p:nvPr>
            <p:ph sz="quarter" idx="2" hasCustomPrompt="1"/>
            <p:custDataLst>
              <p:tags r:id="rId4"/>
            </p:custDataLst>
          </p:nvPr>
        </p:nvSpPr>
        <p:spPr>
          <a:xfrm>
            <a:off x="6243638" y="1443038"/>
            <a:ext cx="5472112" cy="2300962"/>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00000"/>
              </a:lnSpc>
              <a:spcBef>
                <a:spcPts val="30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2pPr>
            <a:lvl3pPr marL="358775"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3pPr>
            <a:lvl4pPr marL="538163"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4pPr>
            <a:lvl5pPr marL="720000" marR="0" indent="-180000" algn="l" defTabSz="914400" rtl="0" eaLnBrk="1" fontAlgn="base" latinLnBrk="0" hangingPunct="1">
              <a:lnSpc>
                <a:spcPct val="100000"/>
              </a:lnSpc>
              <a:spcBef>
                <a:spcPts val="300"/>
              </a:spcBef>
              <a:spcAft>
                <a:spcPct val="0"/>
              </a:spcAft>
              <a:buClr>
                <a:srgbClr val="879BAA"/>
              </a:buClr>
              <a:buSzTx/>
              <a:buFontTx/>
              <a:buChar char="•"/>
              <a:tabLst/>
              <a:defRPr lang="de-DE"/>
            </a:lvl5p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5" name="cdtContent Placeholder 4 Id5"/>
          <p:cNvSpPr>
            <a:spLocks noGrp="1"/>
          </p:cNvSpPr>
          <p:nvPr>
            <p:ph sz="quarter" idx="3" hasCustomPrompt="1"/>
            <p:custDataLst>
              <p:tags r:id="rId5"/>
            </p:custDataLst>
          </p:nvPr>
        </p:nvSpPr>
        <p:spPr>
          <a:xfrm>
            <a:off x="627063" y="3888000"/>
            <a:ext cx="5472112" cy="2304000"/>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00000"/>
              </a:lnSpc>
              <a:spcBef>
                <a:spcPts val="30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2pPr>
            <a:lvl3pPr marL="358775"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3pPr>
            <a:lvl4pPr marL="538163"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4pPr>
            <a:lvl5pPr marL="720000" marR="0" indent="-180000" algn="l" defTabSz="914400" rtl="0" eaLnBrk="1" fontAlgn="base" latinLnBrk="0" hangingPunct="1">
              <a:lnSpc>
                <a:spcPct val="100000"/>
              </a:lnSpc>
              <a:spcBef>
                <a:spcPts val="300"/>
              </a:spcBef>
              <a:spcAft>
                <a:spcPct val="0"/>
              </a:spcAft>
              <a:buClr>
                <a:srgbClr val="879BAA"/>
              </a:buClr>
              <a:buSzTx/>
              <a:buFontTx/>
              <a:buChar char="•"/>
              <a:tabLst/>
              <a:defRPr lang="de-DE"/>
            </a:lvl5p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6" name="cdtContent Placeholder 5 Id6"/>
          <p:cNvSpPr>
            <a:spLocks noGrp="1"/>
          </p:cNvSpPr>
          <p:nvPr>
            <p:ph sz="quarter" idx="4" hasCustomPrompt="1"/>
            <p:custDataLst>
              <p:tags r:id="rId6"/>
            </p:custDataLst>
          </p:nvPr>
        </p:nvSpPr>
        <p:spPr>
          <a:xfrm>
            <a:off x="6243638" y="3888000"/>
            <a:ext cx="5472112" cy="2304000"/>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4400" rtl="0" eaLnBrk="1" fontAlgn="base" latinLnBrk="0" hangingPunct="1">
              <a:lnSpc>
                <a:spcPct val="100000"/>
              </a:lnSpc>
              <a:spcBef>
                <a:spcPts val="300"/>
              </a:spcBef>
              <a:spcAft>
                <a:spcPct val="0"/>
              </a:spcAft>
              <a:buClr>
                <a:srgbClr val="879BAA"/>
              </a:buClr>
              <a:buSzTx/>
              <a:buFont typeface="Arial" pitchFamily="34" charset="0"/>
              <a:buNone/>
              <a:tabLst/>
              <a:defRPr lang="de-DE"/>
            </a:lvl1pPr>
            <a:lvl2pPr marL="179388"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2pPr>
            <a:lvl3pPr marL="358775"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3pPr>
            <a:lvl4pPr marL="538163" marR="0" indent="-180000" algn="l" defTabSz="914400" rtl="0" eaLnBrk="1" fontAlgn="base" latinLnBrk="0" hangingPunct="1">
              <a:lnSpc>
                <a:spcPct val="100000"/>
              </a:lnSpc>
              <a:spcBef>
                <a:spcPts val="300"/>
              </a:spcBef>
              <a:spcAft>
                <a:spcPct val="0"/>
              </a:spcAft>
              <a:buClr>
                <a:srgbClr val="879BAA"/>
              </a:buClr>
              <a:buSzTx/>
              <a:buFontTx/>
              <a:buChar char="•"/>
              <a:tabLst/>
              <a:defRPr lang="de-DE" smtClean="0"/>
            </a:lvl4pPr>
            <a:lvl5pPr marL="720000" marR="0" indent="-180000" algn="l" defTabSz="914400" rtl="0" eaLnBrk="1" fontAlgn="base" latinLnBrk="0" hangingPunct="1">
              <a:lnSpc>
                <a:spcPct val="100000"/>
              </a:lnSpc>
              <a:spcBef>
                <a:spcPts val="300"/>
              </a:spcBef>
              <a:spcAft>
                <a:spcPct val="0"/>
              </a:spcAft>
              <a:buClr>
                <a:srgbClr val="879BAA"/>
              </a:buClr>
              <a:buSzTx/>
              <a:buFontTx/>
              <a:buChar char="•"/>
              <a:tabLst/>
              <a:defRPr lang="de-DE"/>
            </a:lvl5p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7" name="Titel 6"/>
          <p:cNvSpPr>
            <a:spLocks noGrp="1"/>
          </p:cNvSpPr>
          <p:nvPr>
            <p:ph type="title" hasCustomPrompt="1"/>
          </p:nvPr>
        </p:nvSpPr>
        <p:spPr/>
        <p:txBody>
          <a:bodyPr/>
          <a:lstStyle/>
          <a:p>
            <a:r>
              <a:rPr lang="de-DE" dirty="0"/>
              <a:t>Click </a:t>
            </a:r>
            <a:r>
              <a:rPr lang="de-DE" dirty="0" err="1"/>
              <a:t>to</a:t>
            </a:r>
            <a:r>
              <a:rPr lang="de-DE" dirty="0"/>
              <a:t> </a:t>
            </a:r>
            <a:r>
              <a:rPr lang="de-DE" dirty="0" err="1"/>
              <a:t>edit</a:t>
            </a:r>
            <a:r>
              <a:rPr lang="de-DE" dirty="0"/>
              <a:t> Master title style</a:t>
            </a:r>
          </a:p>
        </p:txBody>
      </p:sp>
    </p:spTree>
    <p:custDataLst>
      <p:custData r:id="rId1"/>
      <p:tags r:id="rId2"/>
    </p:custDataLst>
    <p:extLst>
      <p:ext uri="{BB962C8B-B14F-4D97-AF65-F5344CB8AC3E}">
        <p14:creationId xmlns:p14="http://schemas.microsoft.com/office/powerpoint/2010/main" val="25576722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ree Content + Navigation" preserve="1" userDrawn="1">
  <p:cSld name="Free Content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3"/>
            </p:custDataLst>
          </p:nvPr>
        </p:nvSpPr>
        <p:spPr>
          <a:xfrm>
            <a:off x="0" y="-1"/>
            <a:ext cx="12198350" cy="1440000"/>
          </a:xfrm>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5" name="cdtTextplatzhalter 13 Id5"/>
          <p:cNvSpPr>
            <a:spLocks noGrp="1"/>
          </p:cNvSpPr>
          <p:nvPr>
            <p:ph type="body" sz="quarter" idx="13" hasCustomPrompt="1"/>
            <p:custDataLst>
              <p:tags r:id="rId4"/>
            </p:custDataLst>
          </p:nvPr>
        </p:nvSpPr>
        <p:spPr>
          <a:xfrm>
            <a:off x="10419751" y="1443038"/>
            <a:ext cx="1295999" cy="4748962"/>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the</a:t>
            </a:r>
            <a:r>
              <a:rPr lang="de-DE" noProof="0" dirty="0"/>
              <a:t> </a:t>
            </a:r>
            <a:r>
              <a:rPr lang="de-DE" noProof="0" dirty="0" err="1"/>
              <a:t>navigation</a:t>
            </a:r>
            <a:r>
              <a:rPr lang="de-DE" noProof="0" dirty="0"/>
              <a:t> </a:t>
            </a:r>
            <a:r>
              <a:rPr lang="de-DE" noProof="0" dirty="0" err="1"/>
              <a:t>text</a:t>
            </a:r>
            <a:endParaRPr lang="de-DE" noProof="0" dirty="0"/>
          </a:p>
          <a:p>
            <a:pPr lvl="1"/>
            <a:r>
              <a:rPr lang="de-DE" noProof="0" dirty="0" err="1"/>
              <a:t>active</a:t>
            </a:r>
            <a:r>
              <a:rPr lang="de-DE" noProof="0" dirty="0"/>
              <a:t> </a:t>
            </a:r>
            <a:r>
              <a:rPr lang="de-DE" noProof="0" dirty="0" err="1"/>
              <a:t>chapter</a:t>
            </a:r>
            <a:endParaRPr lang="de-DE" noProof="0" dirty="0"/>
          </a:p>
          <a:p>
            <a:pPr lvl="2"/>
            <a:r>
              <a:rPr lang="de-DE" noProof="0" dirty="0" err="1"/>
              <a:t>subchapter</a:t>
            </a:r>
            <a:endParaRPr lang="de-DE" noProof="0" dirty="0"/>
          </a:p>
          <a:p>
            <a:pPr lvl="3"/>
            <a:r>
              <a:rPr lang="de-DE" noProof="0" dirty="0" err="1"/>
              <a:t>active</a:t>
            </a:r>
            <a:r>
              <a:rPr lang="de-DE" noProof="0" dirty="0"/>
              <a:t> </a:t>
            </a:r>
            <a:r>
              <a:rPr lang="de-DE" noProof="0" dirty="0" err="1"/>
              <a:t>subchapter</a:t>
            </a:r>
            <a:endParaRPr lang="de-DE" noProof="0" dirty="0"/>
          </a:p>
          <a:p>
            <a:pPr lvl="4"/>
            <a:r>
              <a:rPr lang="de-DE" noProof="0" dirty="0" err="1"/>
              <a:t>subchapter</a:t>
            </a:r>
            <a:endParaRPr lang="de-DE" noProof="0" dirty="0"/>
          </a:p>
          <a:p>
            <a:pPr lvl="5"/>
            <a:r>
              <a:rPr lang="de-DE" noProof="0" dirty="0" err="1"/>
              <a:t>active</a:t>
            </a:r>
            <a:r>
              <a:rPr lang="de-DE" noProof="0" dirty="0"/>
              <a:t> </a:t>
            </a:r>
            <a:r>
              <a:rPr lang="de-DE" noProof="0" dirty="0" err="1"/>
              <a:t>subchapter</a:t>
            </a:r>
            <a:endParaRPr lang="de-DE" noProof="0" dirty="0"/>
          </a:p>
        </p:txBody>
      </p:sp>
    </p:spTree>
    <p:custDataLst>
      <p:custData r:id="rId1"/>
      <p:tags r:id="rId2"/>
    </p:custData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object (large) + Navigation" preserve="1" userDrawn="1">
  <p:cSld name="One object (large)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cdtContent Placeholder 2 Id3"/>
          <p:cNvSpPr>
            <a:spLocks noGrp="1"/>
          </p:cNvSpPr>
          <p:nvPr>
            <p:ph idx="1"/>
            <p:custDataLst>
              <p:tags r:id="rId3"/>
            </p:custDataLst>
          </p:nvPr>
        </p:nvSpPr>
        <p:spPr>
          <a:xfrm>
            <a:off x="627063" y="1443038"/>
            <a:ext cx="8208962" cy="4748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5" name="cdtTextplatzhalter 13 Id5"/>
          <p:cNvSpPr>
            <a:spLocks noGrp="1"/>
          </p:cNvSpPr>
          <p:nvPr>
            <p:ph type="body" sz="quarter" idx="13" hasCustomPrompt="1"/>
            <p:custDataLst>
              <p:tags r:id="rId4"/>
            </p:custDataLst>
          </p:nvPr>
        </p:nvSpPr>
        <p:spPr>
          <a:xfrm>
            <a:off x="10419751" y="1443038"/>
            <a:ext cx="1295999" cy="4748962"/>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the</a:t>
            </a:r>
            <a:r>
              <a:rPr lang="de-DE" noProof="0" dirty="0"/>
              <a:t> </a:t>
            </a:r>
            <a:r>
              <a:rPr lang="de-DE" noProof="0" dirty="0" err="1"/>
              <a:t>navigation</a:t>
            </a:r>
            <a:r>
              <a:rPr lang="de-DE" noProof="0" dirty="0"/>
              <a:t> </a:t>
            </a:r>
            <a:r>
              <a:rPr lang="de-DE" noProof="0" dirty="0" err="1"/>
              <a:t>text</a:t>
            </a:r>
            <a:endParaRPr lang="de-DE" noProof="0" dirty="0"/>
          </a:p>
          <a:p>
            <a:pPr lvl="1"/>
            <a:r>
              <a:rPr lang="de-DE" noProof="0" dirty="0" err="1"/>
              <a:t>active</a:t>
            </a:r>
            <a:r>
              <a:rPr lang="de-DE" noProof="0" dirty="0"/>
              <a:t> </a:t>
            </a:r>
            <a:r>
              <a:rPr lang="de-DE" noProof="0" dirty="0" err="1"/>
              <a:t>chapter</a:t>
            </a:r>
            <a:endParaRPr lang="de-DE" noProof="0" dirty="0"/>
          </a:p>
          <a:p>
            <a:pPr lvl="2"/>
            <a:r>
              <a:rPr lang="de-DE" noProof="0" dirty="0" err="1"/>
              <a:t>subchapter</a:t>
            </a:r>
            <a:endParaRPr lang="de-DE" noProof="0" dirty="0"/>
          </a:p>
          <a:p>
            <a:pPr lvl="3"/>
            <a:r>
              <a:rPr lang="de-DE" noProof="0" dirty="0" err="1"/>
              <a:t>active</a:t>
            </a:r>
            <a:r>
              <a:rPr lang="de-DE" noProof="0" dirty="0"/>
              <a:t> </a:t>
            </a:r>
            <a:r>
              <a:rPr lang="de-DE" noProof="0" dirty="0" err="1"/>
              <a:t>subchapter</a:t>
            </a:r>
            <a:endParaRPr lang="de-DE" noProof="0" dirty="0"/>
          </a:p>
          <a:p>
            <a:pPr lvl="4"/>
            <a:r>
              <a:rPr lang="de-DE" noProof="0" dirty="0" err="1"/>
              <a:t>subchapter</a:t>
            </a:r>
            <a:endParaRPr lang="de-DE" noProof="0" dirty="0"/>
          </a:p>
          <a:p>
            <a:pPr lvl="5"/>
            <a:r>
              <a:rPr lang="de-DE" noProof="0" dirty="0" err="1"/>
              <a:t>active</a:t>
            </a:r>
            <a:r>
              <a:rPr lang="de-DE" noProof="0" dirty="0"/>
              <a:t> </a:t>
            </a:r>
            <a:r>
              <a:rPr lang="de-DE" noProof="0" dirty="0" err="1"/>
              <a:t>subchapter</a:t>
            </a:r>
            <a:endParaRPr lang="de-DE" noProof="0" dirty="0"/>
          </a:p>
        </p:txBody>
      </p:sp>
    </p:spTree>
    <p:custDataLst>
      <p:custData r:id="rId1"/>
    </p:custData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object (small) + Navigation" preserve="1" userDrawn="1">
  <p:cSld name="One object (small)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cdtContent Placeholder 2 Id3"/>
          <p:cNvSpPr>
            <a:spLocks noGrp="1"/>
          </p:cNvSpPr>
          <p:nvPr>
            <p:ph idx="1"/>
            <p:custDataLst>
              <p:tags r:id="rId3"/>
            </p:custDataLst>
          </p:nvPr>
        </p:nvSpPr>
        <p:spPr>
          <a:xfrm>
            <a:off x="627063" y="1443038"/>
            <a:ext cx="6768000" cy="4748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6" name="cdtTextplatzhalter 13 Id6"/>
          <p:cNvSpPr>
            <a:spLocks noGrp="1"/>
          </p:cNvSpPr>
          <p:nvPr>
            <p:ph type="body" sz="quarter" idx="13" hasCustomPrompt="1"/>
            <p:custDataLst>
              <p:tags r:id="rId4"/>
            </p:custDataLst>
          </p:nvPr>
        </p:nvSpPr>
        <p:spPr>
          <a:xfrm>
            <a:off x="10419751" y="1443038"/>
            <a:ext cx="1295999" cy="4748962"/>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the</a:t>
            </a:r>
            <a:r>
              <a:rPr lang="de-DE" noProof="0" dirty="0"/>
              <a:t> </a:t>
            </a:r>
            <a:r>
              <a:rPr lang="de-DE" noProof="0" dirty="0" err="1"/>
              <a:t>navigation</a:t>
            </a:r>
            <a:r>
              <a:rPr lang="de-DE" noProof="0" dirty="0"/>
              <a:t> </a:t>
            </a:r>
            <a:r>
              <a:rPr lang="de-DE" noProof="0" dirty="0" err="1"/>
              <a:t>text</a:t>
            </a:r>
            <a:endParaRPr lang="de-DE" noProof="0" dirty="0"/>
          </a:p>
          <a:p>
            <a:pPr lvl="1"/>
            <a:r>
              <a:rPr lang="de-DE" noProof="0" dirty="0" err="1"/>
              <a:t>active</a:t>
            </a:r>
            <a:r>
              <a:rPr lang="de-DE" noProof="0" dirty="0"/>
              <a:t> </a:t>
            </a:r>
            <a:r>
              <a:rPr lang="de-DE" noProof="0" dirty="0" err="1"/>
              <a:t>chapter</a:t>
            </a:r>
            <a:endParaRPr lang="de-DE" noProof="0" dirty="0"/>
          </a:p>
          <a:p>
            <a:pPr lvl="2"/>
            <a:r>
              <a:rPr lang="de-DE" noProof="0" dirty="0" err="1"/>
              <a:t>subchapter</a:t>
            </a:r>
            <a:endParaRPr lang="de-DE" noProof="0" dirty="0"/>
          </a:p>
          <a:p>
            <a:pPr lvl="3"/>
            <a:r>
              <a:rPr lang="de-DE" noProof="0" dirty="0" err="1"/>
              <a:t>active</a:t>
            </a:r>
            <a:r>
              <a:rPr lang="de-DE" noProof="0" dirty="0"/>
              <a:t> </a:t>
            </a:r>
            <a:r>
              <a:rPr lang="de-DE" noProof="0" dirty="0" err="1"/>
              <a:t>subchapter</a:t>
            </a:r>
            <a:endParaRPr lang="de-DE" noProof="0" dirty="0"/>
          </a:p>
          <a:p>
            <a:pPr lvl="4"/>
            <a:r>
              <a:rPr lang="de-DE" noProof="0" dirty="0" err="1"/>
              <a:t>subchapter</a:t>
            </a:r>
            <a:endParaRPr lang="de-DE" noProof="0" dirty="0"/>
          </a:p>
          <a:p>
            <a:pPr lvl="5"/>
            <a:r>
              <a:rPr lang="de-DE" noProof="0" dirty="0" err="1"/>
              <a:t>active</a:t>
            </a:r>
            <a:r>
              <a:rPr lang="de-DE" noProof="0" dirty="0"/>
              <a:t> </a:t>
            </a:r>
            <a:r>
              <a:rPr lang="de-DE" noProof="0" dirty="0" err="1"/>
              <a:t>subchapter</a:t>
            </a:r>
            <a:endParaRPr lang="de-DE" noProof="0" dirty="0"/>
          </a:p>
        </p:txBody>
      </p:sp>
    </p:spTree>
    <p:custDataLst>
      <p:custData r:id="rId1"/>
    </p:custData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lumns + Navigation" preserve="1" userDrawn="1">
  <p:cSld name="Two column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cdtContent Placeholder 2 Id3"/>
          <p:cNvSpPr>
            <a:spLocks noGrp="1"/>
          </p:cNvSpPr>
          <p:nvPr>
            <p:ph idx="1"/>
            <p:custDataLst>
              <p:tags r:id="rId3"/>
            </p:custDataLst>
          </p:nvPr>
        </p:nvSpPr>
        <p:spPr>
          <a:xfrm>
            <a:off x="627063" y="1443038"/>
            <a:ext cx="4032000" cy="4748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13" name="cdtContent Placeholder 12 Id13"/>
          <p:cNvSpPr>
            <a:spLocks noGrp="1"/>
          </p:cNvSpPr>
          <p:nvPr>
            <p:ph sz="quarter" idx="13"/>
            <p:custDataLst>
              <p:tags r:id="rId4"/>
            </p:custDataLst>
          </p:nvPr>
        </p:nvSpPr>
        <p:spPr>
          <a:xfrm>
            <a:off x="4804025" y="1443038"/>
            <a:ext cx="4032000" cy="4748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6" name="cdtTextplatzhalter 13 Id6"/>
          <p:cNvSpPr>
            <a:spLocks noGrp="1"/>
          </p:cNvSpPr>
          <p:nvPr>
            <p:ph type="body" sz="quarter" idx="14" hasCustomPrompt="1"/>
            <p:custDataLst>
              <p:tags r:id="rId5"/>
            </p:custDataLst>
          </p:nvPr>
        </p:nvSpPr>
        <p:spPr>
          <a:xfrm>
            <a:off x="10419751" y="1443038"/>
            <a:ext cx="1295999" cy="4748962"/>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the</a:t>
            </a:r>
            <a:r>
              <a:rPr lang="de-DE" noProof="0" dirty="0"/>
              <a:t> </a:t>
            </a:r>
            <a:r>
              <a:rPr lang="de-DE" noProof="0" dirty="0" err="1"/>
              <a:t>navigation</a:t>
            </a:r>
            <a:r>
              <a:rPr lang="de-DE" noProof="0" dirty="0"/>
              <a:t> </a:t>
            </a:r>
            <a:r>
              <a:rPr lang="de-DE" noProof="0" dirty="0" err="1"/>
              <a:t>text</a:t>
            </a:r>
            <a:endParaRPr lang="de-DE" noProof="0" dirty="0"/>
          </a:p>
          <a:p>
            <a:pPr lvl="1"/>
            <a:r>
              <a:rPr lang="de-DE" noProof="0" dirty="0" err="1"/>
              <a:t>active</a:t>
            </a:r>
            <a:r>
              <a:rPr lang="de-DE" noProof="0" dirty="0"/>
              <a:t> </a:t>
            </a:r>
            <a:r>
              <a:rPr lang="de-DE" noProof="0" dirty="0" err="1"/>
              <a:t>chapter</a:t>
            </a:r>
            <a:endParaRPr lang="de-DE" noProof="0" dirty="0"/>
          </a:p>
          <a:p>
            <a:pPr lvl="2"/>
            <a:r>
              <a:rPr lang="de-DE" noProof="0" dirty="0" err="1"/>
              <a:t>subchapter</a:t>
            </a:r>
            <a:endParaRPr lang="de-DE" noProof="0" dirty="0"/>
          </a:p>
          <a:p>
            <a:pPr lvl="3"/>
            <a:r>
              <a:rPr lang="de-DE" noProof="0" dirty="0" err="1"/>
              <a:t>active</a:t>
            </a:r>
            <a:r>
              <a:rPr lang="de-DE" noProof="0" dirty="0"/>
              <a:t> </a:t>
            </a:r>
            <a:r>
              <a:rPr lang="de-DE" noProof="0" dirty="0" err="1"/>
              <a:t>subchapter</a:t>
            </a:r>
            <a:endParaRPr lang="de-DE" noProof="0" dirty="0"/>
          </a:p>
          <a:p>
            <a:pPr lvl="4"/>
            <a:r>
              <a:rPr lang="de-DE" noProof="0" dirty="0" err="1"/>
              <a:t>subchapter</a:t>
            </a:r>
            <a:endParaRPr lang="de-DE" noProof="0" dirty="0"/>
          </a:p>
          <a:p>
            <a:pPr lvl="5"/>
            <a:r>
              <a:rPr lang="de-DE" noProof="0" dirty="0" err="1"/>
              <a:t>active</a:t>
            </a:r>
            <a:r>
              <a:rPr lang="de-DE" noProof="0" dirty="0"/>
              <a:t> </a:t>
            </a:r>
            <a:r>
              <a:rPr lang="de-DE" noProof="0" dirty="0" err="1"/>
              <a:t>subchapter</a:t>
            </a:r>
            <a:endParaRPr lang="de-DE" noProof="0" dirty="0"/>
          </a:p>
        </p:txBody>
      </p:sp>
    </p:spTree>
    <p:custDataLst>
      <p:custData r:id="rId1"/>
    </p:custData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ree columns + Navigation" preserve="1" userDrawn="1">
  <p:cSld name="Three column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cdtContent Placeholder 2 Id3"/>
          <p:cNvSpPr>
            <a:spLocks noGrp="1"/>
          </p:cNvSpPr>
          <p:nvPr>
            <p:ph idx="1"/>
            <p:custDataLst>
              <p:tags r:id="rId3"/>
            </p:custDataLst>
          </p:nvPr>
        </p:nvSpPr>
        <p:spPr>
          <a:xfrm>
            <a:off x="627063" y="1443038"/>
            <a:ext cx="2592000" cy="4748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13" name="cdtContent Placeholder 12 Id13"/>
          <p:cNvSpPr>
            <a:spLocks noGrp="1"/>
          </p:cNvSpPr>
          <p:nvPr>
            <p:ph sz="quarter" idx="13"/>
            <p:custDataLst>
              <p:tags r:id="rId4"/>
            </p:custDataLst>
          </p:nvPr>
        </p:nvSpPr>
        <p:spPr>
          <a:xfrm>
            <a:off x="3362400" y="1443038"/>
            <a:ext cx="2736775" cy="4748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12" name="cdtContent Placeholder 11 Id12"/>
          <p:cNvSpPr>
            <a:spLocks noGrp="1"/>
          </p:cNvSpPr>
          <p:nvPr>
            <p:ph sz="quarter" idx="14"/>
            <p:custDataLst>
              <p:tags r:id="rId5"/>
            </p:custDataLst>
          </p:nvPr>
        </p:nvSpPr>
        <p:spPr>
          <a:xfrm>
            <a:off x="6243638" y="1443038"/>
            <a:ext cx="2592387" cy="4748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7" name="cdtTextplatzhalter 13 Id7"/>
          <p:cNvSpPr>
            <a:spLocks noGrp="1"/>
          </p:cNvSpPr>
          <p:nvPr>
            <p:ph type="body" sz="quarter" idx="15" hasCustomPrompt="1"/>
            <p:custDataLst>
              <p:tags r:id="rId6"/>
            </p:custDataLst>
          </p:nvPr>
        </p:nvSpPr>
        <p:spPr>
          <a:xfrm>
            <a:off x="10419751" y="1443038"/>
            <a:ext cx="1295999" cy="4748962"/>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the</a:t>
            </a:r>
            <a:r>
              <a:rPr lang="de-DE" noProof="0" dirty="0"/>
              <a:t> </a:t>
            </a:r>
            <a:r>
              <a:rPr lang="de-DE" noProof="0" dirty="0" err="1"/>
              <a:t>navigation</a:t>
            </a:r>
            <a:r>
              <a:rPr lang="de-DE" noProof="0" dirty="0"/>
              <a:t> </a:t>
            </a:r>
            <a:r>
              <a:rPr lang="de-DE" noProof="0" dirty="0" err="1"/>
              <a:t>text</a:t>
            </a:r>
            <a:endParaRPr lang="de-DE" noProof="0" dirty="0"/>
          </a:p>
          <a:p>
            <a:pPr lvl="1"/>
            <a:r>
              <a:rPr lang="de-DE" noProof="0" dirty="0" err="1"/>
              <a:t>active</a:t>
            </a:r>
            <a:r>
              <a:rPr lang="de-DE" noProof="0" dirty="0"/>
              <a:t> </a:t>
            </a:r>
            <a:r>
              <a:rPr lang="de-DE" noProof="0" dirty="0" err="1"/>
              <a:t>chapter</a:t>
            </a:r>
            <a:endParaRPr lang="de-DE" noProof="0" dirty="0"/>
          </a:p>
          <a:p>
            <a:pPr lvl="2"/>
            <a:r>
              <a:rPr lang="de-DE" noProof="0" dirty="0" err="1"/>
              <a:t>subchapter</a:t>
            </a:r>
            <a:endParaRPr lang="de-DE" noProof="0" dirty="0"/>
          </a:p>
          <a:p>
            <a:pPr lvl="3"/>
            <a:r>
              <a:rPr lang="de-DE" noProof="0" dirty="0" err="1"/>
              <a:t>active</a:t>
            </a:r>
            <a:r>
              <a:rPr lang="de-DE" noProof="0" dirty="0"/>
              <a:t> </a:t>
            </a:r>
            <a:r>
              <a:rPr lang="de-DE" noProof="0" dirty="0" err="1"/>
              <a:t>subchapter</a:t>
            </a:r>
            <a:endParaRPr lang="de-DE" noProof="0" dirty="0"/>
          </a:p>
          <a:p>
            <a:pPr lvl="4"/>
            <a:r>
              <a:rPr lang="de-DE" noProof="0" dirty="0" err="1"/>
              <a:t>subchapter</a:t>
            </a:r>
            <a:endParaRPr lang="de-DE" noProof="0" dirty="0"/>
          </a:p>
          <a:p>
            <a:pPr lvl="5"/>
            <a:r>
              <a:rPr lang="de-DE" noProof="0" dirty="0" err="1"/>
              <a:t>active</a:t>
            </a:r>
            <a:r>
              <a:rPr lang="de-DE" noProof="0" dirty="0"/>
              <a:t> </a:t>
            </a:r>
            <a:r>
              <a:rPr lang="de-DE" noProof="0" dirty="0" err="1"/>
              <a:t>subchapter</a:t>
            </a:r>
            <a:endParaRPr lang="de-DE" noProof="0" dirty="0"/>
          </a:p>
        </p:txBody>
      </p:sp>
    </p:spTree>
    <p:custDataLst>
      <p:custData r:id="rId1"/>
    </p:custData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rows + Navigation" preserve="1" userDrawn="1">
  <p:cSld name="Two row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cdtContent Placeholder 2 Id3"/>
          <p:cNvSpPr>
            <a:spLocks noGrp="1"/>
          </p:cNvSpPr>
          <p:nvPr>
            <p:ph idx="1"/>
            <p:custDataLst>
              <p:tags r:id="rId3"/>
            </p:custDataLst>
          </p:nvPr>
        </p:nvSpPr>
        <p:spPr>
          <a:xfrm>
            <a:off x="627063" y="1443038"/>
            <a:ext cx="8208962" cy="2300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13" name="cdtContent Placeholder 12 Id13"/>
          <p:cNvSpPr>
            <a:spLocks noGrp="1"/>
          </p:cNvSpPr>
          <p:nvPr>
            <p:ph sz="quarter" idx="13"/>
            <p:custDataLst>
              <p:tags r:id="rId4"/>
            </p:custDataLst>
          </p:nvPr>
        </p:nvSpPr>
        <p:spPr>
          <a:xfrm>
            <a:off x="627063" y="3888000"/>
            <a:ext cx="8208962" cy="2304000"/>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6" name="cdtTextplatzhalter 13 Id6"/>
          <p:cNvSpPr>
            <a:spLocks noGrp="1"/>
          </p:cNvSpPr>
          <p:nvPr>
            <p:ph type="body" sz="quarter" idx="14" hasCustomPrompt="1"/>
            <p:custDataLst>
              <p:tags r:id="rId5"/>
            </p:custDataLst>
          </p:nvPr>
        </p:nvSpPr>
        <p:spPr>
          <a:xfrm>
            <a:off x="10419751" y="1443038"/>
            <a:ext cx="1295999" cy="4748962"/>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the</a:t>
            </a:r>
            <a:r>
              <a:rPr lang="de-DE" noProof="0" dirty="0"/>
              <a:t> </a:t>
            </a:r>
            <a:r>
              <a:rPr lang="de-DE" noProof="0" dirty="0" err="1"/>
              <a:t>navigation</a:t>
            </a:r>
            <a:r>
              <a:rPr lang="de-DE" noProof="0" dirty="0"/>
              <a:t> </a:t>
            </a:r>
            <a:r>
              <a:rPr lang="de-DE" noProof="0" dirty="0" err="1"/>
              <a:t>text</a:t>
            </a:r>
            <a:endParaRPr lang="de-DE" noProof="0" dirty="0"/>
          </a:p>
          <a:p>
            <a:pPr lvl="1"/>
            <a:r>
              <a:rPr lang="de-DE" noProof="0" dirty="0" err="1"/>
              <a:t>active</a:t>
            </a:r>
            <a:r>
              <a:rPr lang="de-DE" noProof="0" dirty="0"/>
              <a:t> </a:t>
            </a:r>
            <a:r>
              <a:rPr lang="de-DE" noProof="0" dirty="0" err="1"/>
              <a:t>chapter</a:t>
            </a:r>
            <a:endParaRPr lang="de-DE" noProof="0" dirty="0"/>
          </a:p>
          <a:p>
            <a:pPr lvl="2"/>
            <a:r>
              <a:rPr lang="de-DE" noProof="0" dirty="0" err="1"/>
              <a:t>subchapter</a:t>
            </a:r>
            <a:endParaRPr lang="de-DE" noProof="0" dirty="0"/>
          </a:p>
          <a:p>
            <a:pPr lvl="3"/>
            <a:r>
              <a:rPr lang="de-DE" noProof="0" dirty="0" err="1"/>
              <a:t>active</a:t>
            </a:r>
            <a:r>
              <a:rPr lang="de-DE" noProof="0" dirty="0"/>
              <a:t> </a:t>
            </a:r>
            <a:r>
              <a:rPr lang="de-DE" noProof="0" dirty="0" err="1"/>
              <a:t>subchapter</a:t>
            </a:r>
            <a:endParaRPr lang="de-DE" noProof="0" dirty="0"/>
          </a:p>
          <a:p>
            <a:pPr lvl="4"/>
            <a:r>
              <a:rPr lang="de-DE" noProof="0" dirty="0" err="1"/>
              <a:t>subchapter</a:t>
            </a:r>
            <a:endParaRPr lang="de-DE" noProof="0" dirty="0"/>
          </a:p>
          <a:p>
            <a:pPr lvl="5"/>
            <a:r>
              <a:rPr lang="de-DE" noProof="0" dirty="0" err="1"/>
              <a:t>active</a:t>
            </a:r>
            <a:r>
              <a:rPr lang="de-DE" noProof="0" dirty="0"/>
              <a:t> </a:t>
            </a:r>
            <a:r>
              <a:rPr lang="de-DE" noProof="0" dirty="0" err="1"/>
              <a:t>subchapter</a:t>
            </a:r>
            <a:endParaRPr lang="de-DE" noProof="0" dirty="0"/>
          </a:p>
        </p:txBody>
      </p:sp>
    </p:spTree>
    <p:custDataLst>
      <p:custData r:id="rId1"/>
    </p:custData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Four objects + Navigation" preserve="1" userDrawn="1">
  <p:cSld name="Four objects + Navigation">
    <p:spTree>
      <p:nvGrpSpPr>
        <p:cNvPr id="1" name=""/>
        <p:cNvGrpSpPr/>
        <p:nvPr/>
      </p:nvGrpSpPr>
      <p:grpSpPr>
        <a:xfrm>
          <a:off x="0" y="0"/>
          <a:ext cx="0" cy="0"/>
          <a:chOff x="0" y="0"/>
          <a:chExt cx="0" cy="0"/>
        </a:xfrm>
      </p:grpSpPr>
      <p:sp>
        <p:nvSpPr>
          <p:cNvPr id="2" name="cdtTitle 1 Id2"/>
          <p:cNvSpPr>
            <a:spLocks noGrp="1"/>
          </p:cNvSpPr>
          <p:nvPr>
            <p:ph type="title"/>
            <p:custDataLst>
              <p:tags r:id="rId2"/>
            </p:custDataLst>
          </p:nvPr>
        </p:nvSpPr>
        <p:spPr>
          <a:xfrm>
            <a:off x="0" y="-1"/>
            <a:ext cx="12198350" cy="1440000"/>
          </a:xfrm>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cdtContent Placeholder 2 Id3"/>
          <p:cNvSpPr>
            <a:spLocks noGrp="1"/>
          </p:cNvSpPr>
          <p:nvPr>
            <p:ph idx="1"/>
            <p:custDataLst>
              <p:tags r:id="rId3"/>
            </p:custDataLst>
          </p:nvPr>
        </p:nvSpPr>
        <p:spPr>
          <a:xfrm>
            <a:off x="627063" y="1443038"/>
            <a:ext cx="4032000" cy="2300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13" name="cdtContent Placeholder 12 Id13"/>
          <p:cNvSpPr>
            <a:spLocks noGrp="1"/>
          </p:cNvSpPr>
          <p:nvPr>
            <p:ph sz="quarter" idx="13"/>
            <p:custDataLst>
              <p:tags r:id="rId4"/>
            </p:custDataLst>
          </p:nvPr>
        </p:nvSpPr>
        <p:spPr>
          <a:xfrm>
            <a:off x="4804024" y="1443038"/>
            <a:ext cx="4032000" cy="2300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12" name="cdtContent Placeholder 11 Id12"/>
          <p:cNvSpPr>
            <a:spLocks noGrp="1"/>
          </p:cNvSpPr>
          <p:nvPr>
            <p:ph sz="quarter" idx="14"/>
            <p:custDataLst>
              <p:tags r:id="rId5"/>
            </p:custDataLst>
          </p:nvPr>
        </p:nvSpPr>
        <p:spPr>
          <a:xfrm>
            <a:off x="627063" y="3888000"/>
            <a:ext cx="4032000" cy="2304000"/>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15" name="cdtContent Placeholder 14 Id15"/>
          <p:cNvSpPr>
            <a:spLocks noGrp="1"/>
          </p:cNvSpPr>
          <p:nvPr>
            <p:ph sz="quarter" idx="15"/>
            <p:custDataLst>
              <p:tags r:id="rId6"/>
            </p:custDataLst>
          </p:nvPr>
        </p:nvSpPr>
        <p:spPr>
          <a:xfrm>
            <a:off x="4804025" y="3888000"/>
            <a:ext cx="4032000" cy="2304000"/>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10" name="cdtTextplatzhalter 13 Id10"/>
          <p:cNvSpPr>
            <a:spLocks noGrp="1"/>
          </p:cNvSpPr>
          <p:nvPr>
            <p:ph type="body" sz="quarter" idx="16" hasCustomPrompt="1"/>
            <p:custDataLst>
              <p:tags r:id="rId7"/>
            </p:custDataLst>
          </p:nvPr>
        </p:nvSpPr>
        <p:spPr>
          <a:xfrm>
            <a:off x="10419751" y="1443038"/>
            <a:ext cx="1295999" cy="4748962"/>
          </a:xfrm>
        </p:spPr>
        <p:txBody>
          <a:bodyPr/>
          <a:lstStyle>
            <a:lvl1pPr marL="144000" indent="-144000">
              <a:lnSpc>
                <a:spcPct val="100000"/>
              </a:lnSpc>
              <a:spcBef>
                <a:spcPts val="400"/>
              </a:spcBef>
              <a:spcAft>
                <a:spcPts val="400"/>
              </a:spcAft>
              <a:buSzPct val="70000"/>
              <a:buFont typeface="Arial" pitchFamily="34" charset="0"/>
              <a:buChar char="►"/>
              <a:defRPr sz="1200">
                <a:solidFill>
                  <a:srgbClr val="879BAA"/>
                </a:solidFill>
              </a:defRPr>
            </a:lvl1pPr>
            <a:lvl2pPr marL="144000" indent="-144000">
              <a:lnSpc>
                <a:spcPct val="100000"/>
              </a:lnSpc>
              <a:spcBef>
                <a:spcPts val="400"/>
              </a:spcBef>
              <a:spcAft>
                <a:spcPts val="400"/>
              </a:spcAft>
              <a:buClrTx/>
              <a:buSzPct val="70000"/>
              <a:buFont typeface="Arial" pitchFamily="34" charset="0"/>
              <a:buChar char="►"/>
              <a:defRPr sz="1200">
                <a:solidFill>
                  <a:srgbClr val="641946"/>
                </a:solidFill>
              </a:defRPr>
            </a:lvl2pPr>
            <a:lvl3pPr marL="288000" indent="-144000">
              <a:lnSpc>
                <a:spcPct val="100000"/>
              </a:lnSpc>
              <a:spcBef>
                <a:spcPts val="300"/>
              </a:spcBef>
              <a:spcAft>
                <a:spcPts val="300"/>
              </a:spcAft>
              <a:buSzPct val="70000"/>
              <a:buFont typeface="Arial" pitchFamily="34" charset="0"/>
              <a:buChar char="►"/>
              <a:defRPr sz="1000">
                <a:solidFill>
                  <a:srgbClr val="879BAA"/>
                </a:solidFill>
              </a:defRPr>
            </a:lvl3pPr>
            <a:lvl4pPr marL="288000" indent="-144000">
              <a:lnSpc>
                <a:spcPct val="100000"/>
              </a:lnSpc>
              <a:spcBef>
                <a:spcPts val="300"/>
              </a:spcBef>
              <a:spcAft>
                <a:spcPts val="300"/>
              </a:spcAft>
              <a:buClrTx/>
              <a:buSzPct val="70000"/>
              <a:buFont typeface="Arial" pitchFamily="34" charset="0"/>
              <a:buChar char="►"/>
              <a:defRPr sz="1000">
                <a:solidFill>
                  <a:srgbClr val="641946"/>
                </a:solidFill>
              </a:defRPr>
            </a:lvl4pPr>
            <a:lvl5pPr marL="432000" indent="-144000">
              <a:lnSpc>
                <a:spcPct val="100000"/>
              </a:lnSpc>
              <a:spcBef>
                <a:spcPts val="300"/>
              </a:spcBef>
              <a:spcAft>
                <a:spcPts val="300"/>
              </a:spcAft>
              <a:buSzPct val="70000"/>
              <a:buFont typeface="Arial" pitchFamily="34" charset="0"/>
              <a:buChar char="►"/>
              <a:defRPr sz="1000">
                <a:solidFill>
                  <a:schemeClr val="accent1"/>
                </a:solidFill>
              </a:defRPr>
            </a:lvl5pPr>
            <a:lvl6pPr marL="432000" indent="-144000">
              <a:lnSpc>
                <a:spcPct val="100000"/>
              </a:lnSpc>
              <a:spcBef>
                <a:spcPts val="300"/>
              </a:spcBef>
              <a:spcAft>
                <a:spcPts val="300"/>
              </a:spcAft>
              <a:buClrTx/>
              <a:buSzPct val="70000"/>
              <a:buFont typeface="Arial" pitchFamily="34" charset="0"/>
              <a:buChar char="►"/>
              <a:defRPr sz="1000">
                <a:solidFill>
                  <a:schemeClr val="accent4"/>
                </a:solidFill>
              </a:defRPr>
            </a:lvl6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the</a:t>
            </a:r>
            <a:r>
              <a:rPr lang="de-DE" noProof="0" dirty="0"/>
              <a:t> </a:t>
            </a:r>
            <a:r>
              <a:rPr lang="de-DE" noProof="0" dirty="0" err="1"/>
              <a:t>navigation</a:t>
            </a:r>
            <a:r>
              <a:rPr lang="de-DE" noProof="0" dirty="0"/>
              <a:t> </a:t>
            </a:r>
            <a:r>
              <a:rPr lang="de-DE" noProof="0" dirty="0" err="1"/>
              <a:t>text</a:t>
            </a:r>
            <a:endParaRPr lang="de-DE" noProof="0" dirty="0"/>
          </a:p>
          <a:p>
            <a:pPr lvl="1"/>
            <a:r>
              <a:rPr lang="de-DE" noProof="0" dirty="0" err="1"/>
              <a:t>active</a:t>
            </a:r>
            <a:r>
              <a:rPr lang="de-DE" noProof="0" dirty="0"/>
              <a:t> </a:t>
            </a:r>
            <a:r>
              <a:rPr lang="de-DE" noProof="0" dirty="0" err="1"/>
              <a:t>chapter</a:t>
            </a:r>
            <a:endParaRPr lang="de-DE" noProof="0" dirty="0"/>
          </a:p>
          <a:p>
            <a:pPr lvl="2"/>
            <a:r>
              <a:rPr lang="de-DE" noProof="0" dirty="0" err="1"/>
              <a:t>subchapter</a:t>
            </a:r>
            <a:endParaRPr lang="de-DE" noProof="0" dirty="0"/>
          </a:p>
          <a:p>
            <a:pPr lvl="3"/>
            <a:r>
              <a:rPr lang="de-DE" noProof="0" dirty="0" err="1"/>
              <a:t>active</a:t>
            </a:r>
            <a:r>
              <a:rPr lang="de-DE" noProof="0" dirty="0"/>
              <a:t> </a:t>
            </a:r>
            <a:r>
              <a:rPr lang="de-DE" noProof="0" dirty="0" err="1"/>
              <a:t>subchapter</a:t>
            </a:r>
            <a:endParaRPr lang="de-DE" noProof="0" dirty="0"/>
          </a:p>
          <a:p>
            <a:pPr lvl="4"/>
            <a:r>
              <a:rPr lang="de-DE" noProof="0" dirty="0" err="1"/>
              <a:t>subchapter</a:t>
            </a:r>
            <a:endParaRPr lang="de-DE" noProof="0" dirty="0"/>
          </a:p>
          <a:p>
            <a:pPr lvl="5"/>
            <a:r>
              <a:rPr lang="de-DE" noProof="0" dirty="0" err="1"/>
              <a:t>active</a:t>
            </a:r>
            <a:r>
              <a:rPr lang="de-DE" noProof="0" dirty="0"/>
              <a:t> </a:t>
            </a:r>
            <a:r>
              <a:rPr lang="de-DE" noProof="0" dirty="0" err="1"/>
              <a:t>subchapter</a:t>
            </a:r>
            <a:endParaRPr lang="de-DE" noProof="0" dirty="0"/>
          </a:p>
        </p:txBody>
      </p:sp>
    </p:spTree>
    <p:custDataLst>
      <p:custData r:id="rId1"/>
    </p:custData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 Conta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4" name="cdtText Placeholder 12 Id13"/>
          <p:cNvSpPr>
            <a:spLocks noGrp="1"/>
          </p:cNvSpPr>
          <p:nvPr>
            <p:ph type="body" sz="quarter" idx="14" hasCustomPrompt="1"/>
            <p:custDataLst>
              <p:tags r:id="rId2"/>
            </p:custDataLst>
          </p:nvPr>
        </p:nvSpPr>
        <p:spPr bwMode="auto">
          <a:xfrm>
            <a:off x="4658996" y="1440000"/>
            <a:ext cx="7539354" cy="4752000"/>
          </a:xfrm>
          <a:solidFill>
            <a:srgbClr val="DFE6ED"/>
          </a:solidFill>
        </p:spPr>
        <p:txBody>
          <a:bodyPr lIns="288000" tIns="252000" rIns="576000" bIns="252000"/>
          <a:lstStyle>
            <a:lvl1pPr marL="0" indent="0">
              <a:lnSpc>
                <a:spcPct val="100000"/>
              </a:lnSpc>
              <a:spcBef>
                <a:spcPts val="500"/>
              </a:spcBef>
              <a:spcAft>
                <a:spcPts val="500"/>
              </a:spcAft>
              <a:buClr>
                <a:schemeClr val="bg2"/>
              </a:buClr>
              <a:buFont typeface="Arial" pitchFamily="34" charset="0"/>
              <a:buNone/>
              <a:tabLst>
                <a:tab pos="5359400" algn="r"/>
              </a:tabLst>
              <a:defRPr>
                <a:solidFill>
                  <a:srgbClr val="000000"/>
                </a:solidFill>
              </a:defRPr>
            </a:lvl1pPr>
            <a:lvl2pPr marL="180000" indent="-180000">
              <a:lnSpc>
                <a:spcPct val="100000"/>
              </a:lnSpc>
              <a:spcBef>
                <a:spcPts val="500"/>
              </a:spcBef>
              <a:spcAft>
                <a:spcPts val="500"/>
              </a:spcAft>
              <a:buFont typeface="Arial" pitchFamily="34" charset="0"/>
              <a:buChar char="•"/>
              <a:tabLst>
                <a:tab pos="5359400" algn="r"/>
              </a:tabLst>
              <a:defRPr b="0">
                <a:solidFill>
                  <a:srgbClr val="000000"/>
                </a:solidFill>
              </a:defRPr>
            </a:lvl2pPr>
            <a:lvl3pPr marL="180000" indent="-180000">
              <a:lnSpc>
                <a:spcPct val="100000"/>
              </a:lnSpc>
              <a:spcBef>
                <a:spcPts val="500"/>
              </a:spcBef>
              <a:spcAft>
                <a:spcPts val="500"/>
              </a:spcAft>
              <a:buFont typeface="Arial" pitchFamily="34" charset="0"/>
              <a:buChar char="•"/>
              <a:tabLst>
                <a:tab pos="5359400" algn="r"/>
              </a:tabLst>
              <a:defRPr b="1">
                <a:solidFill>
                  <a:srgbClr val="000000"/>
                </a:solidFill>
              </a:defRPr>
            </a:lvl3pPr>
            <a:lvl4pPr marL="360000" indent="-180000">
              <a:lnSpc>
                <a:spcPct val="100000"/>
              </a:lnSpc>
              <a:spcBef>
                <a:spcPts val="500"/>
              </a:spcBef>
              <a:spcAft>
                <a:spcPts val="500"/>
              </a:spcAft>
              <a:buFont typeface="Arial" pitchFamily="34" charset="0"/>
              <a:buChar char="•"/>
              <a:tabLst>
                <a:tab pos="5359400" algn="r"/>
              </a:tabLst>
              <a:defRPr b="0">
                <a:solidFill>
                  <a:srgbClr val="000000"/>
                </a:solidFill>
              </a:defRPr>
            </a:lvl4pPr>
            <a:lvl5pPr marL="360000" indent="-180000">
              <a:lnSpc>
                <a:spcPct val="100000"/>
              </a:lnSpc>
              <a:spcBef>
                <a:spcPts val="500"/>
              </a:spcBef>
              <a:spcAft>
                <a:spcPts val="500"/>
              </a:spcAft>
              <a:buFont typeface="Arial" pitchFamily="34" charset="0"/>
              <a:buChar char="•"/>
              <a:tabLst>
                <a:tab pos="5359400" algn="r"/>
              </a:tabLst>
              <a:defRPr b="1" baseline="0">
                <a:solidFill>
                  <a:srgbClr val="000000"/>
                </a:solidFill>
              </a:defRPr>
            </a:lvl5pPr>
            <a:lvl6pPr marL="360363" indent="-180975">
              <a:lnSpc>
                <a:spcPct val="100000"/>
              </a:lnSpc>
              <a:spcBef>
                <a:spcPts val="500"/>
              </a:spcBef>
              <a:spcAft>
                <a:spcPts val="500"/>
              </a:spcAft>
              <a:buFont typeface="Arial" pitchFamily="34" charset="0"/>
              <a:buChar char="•"/>
              <a:tabLst>
                <a:tab pos="5359400" algn="r"/>
              </a:tabLst>
              <a:defRPr b="1"/>
            </a:lvl6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the</a:t>
            </a:r>
            <a:r>
              <a:rPr lang="de-DE" noProof="0" dirty="0"/>
              <a:t> </a:t>
            </a:r>
            <a:r>
              <a:rPr lang="de-DE" noProof="0" dirty="0" err="1"/>
              <a:t>toc</a:t>
            </a:r>
            <a:r>
              <a:rPr lang="de-DE" noProof="0" dirty="0"/>
              <a:t>/</a:t>
            </a:r>
            <a:r>
              <a:rPr lang="de-DE" noProof="0" dirty="0" err="1"/>
              <a:t>contact</a:t>
            </a:r>
            <a:endParaRPr lang="de-DE" noProof="0" dirty="0"/>
          </a:p>
          <a:p>
            <a:pPr lvl="1"/>
            <a:r>
              <a:rPr lang="de-DE" noProof="0" dirty="0" err="1"/>
              <a:t>chapter</a:t>
            </a:r>
            <a:endParaRPr lang="de-DE" noProof="0" dirty="0"/>
          </a:p>
          <a:p>
            <a:pPr lvl="2"/>
            <a:r>
              <a:rPr lang="de-DE" noProof="0" dirty="0" err="1"/>
              <a:t>active</a:t>
            </a:r>
            <a:r>
              <a:rPr lang="de-DE" noProof="0" dirty="0"/>
              <a:t> </a:t>
            </a:r>
            <a:r>
              <a:rPr lang="de-DE" noProof="0" dirty="0" err="1"/>
              <a:t>chapter</a:t>
            </a:r>
            <a:endParaRPr lang="de-DE" noProof="0" dirty="0"/>
          </a:p>
          <a:p>
            <a:pPr lvl="3"/>
            <a:r>
              <a:rPr lang="de-DE" noProof="0" dirty="0" err="1"/>
              <a:t>subchapter</a:t>
            </a:r>
            <a:endParaRPr lang="de-DE" noProof="0" dirty="0"/>
          </a:p>
          <a:p>
            <a:pPr lvl="4"/>
            <a:r>
              <a:rPr lang="de-DE" noProof="0" dirty="0" err="1"/>
              <a:t>active</a:t>
            </a:r>
            <a:r>
              <a:rPr lang="de-DE" noProof="0" dirty="0"/>
              <a:t> </a:t>
            </a:r>
            <a:r>
              <a:rPr lang="de-DE" noProof="0" dirty="0" err="1"/>
              <a:t>subchapter</a:t>
            </a:r>
            <a:endParaRPr lang="de-DE" noProof="0" dirty="0"/>
          </a:p>
        </p:txBody>
      </p:sp>
      <p:sp>
        <p:nvSpPr>
          <p:cNvPr id="8" name="Bildplatzhalter 7"/>
          <p:cNvSpPr>
            <a:spLocks noGrp="1"/>
          </p:cNvSpPr>
          <p:nvPr>
            <p:ph type="pic" sz="quarter" idx="15"/>
          </p:nvPr>
        </p:nvSpPr>
        <p:spPr>
          <a:xfrm>
            <a:off x="0" y="1440000"/>
            <a:ext cx="4514400" cy="4752000"/>
          </a:xfrm>
        </p:spPr>
        <p:txBody>
          <a:bodyPr tIns="1800000"/>
          <a:lstStyle>
            <a:lvl1pPr algn="ctr">
              <a:defRPr/>
            </a:lvl1pPr>
          </a:lstStyle>
          <a:p>
            <a:r>
              <a:rPr lang="en-US" noProof="0"/>
              <a:t>Click icon to add picture</a:t>
            </a:r>
            <a:endParaRPr lang="en-US" noProof="0" dirty="0"/>
          </a:p>
        </p:txBody>
      </p:sp>
    </p:spTree>
    <p:custDataLst>
      <p:tags r:id="rId1"/>
    </p:custDataLst>
    <p:extLst>
      <p:ext uri="{BB962C8B-B14F-4D97-AF65-F5344CB8AC3E}">
        <p14:creationId xmlns:p14="http://schemas.microsoft.com/office/powerpoint/2010/main" val="790332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hapter title picture">
    <p:spTree>
      <p:nvGrpSpPr>
        <p:cNvPr id="1" name=""/>
        <p:cNvGrpSpPr/>
        <p:nvPr/>
      </p:nvGrpSpPr>
      <p:grpSpPr>
        <a:xfrm>
          <a:off x="0" y="0"/>
          <a:ext cx="0" cy="0"/>
          <a:chOff x="0" y="0"/>
          <a:chExt cx="0" cy="0"/>
        </a:xfrm>
      </p:grpSpPr>
      <p:pic>
        <p:nvPicPr>
          <p:cNvPr id="58" name="Grafik 57"/>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0" y="0"/>
            <a:ext cx="12198350" cy="6858000"/>
          </a:xfrm>
          <a:prstGeom prst="rect">
            <a:avLst/>
          </a:prstGeom>
        </p:spPr>
      </p:pic>
      <p:sp>
        <p:nvSpPr>
          <p:cNvPr id="4" name="cdtRectangle 115 Id57350"/>
          <p:cNvSpPr>
            <a:spLocks noGrp="1" noChangeArrowheads="1"/>
          </p:cNvSpPr>
          <p:nvPr>
            <p:ph type="ctrTitle"/>
            <p:custDataLst>
              <p:tags r:id="rId1"/>
            </p:custDataLst>
          </p:nvPr>
        </p:nvSpPr>
        <p:spPr bwMode="ltGray">
          <a:xfrm>
            <a:off x="627063" y="4568395"/>
            <a:ext cx="6480000" cy="1663205"/>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5" name="cdtText Box 101 Id11"/>
          <p:cNvSpPr txBox="1">
            <a:spLocks noChangeArrowheads="1"/>
          </p:cNvSpPr>
          <p:nvPr userDrawn="1">
            <p:custDataLst>
              <p:tags r:id="rId2"/>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de-DE" sz="1100" b="1" noProof="0" dirty="0">
              <a:solidFill>
                <a:srgbClr val="990000"/>
              </a:solidFill>
            </a:endParaRPr>
          </a:p>
        </p:txBody>
      </p:sp>
      <p:grpSp>
        <p:nvGrpSpPr>
          <p:cNvPr id="82" name="Gruppieren 81"/>
          <p:cNvGrpSpPr/>
          <p:nvPr userDrawn="1"/>
        </p:nvGrpSpPr>
        <p:grpSpPr>
          <a:xfrm>
            <a:off x="-216000" y="-216000"/>
            <a:ext cx="12628800" cy="7290000"/>
            <a:chOff x="-216000" y="-216000"/>
            <a:chExt cx="12628800" cy="7290000"/>
          </a:xfrm>
        </p:grpSpPr>
        <p:cxnSp>
          <p:nvCxnSpPr>
            <p:cNvPr id="83" name="Gerade Verbindung 82"/>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4" name="Gerade Verbindung 103"/>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8" name="Group 33"/>
          <p:cNvGrpSpPr>
            <a:grpSpLocks noChangeAspect="1"/>
          </p:cNvGrpSpPr>
          <p:nvPr userDrawn="1"/>
        </p:nvGrpSpPr>
        <p:grpSpPr bwMode="gray">
          <a:xfrm>
            <a:off x="9555163" y="323850"/>
            <a:ext cx="2159000" cy="914400"/>
            <a:chOff x="6019" y="204"/>
            <a:chExt cx="1360" cy="576"/>
          </a:xfrm>
        </p:grpSpPr>
        <p:sp>
          <p:nvSpPr>
            <p:cNvPr id="29"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0"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5"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6"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29053753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876" y="2130426"/>
            <a:ext cx="10368598" cy="1470025"/>
          </a:xfrm>
        </p:spPr>
        <p:txBody>
          <a:bodyPr/>
          <a:lstStyle/>
          <a:p>
            <a:r>
              <a:rPr lang="cs-CZ"/>
              <a:t>Klepnutím lze upravit styl předlohy nadpisů.</a:t>
            </a:r>
            <a:endParaRPr lang="de-DE"/>
          </a:p>
        </p:txBody>
      </p:sp>
      <p:sp>
        <p:nvSpPr>
          <p:cNvPr id="3" name="Podnadpis 2"/>
          <p:cNvSpPr>
            <a:spLocks noGrp="1"/>
          </p:cNvSpPr>
          <p:nvPr>
            <p:ph type="subTitle" idx="1"/>
          </p:nvPr>
        </p:nvSpPr>
        <p:spPr>
          <a:xfrm>
            <a:off x="1829753" y="3886200"/>
            <a:ext cx="8538845"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endParaRPr lang="de-DE"/>
          </a:p>
        </p:txBody>
      </p:sp>
      <p:sp>
        <p:nvSpPr>
          <p:cNvPr id="4" name="Zástupný symbol pro datum 3"/>
          <p:cNvSpPr>
            <a:spLocks noGrp="1"/>
          </p:cNvSpPr>
          <p:nvPr>
            <p:ph type="dt" sz="half" idx="10"/>
          </p:nvPr>
        </p:nvSpPr>
        <p:spPr>
          <a:xfrm>
            <a:off x="609917" y="6356351"/>
            <a:ext cx="2846282" cy="365125"/>
          </a:xfrm>
          <a:prstGeom prst="rect">
            <a:avLst/>
          </a:prstGeom>
        </p:spPr>
        <p:txBody>
          <a:bodyPr/>
          <a:lstStyle/>
          <a:p>
            <a:fld id="{A8DE8908-38ED-42A2-AC88-2BDF9F0F02DF}" type="datetimeFigureOut">
              <a:rPr lang="de-DE" smtClean="0"/>
              <a:pPr/>
              <a:t>20.05.2019</a:t>
            </a:fld>
            <a:endParaRPr lang="de-DE"/>
          </a:p>
        </p:txBody>
      </p:sp>
      <p:sp>
        <p:nvSpPr>
          <p:cNvPr id="5" name="Zástupný symbol pro zápatí 4"/>
          <p:cNvSpPr>
            <a:spLocks noGrp="1"/>
          </p:cNvSpPr>
          <p:nvPr>
            <p:ph type="ftr" sz="quarter" idx="11"/>
          </p:nvPr>
        </p:nvSpPr>
        <p:spPr>
          <a:xfrm>
            <a:off x="4167770" y="6356351"/>
            <a:ext cx="3862811" cy="365125"/>
          </a:xfrm>
          <a:prstGeom prst="rect">
            <a:avLst/>
          </a:prstGeom>
        </p:spPr>
        <p:txBody>
          <a:bodyPr/>
          <a:lstStyle/>
          <a:p>
            <a:endParaRPr lang="de-DE"/>
          </a:p>
        </p:txBody>
      </p:sp>
      <p:sp>
        <p:nvSpPr>
          <p:cNvPr id="6" name="Zástupný symbol pro číslo snímku 5"/>
          <p:cNvSpPr>
            <a:spLocks noGrp="1"/>
          </p:cNvSpPr>
          <p:nvPr>
            <p:ph type="sldNum" sz="quarter" idx="12"/>
          </p:nvPr>
        </p:nvSpPr>
        <p:spPr>
          <a:xfrm>
            <a:off x="8742151" y="6356351"/>
            <a:ext cx="2846282" cy="365125"/>
          </a:xfrm>
          <a:prstGeom prst="rect">
            <a:avLst/>
          </a:prstGeom>
        </p:spPr>
        <p:txBody>
          <a:bodyPr/>
          <a:lstStyle/>
          <a:p>
            <a:fld id="{39747A81-00A4-4921-AD1E-B115A17C4B1B}" type="slidenum">
              <a:rPr lang="de-DE" smtClean="0"/>
              <a:pPr/>
              <a:t>‹#›</a:t>
            </a:fld>
            <a:endParaRPr lang="de-DE"/>
          </a:p>
        </p:txBody>
      </p:sp>
    </p:spTree>
    <p:extLst>
      <p:ext uri="{BB962C8B-B14F-4D97-AF65-F5344CB8AC3E}">
        <p14:creationId xmlns:p14="http://schemas.microsoft.com/office/powerpoint/2010/main" val="3729192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hapter title color fill">
    <p:bg>
      <p:bgPr>
        <a:solidFill>
          <a:schemeClr val="accent2"/>
        </a:solidFill>
        <a:effectLst/>
      </p:bgPr>
    </p:bg>
    <p:spTree>
      <p:nvGrpSpPr>
        <p:cNvPr id="1" name=""/>
        <p:cNvGrpSpPr/>
        <p:nvPr/>
      </p:nvGrpSpPr>
      <p:grpSpPr>
        <a:xfrm>
          <a:off x="0" y="0"/>
          <a:ext cx="0" cy="0"/>
          <a:chOff x="0" y="0"/>
          <a:chExt cx="0" cy="0"/>
        </a:xfrm>
      </p:grpSpPr>
      <p:sp>
        <p:nvSpPr>
          <p:cNvPr id="3" name="cdtRectangle 115 Id57350"/>
          <p:cNvSpPr>
            <a:spLocks noGrp="1" noChangeArrowheads="1"/>
          </p:cNvSpPr>
          <p:nvPr>
            <p:ph type="ctrTitle"/>
            <p:custDataLst>
              <p:tags r:id="rId2"/>
            </p:custDataLst>
          </p:nvPr>
        </p:nvSpPr>
        <p:spPr bwMode="ltGray">
          <a:xfrm>
            <a:off x="627063" y="4568709"/>
            <a:ext cx="6480000" cy="1663205"/>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4" name="cdtText Box 101 Id11"/>
          <p:cNvSpPr txBox="1">
            <a:spLocks noChangeArrowheads="1"/>
          </p:cNvSpPr>
          <p:nvPr userDrawn="1">
            <p:custDataLst>
              <p:tags r:id="rId3"/>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de-DE" sz="1100" b="1" noProof="0" dirty="0">
              <a:solidFill>
                <a:srgbClr val="990000"/>
              </a:solidFill>
            </a:endParaRPr>
          </a:p>
        </p:txBody>
      </p:sp>
      <p:grpSp>
        <p:nvGrpSpPr>
          <p:cNvPr id="80" name="Gruppieren 79"/>
          <p:cNvGrpSpPr/>
          <p:nvPr userDrawn="1"/>
        </p:nvGrpSpPr>
        <p:grpSpPr>
          <a:xfrm>
            <a:off x="-216000" y="-216000"/>
            <a:ext cx="12628800" cy="7290000"/>
            <a:chOff x="-216000" y="-216000"/>
            <a:chExt cx="12628800" cy="7290000"/>
          </a:xfrm>
        </p:grpSpPr>
        <p:cxnSp>
          <p:nvCxnSpPr>
            <p:cNvPr id="81" name="Gerade Verbindung 80"/>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2" name="Gerade Verbindung 81"/>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3" name="Gerade Verbindung 82"/>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7" name="Group 33"/>
          <p:cNvGrpSpPr>
            <a:grpSpLocks noChangeAspect="1"/>
          </p:cNvGrpSpPr>
          <p:nvPr userDrawn="1"/>
        </p:nvGrpSpPr>
        <p:grpSpPr bwMode="gray">
          <a:xfrm>
            <a:off x="9555163" y="323850"/>
            <a:ext cx="2159000" cy="914400"/>
            <a:chOff x="6019" y="204"/>
            <a:chExt cx="1360" cy="576"/>
          </a:xfrm>
        </p:grpSpPr>
        <p:sp>
          <p:nvSpPr>
            <p:cNvPr id="28"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9"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0"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1"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custDataLst>
      <p:tags r:id="rId1"/>
    </p:custDataLst>
    <p:extLst>
      <p:ext uri="{BB962C8B-B14F-4D97-AF65-F5344CB8AC3E}">
        <p14:creationId xmlns:p14="http://schemas.microsoft.com/office/powerpoint/2010/main" val="2430804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pter title Dynamic Petrol">
    <p:bg>
      <p:bgPr>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effectLst/>
      </p:bgPr>
    </p:bg>
    <p:spTree>
      <p:nvGrpSpPr>
        <p:cNvPr id="1" name=""/>
        <p:cNvGrpSpPr/>
        <p:nvPr/>
      </p:nvGrpSpPr>
      <p:grpSpPr>
        <a:xfrm>
          <a:off x="0" y="0"/>
          <a:ext cx="0" cy="0"/>
          <a:chOff x="0" y="0"/>
          <a:chExt cx="0" cy="0"/>
        </a:xfrm>
      </p:grpSpPr>
      <p:sp>
        <p:nvSpPr>
          <p:cNvPr id="4" name="cdtText Box 101 Id11"/>
          <p:cNvSpPr txBox="1">
            <a:spLocks noChangeArrowheads="1"/>
          </p:cNvSpPr>
          <p:nvPr userDrawn="1">
            <p:custDataLst>
              <p:tags r:id="rId2"/>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de-DE" sz="1100" b="1" noProof="0" dirty="0">
              <a:solidFill>
                <a:srgbClr val="990000"/>
              </a:solidFill>
            </a:endParaRPr>
          </a:p>
        </p:txBody>
      </p:sp>
      <p:sp>
        <p:nvSpPr>
          <p:cNvPr id="30" name="cdtRectangle 115 Id57350"/>
          <p:cNvSpPr>
            <a:spLocks noGrp="1" noChangeArrowheads="1"/>
          </p:cNvSpPr>
          <p:nvPr>
            <p:ph type="ctrTitle"/>
            <p:custDataLst>
              <p:tags r:id="rId3"/>
            </p:custDataLst>
          </p:nvPr>
        </p:nvSpPr>
        <p:spPr bwMode="auto">
          <a:xfrm>
            <a:off x="627063" y="4568709"/>
            <a:ext cx="6480000" cy="1663205"/>
          </a:xfrm>
          <a:no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grpSp>
        <p:nvGrpSpPr>
          <p:cNvPr id="81" name="Gruppieren 80"/>
          <p:cNvGrpSpPr/>
          <p:nvPr userDrawn="1"/>
        </p:nvGrpSpPr>
        <p:grpSpPr>
          <a:xfrm>
            <a:off x="-216000" y="-216000"/>
            <a:ext cx="12628800" cy="7290000"/>
            <a:chOff x="-216000" y="-216000"/>
            <a:chExt cx="12628800" cy="7290000"/>
          </a:xfrm>
        </p:grpSpPr>
        <p:cxnSp>
          <p:nvCxnSpPr>
            <p:cNvPr id="82" name="Gerade Verbindung 81"/>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3" name="Gerade Verbindung 82"/>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7" name="Group 33"/>
          <p:cNvGrpSpPr>
            <a:grpSpLocks noChangeAspect="1"/>
          </p:cNvGrpSpPr>
          <p:nvPr userDrawn="1"/>
        </p:nvGrpSpPr>
        <p:grpSpPr bwMode="gray">
          <a:xfrm>
            <a:off x="9555163" y="323850"/>
            <a:ext cx="2159000" cy="914400"/>
            <a:chOff x="6019" y="204"/>
            <a:chExt cx="1360" cy="576"/>
          </a:xfrm>
        </p:grpSpPr>
        <p:sp>
          <p:nvSpPr>
            <p:cNvPr id="28"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9"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1"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4"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5"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custDataLst>
      <p:tags r:id="rId1"/>
    </p:custDataLst>
    <p:extLst>
      <p:ext uri="{BB962C8B-B14F-4D97-AF65-F5344CB8AC3E}">
        <p14:creationId xmlns:p14="http://schemas.microsoft.com/office/powerpoint/2010/main" val="1398330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hapter title Blue light">
    <p:bg>
      <p:bgPr>
        <a:solidFill>
          <a:srgbClr val="50BED7"/>
        </a:solidFill>
        <a:effectLst/>
      </p:bgPr>
    </p:bg>
    <p:spTree>
      <p:nvGrpSpPr>
        <p:cNvPr id="1" name=""/>
        <p:cNvGrpSpPr/>
        <p:nvPr/>
      </p:nvGrpSpPr>
      <p:grpSpPr>
        <a:xfrm>
          <a:off x="0" y="0"/>
          <a:ext cx="0" cy="0"/>
          <a:chOff x="0" y="0"/>
          <a:chExt cx="0" cy="0"/>
        </a:xfrm>
      </p:grpSpPr>
      <p:sp>
        <p:nvSpPr>
          <p:cNvPr id="4" name="cdtText Box 101 Id11"/>
          <p:cNvSpPr txBox="1">
            <a:spLocks noChangeArrowheads="1"/>
          </p:cNvSpPr>
          <p:nvPr userDrawn="1">
            <p:custDataLst>
              <p:tags r:id="rId2"/>
            </p:custDataLst>
          </p:nvPr>
        </p:nvSpPr>
        <p:spPr bwMode="auto">
          <a:xfrm>
            <a:off x="6099175" y="0"/>
            <a:ext cx="1588"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6000" rIns="0" bIns="0">
            <a:noAutofit/>
          </a:bodyPr>
          <a:lstStyle/>
          <a:p>
            <a:pPr algn="ctr">
              <a:buClrTx/>
              <a:buFontTx/>
              <a:buNone/>
            </a:pPr>
            <a:endParaRPr lang="de-DE" sz="1100" b="1" noProof="0" dirty="0">
              <a:solidFill>
                <a:srgbClr val="990000"/>
              </a:solidFill>
            </a:endParaRPr>
          </a:p>
        </p:txBody>
      </p:sp>
      <p:sp>
        <p:nvSpPr>
          <p:cNvPr id="34" name="cdtRectangle 115 Id57350"/>
          <p:cNvSpPr>
            <a:spLocks noGrp="1" noChangeArrowheads="1"/>
          </p:cNvSpPr>
          <p:nvPr>
            <p:ph type="ctrTitle"/>
            <p:custDataLst>
              <p:tags r:id="rId3"/>
            </p:custDataLst>
          </p:nvPr>
        </p:nvSpPr>
        <p:spPr bwMode="auto">
          <a:xfrm>
            <a:off x="627063" y="4568709"/>
            <a:ext cx="6480000" cy="1663205"/>
          </a:xfrm>
          <a:noFill/>
        </p:spPr>
        <p:txBody>
          <a:bodyPr wrap="square" lIns="216000" tIns="90000" rIns="216000" bIns="216000" anchor="b" anchorCtr="0">
            <a:spAutoFit/>
          </a:bodyPr>
          <a:lstStyle>
            <a:lvl1pPr>
              <a:defRPr sz="4400" smtClean="0">
                <a:solidFill>
                  <a:srgbClr val="FFFFFF"/>
                </a:solidFill>
                <a:latin typeface="Arial" pitchFamily="34" charset="0"/>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grpSp>
        <p:nvGrpSpPr>
          <p:cNvPr id="81" name="Gruppieren 80"/>
          <p:cNvGrpSpPr/>
          <p:nvPr userDrawn="1"/>
        </p:nvGrpSpPr>
        <p:grpSpPr>
          <a:xfrm>
            <a:off x="-216000" y="-216000"/>
            <a:ext cx="12628800" cy="7290000"/>
            <a:chOff x="-216000" y="-216000"/>
            <a:chExt cx="12628800" cy="7290000"/>
          </a:xfrm>
        </p:grpSpPr>
        <p:cxnSp>
          <p:nvCxnSpPr>
            <p:cNvPr id="82" name="Gerade Verbindung 81"/>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3" name="Gerade Verbindung 82"/>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0" name="Gerade Verbindung 89"/>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1" name="Gerade Verbindung 90"/>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2" name="Gerade Verbindung 91"/>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3" name="Gerade Verbindung 92"/>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4" name="Gerade Verbindung 93"/>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5" name="Gerade Verbindung 94"/>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6" name="Gerade Verbindung 95"/>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7" name="Gerade Verbindung 96"/>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8" name="Gerade Verbindung 97"/>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9" name="Gerade Verbindung 98"/>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0" name="Gerade Verbindung 99"/>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1" name="Gerade Verbindung 100"/>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2" name="Gerade Verbindung 101"/>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3" name="Gerade Verbindung 102"/>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27" name="Group 33"/>
          <p:cNvGrpSpPr>
            <a:grpSpLocks noChangeAspect="1"/>
          </p:cNvGrpSpPr>
          <p:nvPr userDrawn="1"/>
        </p:nvGrpSpPr>
        <p:grpSpPr bwMode="gray">
          <a:xfrm>
            <a:off x="9555163" y="323850"/>
            <a:ext cx="2159000" cy="914400"/>
            <a:chOff x="6019" y="204"/>
            <a:chExt cx="1360" cy="576"/>
          </a:xfrm>
        </p:grpSpPr>
        <p:sp>
          <p:nvSpPr>
            <p:cNvPr id="28"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9"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0"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1"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2"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3"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5"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6"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9"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0"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1"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2"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3"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4"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5"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6"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7"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8"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49"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0"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1"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2"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3"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4"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5"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custDataLst>
      <p:tags r:id="rId1"/>
    </p:custDataLst>
    <p:extLst>
      <p:ext uri="{BB962C8B-B14F-4D97-AF65-F5344CB8AC3E}">
        <p14:creationId xmlns:p14="http://schemas.microsoft.com/office/powerpoint/2010/main" val="365548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 Index">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4" name="cdtText Placeholder 12 Id13"/>
          <p:cNvSpPr>
            <a:spLocks noGrp="1"/>
          </p:cNvSpPr>
          <p:nvPr>
            <p:ph type="body" sz="quarter" idx="14" hasCustomPrompt="1"/>
            <p:custDataLst>
              <p:tags r:id="rId2"/>
            </p:custDataLst>
          </p:nvPr>
        </p:nvSpPr>
        <p:spPr bwMode="auto">
          <a:xfrm>
            <a:off x="4658996" y="1439999"/>
            <a:ext cx="7539354" cy="4752000"/>
          </a:xfrm>
          <a:solidFill>
            <a:srgbClr val="DFE6ED"/>
          </a:solidFill>
        </p:spPr>
        <p:txBody>
          <a:bodyPr lIns="288000" tIns="252000" rIns="576000" bIns="252000"/>
          <a:lstStyle>
            <a:lvl1pPr marL="0" indent="0">
              <a:lnSpc>
                <a:spcPct val="100000"/>
              </a:lnSpc>
              <a:spcBef>
                <a:spcPts val="500"/>
              </a:spcBef>
              <a:spcAft>
                <a:spcPts val="500"/>
              </a:spcAft>
              <a:buClr>
                <a:schemeClr val="bg2"/>
              </a:buClr>
              <a:buFont typeface="Arial" pitchFamily="34" charset="0"/>
              <a:buNone/>
              <a:tabLst>
                <a:tab pos="5359400" algn="r"/>
              </a:tabLst>
              <a:defRPr>
                <a:solidFill>
                  <a:srgbClr val="000000"/>
                </a:solidFill>
              </a:defRPr>
            </a:lvl1pPr>
            <a:lvl2pPr marL="180000" indent="-180000">
              <a:lnSpc>
                <a:spcPct val="100000"/>
              </a:lnSpc>
              <a:spcBef>
                <a:spcPts val="500"/>
              </a:spcBef>
              <a:spcAft>
                <a:spcPts val="500"/>
              </a:spcAft>
              <a:buFont typeface="Arial" pitchFamily="34" charset="0"/>
              <a:buChar char="•"/>
              <a:tabLst>
                <a:tab pos="5359400" algn="r"/>
              </a:tabLst>
              <a:defRPr b="0">
                <a:solidFill>
                  <a:srgbClr val="000000"/>
                </a:solidFill>
              </a:defRPr>
            </a:lvl2pPr>
            <a:lvl3pPr marL="180000" indent="-180000">
              <a:lnSpc>
                <a:spcPct val="100000"/>
              </a:lnSpc>
              <a:spcBef>
                <a:spcPts val="500"/>
              </a:spcBef>
              <a:spcAft>
                <a:spcPts val="500"/>
              </a:spcAft>
              <a:buFont typeface="Arial" pitchFamily="34" charset="0"/>
              <a:buChar char="•"/>
              <a:tabLst>
                <a:tab pos="5359400" algn="r"/>
              </a:tabLst>
              <a:defRPr b="1">
                <a:solidFill>
                  <a:srgbClr val="000000"/>
                </a:solidFill>
              </a:defRPr>
            </a:lvl3pPr>
            <a:lvl4pPr marL="360000" indent="-180000">
              <a:lnSpc>
                <a:spcPct val="100000"/>
              </a:lnSpc>
              <a:spcBef>
                <a:spcPts val="500"/>
              </a:spcBef>
              <a:spcAft>
                <a:spcPts val="500"/>
              </a:spcAft>
              <a:buFont typeface="Arial" pitchFamily="34" charset="0"/>
              <a:buChar char="•"/>
              <a:tabLst>
                <a:tab pos="5359400" algn="r"/>
              </a:tabLst>
              <a:defRPr b="0">
                <a:solidFill>
                  <a:srgbClr val="000000"/>
                </a:solidFill>
              </a:defRPr>
            </a:lvl4pPr>
            <a:lvl5pPr marL="360000" indent="-180000">
              <a:lnSpc>
                <a:spcPct val="100000"/>
              </a:lnSpc>
              <a:spcBef>
                <a:spcPts val="500"/>
              </a:spcBef>
              <a:spcAft>
                <a:spcPts val="500"/>
              </a:spcAft>
              <a:buFont typeface="Arial" pitchFamily="34" charset="0"/>
              <a:buChar char="•"/>
              <a:tabLst>
                <a:tab pos="5359400" algn="r"/>
              </a:tabLst>
              <a:defRPr b="1" baseline="0">
                <a:solidFill>
                  <a:srgbClr val="000000"/>
                </a:solidFill>
              </a:defRPr>
            </a:lvl5pPr>
            <a:lvl6pPr marL="360363" indent="-180975">
              <a:lnSpc>
                <a:spcPct val="100000"/>
              </a:lnSpc>
              <a:spcBef>
                <a:spcPts val="500"/>
              </a:spcBef>
              <a:spcAft>
                <a:spcPts val="500"/>
              </a:spcAft>
              <a:buFont typeface="Arial" pitchFamily="34" charset="0"/>
              <a:buChar char="•"/>
              <a:tabLst>
                <a:tab pos="5359400" algn="r"/>
              </a:tabLst>
              <a:defRPr b="1"/>
            </a:lvl6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the</a:t>
            </a:r>
            <a:r>
              <a:rPr lang="de-DE" noProof="0" dirty="0"/>
              <a:t> </a:t>
            </a:r>
            <a:r>
              <a:rPr lang="de-DE" noProof="0" dirty="0" err="1"/>
              <a:t>toc</a:t>
            </a:r>
            <a:r>
              <a:rPr lang="de-DE" noProof="0" dirty="0"/>
              <a:t> / </a:t>
            </a:r>
            <a:r>
              <a:rPr lang="de-DE" noProof="0" dirty="0" err="1"/>
              <a:t>contact</a:t>
            </a:r>
            <a:endParaRPr lang="de-DE" noProof="0" dirty="0"/>
          </a:p>
          <a:p>
            <a:pPr lvl="1"/>
            <a:r>
              <a:rPr lang="de-DE" noProof="0" dirty="0" err="1"/>
              <a:t>chapter</a:t>
            </a:r>
            <a:endParaRPr lang="de-DE" noProof="0" dirty="0"/>
          </a:p>
          <a:p>
            <a:pPr lvl="2"/>
            <a:r>
              <a:rPr lang="de-DE" noProof="0" dirty="0" err="1"/>
              <a:t>active</a:t>
            </a:r>
            <a:r>
              <a:rPr lang="de-DE" noProof="0" dirty="0"/>
              <a:t> </a:t>
            </a:r>
            <a:r>
              <a:rPr lang="de-DE" noProof="0" dirty="0" err="1"/>
              <a:t>chapter</a:t>
            </a:r>
            <a:endParaRPr lang="de-DE" noProof="0" dirty="0"/>
          </a:p>
          <a:p>
            <a:pPr lvl="3"/>
            <a:r>
              <a:rPr lang="de-DE" noProof="0" dirty="0" err="1"/>
              <a:t>subchapter</a:t>
            </a:r>
            <a:endParaRPr lang="de-DE" noProof="0" dirty="0"/>
          </a:p>
          <a:p>
            <a:pPr lvl="4"/>
            <a:r>
              <a:rPr lang="de-DE" noProof="0" dirty="0" err="1"/>
              <a:t>active</a:t>
            </a:r>
            <a:r>
              <a:rPr lang="de-DE" noProof="0" dirty="0"/>
              <a:t> </a:t>
            </a:r>
            <a:r>
              <a:rPr lang="de-DE" noProof="0" dirty="0" err="1"/>
              <a:t>subchapter</a:t>
            </a:r>
            <a:endParaRPr lang="de-DE" noProof="0" dirty="0"/>
          </a:p>
        </p:txBody>
      </p:sp>
      <p:sp>
        <p:nvSpPr>
          <p:cNvPr id="8" name="Bildplatzhalter 7"/>
          <p:cNvSpPr>
            <a:spLocks noGrp="1"/>
          </p:cNvSpPr>
          <p:nvPr>
            <p:ph type="pic" sz="quarter" idx="15"/>
          </p:nvPr>
        </p:nvSpPr>
        <p:spPr>
          <a:xfrm>
            <a:off x="0" y="1439999"/>
            <a:ext cx="4514400" cy="4752000"/>
          </a:xfrm>
        </p:spPr>
        <p:txBody>
          <a:bodyPr tIns="1800000"/>
          <a:lstStyle>
            <a:lvl1pPr algn="ctr">
              <a:defRPr/>
            </a:lvl1pPr>
          </a:lstStyle>
          <a:p>
            <a:r>
              <a:rPr lang="en-US" noProof="0"/>
              <a:t>Click icon to add picture</a:t>
            </a:r>
            <a:endParaRPr lang="en-US" noProof="0" dirty="0"/>
          </a:p>
        </p:txBody>
      </p:sp>
    </p:spTree>
    <p:custDataLst>
      <p:tags r:id="rId1"/>
    </p:custDataLst>
    <p:extLst>
      <p:ext uri="{BB962C8B-B14F-4D97-AF65-F5344CB8AC3E}">
        <p14:creationId xmlns:p14="http://schemas.microsoft.com/office/powerpoint/2010/main" val="150215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 Index" preserve="1" userDrawn="1">
  <p:cSld name="Text + Index">
    <p:spTree>
      <p:nvGrpSpPr>
        <p:cNvPr id="1" name=""/>
        <p:cNvGrpSpPr/>
        <p:nvPr/>
      </p:nvGrpSpPr>
      <p:grpSpPr>
        <a:xfrm>
          <a:off x="0" y="0"/>
          <a:ext cx="0" cy="0"/>
          <a:chOff x="0" y="0"/>
          <a:chExt cx="0" cy="0"/>
        </a:xfrm>
      </p:grpSpPr>
      <p:sp>
        <p:nvSpPr>
          <p:cNvPr id="2" name="cdtTitle 1 Id2"/>
          <p:cNvSpPr>
            <a:spLocks noGrp="1"/>
          </p:cNvSpPr>
          <p:nvPr>
            <p:ph type="title"/>
            <p:custDataLst>
              <p:tags r:id="rId3"/>
            </p:custDataLst>
          </p:nvPr>
        </p:nvSpPr>
        <p:spPr>
          <a:xfrm>
            <a:off x="0" y="-1"/>
            <a:ext cx="12198350" cy="1440000"/>
          </a:xfrm>
        </p:spPr>
        <p:txBody>
          <a:bodyPr/>
          <a:lstStyle>
            <a:lvl1pPr>
              <a:defRPr/>
            </a:lvl1p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13" name="cdtText Placeholder 12 Id13"/>
          <p:cNvSpPr>
            <a:spLocks noGrp="1"/>
          </p:cNvSpPr>
          <p:nvPr>
            <p:ph type="body" sz="quarter" idx="13"/>
            <p:custDataLst>
              <p:tags r:id="rId4"/>
            </p:custDataLst>
          </p:nvPr>
        </p:nvSpPr>
        <p:spPr>
          <a:xfrm>
            <a:off x="627063" y="1443038"/>
            <a:ext cx="3887914" cy="4748962"/>
          </a:xfrm>
        </p:spPr>
        <p:txBody>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5" name="cdtTextplatzhalter 12 Id5"/>
          <p:cNvSpPr>
            <a:spLocks noGrp="1"/>
          </p:cNvSpPr>
          <p:nvPr>
            <p:ph type="body" sz="quarter" idx="14" hasCustomPrompt="1"/>
            <p:custDataLst>
              <p:tags r:id="rId5"/>
            </p:custDataLst>
          </p:nvPr>
        </p:nvSpPr>
        <p:spPr bwMode="auto">
          <a:xfrm>
            <a:off x="4658995" y="1440000"/>
            <a:ext cx="7539355" cy="4752000"/>
          </a:xfrm>
          <a:solidFill>
            <a:srgbClr val="DFE6ED"/>
          </a:solidFill>
        </p:spPr>
        <p:txBody>
          <a:bodyPr lIns="288000" tIns="252000" rIns="576000" bIns="252000"/>
          <a:lstStyle>
            <a:lvl1pPr marL="0" indent="0">
              <a:lnSpc>
                <a:spcPct val="100000"/>
              </a:lnSpc>
              <a:spcBef>
                <a:spcPts val="500"/>
              </a:spcBef>
              <a:spcAft>
                <a:spcPts val="500"/>
              </a:spcAft>
              <a:buClr>
                <a:schemeClr val="bg2"/>
              </a:buClr>
              <a:buFont typeface="Arial" pitchFamily="34" charset="0"/>
              <a:buNone/>
              <a:tabLst>
                <a:tab pos="5359400" algn="r"/>
              </a:tabLst>
              <a:defRPr>
                <a:solidFill>
                  <a:srgbClr val="000000"/>
                </a:solidFill>
              </a:defRPr>
            </a:lvl1pPr>
            <a:lvl2pPr marL="180000" indent="-180000">
              <a:lnSpc>
                <a:spcPct val="100000"/>
              </a:lnSpc>
              <a:spcBef>
                <a:spcPts val="500"/>
              </a:spcBef>
              <a:spcAft>
                <a:spcPts val="500"/>
              </a:spcAft>
              <a:buFont typeface="Arial" pitchFamily="34" charset="0"/>
              <a:buChar char="•"/>
              <a:tabLst>
                <a:tab pos="5359400" algn="r"/>
              </a:tabLst>
              <a:defRPr b="0">
                <a:solidFill>
                  <a:srgbClr val="000000"/>
                </a:solidFill>
              </a:defRPr>
            </a:lvl2pPr>
            <a:lvl3pPr marL="180000" indent="-180000">
              <a:lnSpc>
                <a:spcPct val="100000"/>
              </a:lnSpc>
              <a:spcBef>
                <a:spcPts val="500"/>
              </a:spcBef>
              <a:spcAft>
                <a:spcPts val="500"/>
              </a:spcAft>
              <a:buFont typeface="Arial" pitchFamily="34" charset="0"/>
              <a:buChar char="•"/>
              <a:tabLst>
                <a:tab pos="5359400" algn="r"/>
              </a:tabLst>
              <a:defRPr b="1">
                <a:solidFill>
                  <a:srgbClr val="000000"/>
                </a:solidFill>
              </a:defRPr>
            </a:lvl3pPr>
            <a:lvl4pPr marL="360000" indent="-180000">
              <a:lnSpc>
                <a:spcPct val="100000"/>
              </a:lnSpc>
              <a:spcBef>
                <a:spcPts val="500"/>
              </a:spcBef>
              <a:spcAft>
                <a:spcPts val="500"/>
              </a:spcAft>
              <a:buFont typeface="Arial" pitchFamily="34" charset="0"/>
              <a:buChar char="•"/>
              <a:tabLst>
                <a:tab pos="5359400" algn="r"/>
              </a:tabLst>
              <a:defRPr b="0">
                <a:solidFill>
                  <a:srgbClr val="000000"/>
                </a:solidFill>
              </a:defRPr>
            </a:lvl4pPr>
            <a:lvl5pPr marL="360000" indent="-180000">
              <a:lnSpc>
                <a:spcPct val="100000"/>
              </a:lnSpc>
              <a:spcBef>
                <a:spcPts val="500"/>
              </a:spcBef>
              <a:spcAft>
                <a:spcPts val="500"/>
              </a:spcAft>
              <a:buFont typeface="Arial" pitchFamily="34" charset="0"/>
              <a:buChar char="•"/>
              <a:tabLst>
                <a:tab pos="5359400" algn="r"/>
              </a:tabLst>
              <a:defRPr b="1" baseline="0">
                <a:solidFill>
                  <a:srgbClr val="000000"/>
                </a:solidFill>
              </a:defRPr>
            </a:lvl5pPr>
            <a:lvl6pPr marL="360363" indent="-180975">
              <a:lnSpc>
                <a:spcPct val="100000"/>
              </a:lnSpc>
              <a:spcBef>
                <a:spcPts val="500"/>
              </a:spcBef>
              <a:spcAft>
                <a:spcPts val="500"/>
              </a:spcAft>
              <a:buFont typeface="Arial" pitchFamily="34" charset="0"/>
              <a:buChar char="•"/>
              <a:tabLst>
                <a:tab pos="5359400" algn="r"/>
              </a:tabLst>
              <a:defRPr b="1"/>
            </a:lvl6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the</a:t>
            </a:r>
            <a:r>
              <a:rPr lang="de-DE" noProof="0" dirty="0"/>
              <a:t> </a:t>
            </a:r>
            <a:r>
              <a:rPr lang="de-DE" noProof="0" dirty="0" err="1"/>
              <a:t>toc</a:t>
            </a:r>
            <a:r>
              <a:rPr lang="de-DE" noProof="0" dirty="0"/>
              <a:t>/</a:t>
            </a:r>
            <a:r>
              <a:rPr lang="de-DE" noProof="0" dirty="0" err="1"/>
              <a:t>contact</a:t>
            </a:r>
            <a:endParaRPr lang="de-DE" noProof="0" dirty="0"/>
          </a:p>
          <a:p>
            <a:pPr lvl="1"/>
            <a:r>
              <a:rPr lang="de-DE" noProof="0" dirty="0" err="1"/>
              <a:t>chapter</a:t>
            </a:r>
            <a:endParaRPr lang="de-DE" noProof="0" dirty="0"/>
          </a:p>
          <a:p>
            <a:pPr lvl="2"/>
            <a:r>
              <a:rPr lang="de-DE" noProof="0" dirty="0" err="1"/>
              <a:t>active</a:t>
            </a:r>
            <a:r>
              <a:rPr lang="de-DE" noProof="0" dirty="0"/>
              <a:t> </a:t>
            </a:r>
            <a:r>
              <a:rPr lang="de-DE" noProof="0" dirty="0" err="1"/>
              <a:t>chapter</a:t>
            </a:r>
            <a:endParaRPr lang="de-DE" noProof="0" dirty="0"/>
          </a:p>
          <a:p>
            <a:pPr lvl="3"/>
            <a:r>
              <a:rPr lang="de-DE" noProof="0" dirty="0" err="1"/>
              <a:t>subchapter</a:t>
            </a:r>
            <a:endParaRPr lang="de-DE" noProof="0" dirty="0"/>
          </a:p>
          <a:p>
            <a:pPr lvl="4"/>
            <a:r>
              <a:rPr lang="de-DE" noProof="0" dirty="0" err="1"/>
              <a:t>active</a:t>
            </a:r>
            <a:r>
              <a:rPr lang="de-DE" noProof="0" dirty="0"/>
              <a:t> </a:t>
            </a:r>
            <a:r>
              <a:rPr lang="de-DE" noProof="0" dirty="0" err="1"/>
              <a:t>subchapter</a:t>
            </a:r>
            <a:endParaRPr lang="de-DE" noProof="0" dirty="0"/>
          </a:p>
        </p:txBody>
      </p:sp>
    </p:spTree>
    <p:custDataLst>
      <p:custData r:id="rId1"/>
      <p:tags r:id="rId2"/>
    </p:custData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ree Content" preserve="1" userDrawn="1">
  <p:cSld name="Free Content">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4"/>
            </p:custDataLst>
            <p:extLst>
              <p:ext uri="{D42A27DB-BD31-4B8C-83A1-F6EECF244321}">
                <p14:modId xmlns:p14="http://schemas.microsoft.com/office/powerpoint/2010/main" val="298554143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345" name="think-cell Folie" r:id="rId6" imgW="360" imgH="360" progId="">
                  <p:embed/>
                </p:oleObj>
              </mc:Choice>
              <mc:Fallback>
                <p:oleObj name="think-cell Folie" r:id="rId6" imgW="360" imgH="360" progId="">
                  <p:embed/>
                  <p:pic>
                    <p:nvPicPr>
                      <p:cNvPr id="0" name="Picture 13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el 2"/>
          <p:cNvSpPr>
            <a:spLocks noGrp="1"/>
          </p:cNvSpPr>
          <p:nvPr>
            <p:ph type="title" hasCustomPrompt="1"/>
          </p:nvPr>
        </p:nvSpPr>
        <p:spPr/>
        <p:txBody>
          <a:bodyPr/>
          <a:lstStyle/>
          <a:p>
            <a:r>
              <a:rPr lang="en-US" noProof="0"/>
              <a:t>Click to edit Master title style</a:t>
            </a:r>
          </a:p>
        </p:txBody>
      </p:sp>
    </p:spTree>
    <p:custDataLst>
      <p:custData r:id="rId2"/>
      <p:tags r:id="rId3"/>
    </p:custDataLst>
    <p:extLst>
      <p:ext uri="{BB962C8B-B14F-4D97-AF65-F5344CB8AC3E}">
        <p14:creationId xmlns:p14="http://schemas.microsoft.com/office/powerpoint/2010/main" val="3366034953"/>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tags" Target="../tags/tag3.xml"/><Relationship Id="rId42" Type="http://schemas.openxmlformats.org/officeDocument/2006/relationships/tags" Target="../tags/tag11.xml"/><Relationship Id="rId47" Type="http://schemas.openxmlformats.org/officeDocument/2006/relationships/tags" Target="../tags/tag16.xml"/><Relationship Id="rId50" Type="http://schemas.openxmlformats.org/officeDocument/2006/relationships/tags" Target="../tags/tag19.xml"/><Relationship Id="rId55" Type="http://schemas.openxmlformats.org/officeDocument/2006/relationships/tags" Target="../tags/tag24.xml"/><Relationship Id="rId63" Type="http://schemas.openxmlformats.org/officeDocument/2006/relationships/tags" Target="../tags/tag3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vmlDrawing" Target="../drawings/vmlDrawing1.vml"/><Relationship Id="rId37" Type="http://schemas.openxmlformats.org/officeDocument/2006/relationships/tags" Target="../tags/tag6.xml"/><Relationship Id="rId40" Type="http://schemas.openxmlformats.org/officeDocument/2006/relationships/tags" Target="../tags/tag9.xml"/><Relationship Id="rId45" Type="http://schemas.openxmlformats.org/officeDocument/2006/relationships/tags" Target="../tags/tag14.xml"/><Relationship Id="rId53" Type="http://schemas.openxmlformats.org/officeDocument/2006/relationships/tags" Target="../tags/tag22.xml"/><Relationship Id="rId58" Type="http://schemas.openxmlformats.org/officeDocument/2006/relationships/tags" Target="../tags/tag27.xml"/><Relationship Id="rId5" Type="http://schemas.openxmlformats.org/officeDocument/2006/relationships/slideLayout" Target="../slideLayouts/slideLayout5.xml"/><Relationship Id="rId61" Type="http://schemas.openxmlformats.org/officeDocument/2006/relationships/tags" Target="../tags/tag30.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4.xml"/><Relationship Id="rId43" Type="http://schemas.openxmlformats.org/officeDocument/2006/relationships/tags" Target="../tags/tag12.xml"/><Relationship Id="rId48" Type="http://schemas.openxmlformats.org/officeDocument/2006/relationships/tags" Target="../tags/tag17.xml"/><Relationship Id="rId56" Type="http://schemas.openxmlformats.org/officeDocument/2006/relationships/tags" Target="../tags/tag25.xml"/><Relationship Id="rId64" Type="http://schemas.openxmlformats.org/officeDocument/2006/relationships/oleObject" Target="../embeddings/oleObject1.bin"/><Relationship Id="rId8" Type="http://schemas.openxmlformats.org/officeDocument/2006/relationships/slideLayout" Target="../slideLayouts/slideLayout8.xml"/><Relationship Id="rId51" Type="http://schemas.openxmlformats.org/officeDocument/2006/relationships/tags" Target="../tags/tag2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2.xml"/><Relationship Id="rId38" Type="http://schemas.openxmlformats.org/officeDocument/2006/relationships/tags" Target="../tags/tag7.xml"/><Relationship Id="rId46" Type="http://schemas.openxmlformats.org/officeDocument/2006/relationships/tags" Target="../tags/tag15.xml"/><Relationship Id="rId59" Type="http://schemas.openxmlformats.org/officeDocument/2006/relationships/tags" Target="../tags/tag28.xml"/><Relationship Id="rId20" Type="http://schemas.openxmlformats.org/officeDocument/2006/relationships/slideLayout" Target="../slideLayouts/slideLayout20.xml"/><Relationship Id="rId41" Type="http://schemas.openxmlformats.org/officeDocument/2006/relationships/tags" Target="../tags/tag10.xml"/><Relationship Id="rId54" Type="http://schemas.openxmlformats.org/officeDocument/2006/relationships/tags" Target="../tags/tag23.xml"/><Relationship Id="rId62" Type="http://schemas.openxmlformats.org/officeDocument/2006/relationships/tags" Target="../tags/tag3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5.xml"/><Relationship Id="rId49" Type="http://schemas.openxmlformats.org/officeDocument/2006/relationships/tags" Target="../tags/tag18.xml"/><Relationship Id="rId57" Type="http://schemas.openxmlformats.org/officeDocument/2006/relationships/tags" Target="../tags/tag26.xml"/><Relationship Id="rId10" Type="http://schemas.openxmlformats.org/officeDocument/2006/relationships/slideLayout" Target="../slideLayouts/slideLayout10.xml"/><Relationship Id="rId31" Type="http://schemas.openxmlformats.org/officeDocument/2006/relationships/theme" Target="../theme/theme1.xml"/><Relationship Id="rId44" Type="http://schemas.openxmlformats.org/officeDocument/2006/relationships/tags" Target="../tags/tag13.xml"/><Relationship Id="rId52" Type="http://schemas.openxmlformats.org/officeDocument/2006/relationships/tags" Target="../tags/tag21.xml"/><Relationship Id="rId60" Type="http://schemas.openxmlformats.org/officeDocument/2006/relationships/tags" Target="../tags/tag29.xml"/><Relationship Id="rId65"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34"/>
            </p:custDataLst>
            <p:extLst>
              <p:ext uri="{D42A27DB-BD31-4B8C-83A1-F6EECF244321}">
                <p14:modId xmlns:p14="http://schemas.microsoft.com/office/powerpoint/2010/main" val="37258661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39" name="think-cell Folie" r:id="rId64" imgW="360" imgH="360" progId="">
                  <p:embed/>
                </p:oleObj>
              </mc:Choice>
              <mc:Fallback>
                <p:oleObj name="think-cell Folie" r:id="rId64" imgW="360" imgH="360" progId="">
                  <p:embed/>
                  <p:pic>
                    <p:nvPicPr>
                      <p:cNvPr id="0" name="Picture 148"/>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8" name="cdtRectangle 115 Id3078"/>
          <p:cNvSpPr>
            <a:spLocks noGrp="1" noChangeArrowheads="1"/>
          </p:cNvSpPr>
          <p:nvPr>
            <p:ph type="title"/>
            <p:custDataLst>
              <p:tags r:id="rId35"/>
            </p:custDataLst>
          </p:nvPr>
        </p:nvSpPr>
        <p:spPr bwMode="auto">
          <a:xfrm>
            <a:off x="0" y="-1"/>
            <a:ext cx="12198350" cy="1440000"/>
          </a:xfrm>
          <a:prstGeom prst="rect">
            <a:avLst/>
          </a:prstGeom>
          <a:noFill/>
          <a:ln w="9525">
            <a:noFill/>
            <a:miter lim="800000"/>
            <a:headEnd/>
            <a:tailEnd/>
          </a:ln>
        </p:spPr>
        <p:txBody>
          <a:bodyPr vert="horz" wrap="square" lIns="626400" tIns="432000" rIns="3384000" bIns="234000" numCol="1" anchor="t" anchorCtr="0" compatLnSpc="1">
            <a:prstTxWarp prst="textNoShape">
              <a:avLst/>
            </a:prstTxWarp>
          </a:bodyPr>
          <a:lstStyle/>
          <a:p>
            <a:pPr lvl="0"/>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079" name="cdtRectangle 116 Id3079"/>
          <p:cNvSpPr>
            <a:spLocks noGrp="1" noChangeArrowheads="1"/>
          </p:cNvSpPr>
          <p:nvPr>
            <p:ph type="body" idx="1"/>
            <p:custDataLst>
              <p:tags r:id="rId36"/>
            </p:custDataLst>
          </p:nvPr>
        </p:nvSpPr>
        <p:spPr bwMode="auto">
          <a:xfrm>
            <a:off x="627063" y="1443037"/>
            <a:ext cx="8208962" cy="47504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noProof="0" dirty="0"/>
              <a:t>Click </a:t>
            </a:r>
            <a:r>
              <a:rPr lang="de-DE" noProof="0" dirty="0" err="1"/>
              <a:t>to</a:t>
            </a:r>
            <a:r>
              <a:rPr lang="de-DE" noProof="0" dirty="0"/>
              <a:t> </a:t>
            </a:r>
            <a:r>
              <a:rPr lang="de-DE" noProof="0" dirty="0" err="1"/>
              <a:t>edit</a:t>
            </a:r>
            <a:r>
              <a:rPr lang="de-DE" noProof="0" dirty="0"/>
              <a: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cxnSp>
        <p:nvCxnSpPr>
          <p:cNvPr id="3072" name="cdtMasterTags_CL1 Id3072"/>
          <p:cNvCxnSpPr/>
          <p:nvPr>
            <p:custDataLst>
              <p:tags r:id="rId3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3" name="cdtMasterTags_CL2 Id3073"/>
          <p:cNvCxnSpPr/>
          <p:nvPr>
            <p:custDataLst>
              <p:tags r:id="rId3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4" name="cdtMasterTags_CL3 Id3074"/>
          <p:cNvCxnSpPr/>
          <p:nvPr>
            <p:custDataLst>
              <p:tags r:id="rId3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5" name="cdtMasterTags_CL4 Id3075"/>
          <p:cNvCxnSpPr/>
          <p:nvPr>
            <p:custDataLst>
              <p:tags r:id="rId40"/>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6" name="cdtMasterTags_CL5 Id3076"/>
          <p:cNvCxnSpPr/>
          <p:nvPr>
            <p:custDataLst>
              <p:tags r:id="rId41"/>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7" name="cdtMasterTags_CL6 Id3077"/>
          <p:cNvCxnSpPr/>
          <p:nvPr>
            <p:custDataLst>
              <p:tags r:id="rId42"/>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0" name="cdtMasterTags_CL7 Id3080"/>
          <p:cNvCxnSpPr/>
          <p:nvPr>
            <p:custDataLst>
              <p:tags r:id="rId43"/>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1" name="cdtMasterTags_CL8 Id3081"/>
          <p:cNvCxnSpPr/>
          <p:nvPr>
            <p:custDataLst>
              <p:tags r:id="rId4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2" name="cdtMasterTags_CL9 Id3082"/>
          <p:cNvCxnSpPr/>
          <p:nvPr>
            <p:custDataLst>
              <p:tags r:id="rId4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3" name="cdtMasterTags_CL10 Id3083"/>
          <p:cNvCxnSpPr/>
          <p:nvPr>
            <p:custDataLst>
              <p:tags r:id="rId4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4" name="cdtMasterTags_CL11 Id3084"/>
          <p:cNvCxnSpPr/>
          <p:nvPr>
            <p:custDataLst>
              <p:tags r:id="rId4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5" name="cdtMasterTags_CL12 Id3085"/>
          <p:cNvCxnSpPr/>
          <p:nvPr>
            <p:custDataLst>
              <p:tags r:id="rId4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6" name="cdtMasterTags_CL13 Id3086"/>
          <p:cNvCxnSpPr/>
          <p:nvPr>
            <p:custDataLst>
              <p:tags r:id="rId4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7" name="cdtMasterTags_CL14 Id3087"/>
          <p:cNvCxnSpPr/>
          <p:nvPr>
            <p:custDataLst>
              <p:tags r:id="rId50"/>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8" name="cdtMasterTags_CL15 Id3088"/>
          <p:cNvCxnSpPr/>
          <p:nvPr>
            <p:custDataLst>
              <p:tags r:id="rId51"/>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9" name="cdtMasterTags_CL16 Id3089"/>
          <p:cNvCxnSpPr/>
          <p:nvPr>
            <p:custDataLst>
              <p:tags r:id="rId52"/>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0" name="cdtMasterTags_CL17 Id3090"/>
          <p:cNvCxnSpPr/>
          <p:nvPr>
            <p:custDataLst>
              <p:tags r:id="rId53"/>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1" name="cdtMasterTags_CL18 Id3091"/>
          <p:cNvCxnSpPr/>
          <p:nvPr>
            <p:custDataLst>
              <p:tags r:id="rId5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2" name="cdtMasterTags_CL19 Id3092"/>
          <p:cNvCxnSpPr/>
          <p:nvPr>
            <p:custDataLst>
              <p:tags r:id="rId5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3" name="cdtMasterTags_CL20 Id3093"/>
          <p:cNvCxnSpPr/>
          <p:nvPr>
            <p:custDataLst>
              <p:tags r:id="rId5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4" name="cdtMasterTags_CL21 Id3094"/>
          <p:cNvCxnSpPr/>
          <p:nvPr>
            <p:custDataLst>
              <p:tags r:id="rId5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5" name="cdtMasterTags_CL22 Id3095"/>
          <p:cNvCxnSpPr/>
          <p:nvPr>
            <p:custDataLst>
              <p:tags r:id="rId5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6" name="cdtMasterTags"/>
          <p:cNvCxnSpPr/>
          <p:nvPr>
            <p:custDataLst>
              <p:tags r:id="rId5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63" name="cdtText Box 133 Id16"/>
          <p:cNvSpPr txBox="1">
            <a:spLocks noChangeArrowheads="1"/>
          </p:cNvSpPr>
          <p:nvPr>
            <p:custDataLst>
              <p:tags r:id="rId60"/>
            </p:custDataLst>
          </p:nvPr>
        </p:nvSpPr>
        <p:spPr bwMode="auto">
          <a:xfrm>
            <a:off x="0" y="6200774"/>
            <a:ext cx="12198350" cy="396875"/>
          </a:xfrm>
          <a:prstGeom prst="rect">
            <a:avLst/>
          </a:prstGeom>
          <a:noFill/>
          <a:ln w="9525">
            <a:noFill/>
            <a:miter lim="800000"/>
            <a:headEnd/>
            <a:tailEnd/>
          </a:ln>
          <a:effectLst/>
        </p:spPr>
        <p:txBody>
          <a:bodyPr lIns="626400" tIns="144000" rIns="3211200" bIns="0" anchor="ctr"/>
          <a:lstStyle/>
          <a:p>
            <a:r>
              <a:rPr lang="de-DE" sz="1000" b="1" noProof="0" dirty="0">
                <a:solidFill>
                  <a:srgbClr val="879BAA"/>
                </a:solidFill>
              </a:rPr>
              <a:t>© Siemens Mobility 201</a:t>
            </a:r>
            <a:r>
              <a:rPr lang="cs-CZ" sz="1000" b="1" noProof="0" dirty="0">
                <a:solidFill>
                  <a:srgbClr val="879BAA"/>
                </a:solidFill>
              </a:rPr>
              <a:t>9</a:t>
            </a:r>
            <a:endParaRPr lang="de-DE" sz="1000" b="1" noProof="0" dirty="0">
              <a:solidFill>
                <a:srgbClr val="879BAA"/>
              </a:solidFill>
            </a:endParaRPr>
          </a:p>
        </p:txBody>
      </p:sp>
      <p:sp>
        <p:nvSpPr>
          <p:cNvPr id="64" name="cdtTextBox 12 Id17"/>
          <p:cNvSpPr txBox="1"/>
          <p:nvPr>
            <p:custDataLst>
              <p:tags r:id="rId61"/>
            </p:custDataLst>
          </p:nvPr>
        </p:nvSpPr>
        <p:spPr>
          <a:xfrm>
            <a:off x="0" y="6597650"/>
            <a:ext cx="3932230" cy="260350"/>
          </a:xfrm>
          <a:prstGeom prst="rect">
            <a:avLst/>
          </a:prstGeom>
          <a:noFill/>
        </p:spPr>
        <p:txBody>
          <a:bodyPr wrap="square" lIns="1908000" tIns="0" rIns="0" bIns="115200" rtlCol="0">
            <a:noAutofit/>
          </a:bodyPr>
          <a:lstStyle/>
          <a:p>
            <a:pPr>
              <a:lnSpc>
                <a:spcPct val="110000"/>
              </a:lnSpc>
              <a:spcBef>
                <a:spcPts val="0"/>
              </a:spcBef>
            </a:pPr>
            <a:r>
              <a:rPr lang="cs-CZ" sz="1000" noProof="0" dirty="0">
                <a:solidFill>
                  <a:srgbClr val="000000"/>
                </a:solidFill>
              </a:rPr>
              <a:t>16. 5. </a:t>
            </a:r>
            <a:r>
              <a:rPr lang="de-DE" sz="1000" noProof="0" dirty="0">
                <a:solidFill>
                  <a:srgbClr val="000000"/>
                </a:solidFill>
              </a:rPr>
              <a:t>201</a:t>
            </a:r>
            <a:r>
              <a:rPr lang="cs-CZ" sz="1000" noProof="0" dirty="0">
                <a:solidFill>
                  <a:srgbClr val="000000"/>
                </a:solidFill>
              </a:rPr>
              <a:t>9</a:t>
            </a:r>
            <a:endParaRPr lang="de-DE" sz="1000" noProof="0" dirty="0">
              <a:solidFill>
                <a:srgbClr val="000000"/>
              </a:solidFill>
            </a:endParaRPr>
          </a:p>
        </p:txBody>
      </p:sp>
      <p:sp>
        <p:nvSpPr>
          <p:cNvPr id="65" name="cdtTextBox 11 Id18"/>
          <p:cNvSpPr txBox="1"/>
          <p:nvPr>
            <p:custDataLst>
              <p:tags r:id="rId62"/>
            </p:custDataLst>
          </p:nvPr>
        </p:nvSpPr>
        <p:spPr>
          <a:xfrm>
            <a:off x="0" y="6597650"/>
            <a:ext cx="1765285" cy="260350"/>
          </a:xfrm>
          <a:prstGeom prst="rect">
            <a:avLst/>
          </a:prstGeom>
          <a:noFill/>
        </p:spPr>
        <p:txBody>
          <a:bodyPr wrap="square" lIns="626400" tIns="0" rIns="0" bIns="115200" rtlCol="0" anchor="t" anchorCtr="0">
            <a:noAutofit/>
          </a:bodyPr>
          <a:lstStyle/>
          <a:p>
            <a:pPr>
              <a:lnSpc>
                <a:spcPct val="110000"/>
              </a:lnSpc>
              <a:spcBef>
                <a:spcPts val="0"/>
              </a:spcBef>
            </a:pPr>
            <a:r>
              <a:rPr lang="cs-CZ" sz="1000" noProof="0" dirty="0">
                <a:solidFill>
                  <a:srgbClr val="000000"/>
                </a:solidFill>
              </a:rPr>
              <a:t>Strana</a:t>
            </a:r>
            <a:r>
              <a:rPr lang="de-DE" sz="1000" noProof="0" dirty="0">
                <a:solidFill>
                  <a:srgbClr val="000000"/>
                </a:solidFill>
              </a:rPr>
              <a:t> </a:t>
            </a:r>
            <a:fld id="{91E7552C-A157-4A4F-8E99-698C0325FC94}" type="slidenum">
              <a:rPr lang="de-DE" sz="1000" noProof="0" smtClean="0">
                <a:solidFill>
                  <a:srgbClr val="000000"/>
                </a:solidFill>
              </a:rPr>
              <a:pPr>
                <a:lnSpc>
                  <a:spcPct val="110000"/>
                </a:lnSpc>
                <a:spcBef>
                  <a:spcPts val="0"/>
                </a:spcBef>
              </a:pPr>
              <a:t>‹#›</a:t>
            </a:fld>
            <a:endParaRPr lang="de-DE" sz="1000" noProof="0" dirty="0">
              <a:solidFill>
                <a:srgbClr val="000000"/>
              </a:solidFill>
            </a:endParaRPr>
          </a:p>
        </p:txBody>
      </p:sp>
      <p:sp>
        <p:nvSpPr>
          <p:cNvPr id="66" name="cdtTextBox 13 Id19"/>
          <p:cNvSpPr txBox="1"/>
          <p:nvPr>
            <p:custDataLst>
              <p:tags r:id="rId63"/>
            </p:custDataLst>
          </p:nvPr>
        </p:nvSpPr>
        <p:spPr>
          <a:xfrm>
            <a:off x="3787765" y="6597650"/>
            <a:ext cx="8410584" cy="260350"/>
          </a:xfrm>
          <a:prstGeom prst="rect">
            <a:avLst/>
          </a:prstGeom>
          <a:noFill/>
        </p:spPr>
        <p:txBody>
          <a:bodyPr wrap="square" lIns="0" tIns="0" rIns="482400" bIns="115200" rtlCol="0">
            <a:noAutofit/>
          </a:bodyPr>
          <a:lstStyle/>
          <a:p>
            <a:pPr algn="r">
              <a:lnSpc>
                <a:spcPct val="110000"/>
              </a:lnSpc>
              <a:spcBef>
                <a:spcPts val="0"/>
              </a:spcBef>
            </a:pPr>
            <a:r>
              <a:rPr lang="cs-CZ" sz="1000" noProof="0" dirty="0">
                <a:solidFill>
                  <a:srgbClr val="000000"/>
                </a:solidFill>
              </a:rPr>
              <a:t>Ing. Jiří Pohl</a:t>
            </a:r>
            <a:endParaRPr lang="de-DE" sz="1000" noProof="0" dirty="0">
              <a:solidFill>
                <a:srgbClr val="000000"/>
              </a:solidFill>
            </a:endParaRPr>
          </a:p>
        </p:txBody>
      </p:sp>
      <p:grpSp>
        <p:nvGrpSpPr>
          <p:cNvPr id="67" name="Gruppieren 66"/>
          <p:cNvGrpSpPr/>
          <p:nvPr/>
        </p:nvGrpSpPr>
        <p:grpSpPr>
          <a:xfrm>
            <a:off x="-216000" y="-216000"/>
            <a:ext cx="12628800" cy="7290000"/>
            <a:chOff x="-216000" y="-216000"/>
            <a:chExt cx="12628800" cy="7290000"/>
          </a:xfrm>
        </p:grpSpPr>
        <p:cxnSp>
          <p:nvCxnSpPr>
            <p:cNvPr id="68" name="Gerade Verbindung 67"/>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68"/>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69"/>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70"/>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71"/>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72"/>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73"/>
            <p:cNvCxnSpPr/>
            <p:nvPr userDrawn="1"/>
          </p:nvCxnSpPr>
          <p:spPr bwMode="auto">
            <a:xfrm rot="5400000">
              <a:off x="12322800" y="945844"/>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74"/>
            <p:cNvCxnSpPr/>
            <p:nvPr userDrawn="1"/>
          </p:nvCxnSpPr>
          <p:spPr bwMode="auto">
            <a:xfrm rot="5400000">
              <a:off x="123228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75"/>
            <p:cNvCxnSpPr/>
            <p:nvPr userDrawn="1"/>
          </p:nvCxnSpPr>
          <p:spPr bwMode="auto">
            <a:xfrm rot="5400000">
              <a:off x="123228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7" name="Gerade Verbindung 76"/>
            <p:cNvCxnSpPr/>
            <p:nvPr userDrawn="1"/>
          </p:nvCxnSpPr>
          <p:spPr bwMode="auto">
            <a:xfrm rot="5400000">
              <a:off x="123228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8" name="Gerade Verbindung 77"/>
            <p:cNvCxnSpPr/>
            <p:nvPr userDrawn="1"/>
          </p:nvCxnSpPr>
          <p:spPr bwMode="auto">
            <a:xfrm rot="5400000">
              <a:off x="123228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9" name="Gerade Verbindung 78"/>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0" name="Gerade Verbindung 79"/>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1" name="Gerade Verbindung 80"/>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2" name="Gerade Verbindung 81"/>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3" name="Gerade Verbindung 82"/>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4" name="Gerade Verbindung 83"/>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Gerade Verbindung 84"/>
            <p:cNvCxnSpPr/>
            <p:nvPr userDrawn="1"/>
          </p:nvCxnSpPr>
          <p:spPr bwMode="auto">
            <a:xfrm rot="5400000">
              <a:off x="-126000" y="94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6" name="Gerade Verbindung 85"/>
            <p:cNvCxnSpPr/>
            <p:nvPr userDrawn="1"/>
          </p:nvCxnSpPr>
          <p:spPr bwMode="auto">
            <a:xfrm rot="5400000">
              <a:off x="-126000" y="135145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7" name="Gerade Verbindung 86"/>
            <p:cNvCxnSpPr/>
            <p:nvPr userDrawn="1"/>
          </p:nvCxnSpPr>
          <p:spPr bwMode="auto">
            <a:xfrm rot="5400000">
              <a:off x="-126000" y="3653512"/>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8" name="Gerade Verbindung 87"/>
            <p:cNvCxnSpPr/>
            <p:nvPr userDrawn="1"/>
          </p:nvCxnSpPr>
          <p:spPr bwMode="auto">
            <a:xfrm rot="5400000">
              <a:off x="-126000" y="3801055"/>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9" name="Gerade Verbindung 88"/>
            <p:cNvCxnSpPr/>
            <p:nvPr userDrawn="1"/>
          </p:nvCxnSpPr>
          <p:spPr bwMode="auto">
            <a:xfrm rot="5400000">
              <a:off x="-126000" y="6101999"/>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55" name="Group 33"/>
          <p:cNvGrpSpPr>
            <a:grpSpLocks noChangeAspect="1"/>
          </p:cNvGrpSpPr>
          <p:nvPr userDrawn="1"/>
        </p:nvGrpSpPr>
        <p:grpSpPr bwMode="gray">
          <a:xfrm>
            <a:off x="9555163" y="323850"/>
            <a:ext cx="2159000" cy="914400"/>
            <a:chOff x="6019" y="204"/>
            <a:chExt cx="1360" cy="576"/>
          </a:xfrm>
        </p:grpSpPr>
        <p:sp>
          <p:nvSpPr>
            <p:cNvPr id="56" name="AutoShape 32"/>
            <p:cNvSpPr>
              <a:spLocks noChangeAspect="1" noChangeArrowheads="1" noTextEdit="1"/>
            </p:cNvSpPr>
            <p:nvPr userDrawn="1"/>
          </p:nvSpPr>
          <p:spPr bwMode="gray">
            <a:xfrm>
              <a:off x="6019" y="204"/>
              <a:ext cx="1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7" name="Rectangle 34"/>
            <p:cNvSpPr>
              <a:spLocks noChangeArrowheads="1"/>
            </p:cNvSpPr>
            <p:nvPr userDrawn="1"/>
          </p:nvSpPr>
          <p:spPr bwMode="gray">
            <a:xfrm>
              <a:off x="6019" y="204"/>
              <a:ext cx="1360" cy="5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8" name="Freeform 35"/>
            <p:cNvSpPr>
              <a:spLocks/>
            </p:cNvSpPr>
            <p:nvPr userDrawn="1"/>
          </p:nvSpPr>
          <p:spPr bwMode="gray">
            <a:xfrm>
              <a:off x="6765" y="562"/>
              <a:ext cx="98" cy="156"/>
            </a:xfrm>
            <a:custGeom>
              <a:avLst/>
              <a:gdLst>
                <a:gd name="T0" fmla="*/ 705 w 1179"/>
                <a:gd name="T1" fmla="*/ 998 h 1866"/>
                <a:gd name="T2" fmla="*/ 588 w 1179"/>
                <a:gd name="T3" fmla="*/ 1280 h 1866"/>
                <a:gd name="T4" fmla="*/ 458 w 1179"/>
                <a:gd name="T5" fmla="*/ 1547 h 1866"/>
                <a:gd name="T6" fmla="*/ 277 w 1179"/>
                <a:gd name="T7" fmla="*/ 1824 h 1866"/>
                <a:gd name="T8" fmla="*/ 270 w 1179"/>
                <a:gd name="T9" fmla="*/ 1854 h 1866"/>
                <a:gd name="T10" fmla="*/ 295 w 1179"/>
                <a:gd name="T11" fmla="*/ 1866 h 1866"/>
                <a:gd name="T12" fmla="*/ 363 w 1179"/>
                <a:gd name="T13" fmla="*/ 1834 h 1866"/>
                <a:gd name="T14" fmla="*/ 442 w 1179"/>
                <a:gd name="T15" fmla="*/ 1757 h 1866"/>
                <a:gd name="T16" fmla="*/ 627 w 1179"/>
                <a:gd name="T17" fmla="*/ 1494 h 1866"/>
                <a:gd name="T18" fmla="*/ 832 w 1179"/>
                <a:gd name="T19" fmla="*/ 1110 h 1866"/>
                <a:gd name="T20" fmla="*/ 972 w 1179"/>
                <a:gd name="T21" fmla="*/ 852 h 1866"/>
                <a:gd name="T22" fmla="*/ 1080 w 1179"/>
                <a:gd name="T23" fmla="*/ 704 h 1866"/>
                <a:gd name="T24" fmla="*/ 1172 w 1179"/>
                <a:gd name="T25" fmla="*/ 601 h 1866"/>
                <a:gd name="T26" fmla="*/ 1178 w 1179"/>
                <a:gd name="T27" fmla="*/ 575 h 1866"/>
                <a:gd name="T28" fmla="*/ 1137 w 1179"/>
                <a:gd name="T29" fmla="*/ 537 h 1866"/>
                <a:gd name="T30" fmla="*/ 1056 w 1179"/>
                <a:gd name="T31" fmla="*/ 517 h 1866"/>
                <a:gd name="T32" fmla="*/ 1012 w 1179"/>
                <a:gd name="T33" fmla="*/ 528 h 1866"/>
                <a:gd name="T34" fmla="*/ 948 w 1179"/>
                <a:gd name="T35" fmla="*/ 593 h 1866"/>
                <a:gd name="T36" fmla="*/ 778 w 1179"/>
                <a:gd name="T37" fmla="*/ 756 h 1866"/>
                <a:gd name="T38" fmla="*/ 713 w 1179"/>
                <a:gd name="T39" fmla="*/ 790 h 1866"/>
                <a:gd name="T40" fmla="*/ 676 w 1179"/>
                <a:gd name="T41" fmla="*/ 779 h 1866"/>
                <a:gd name="T42" fmla="*/ 653 w 1179"/>
                <a:gd name="T43" fmla="*/ 730 h 1866"/>
                <a:gd name="T44" fmla="*/ 655 w 1179"/>
                <a:gd name="T45" fmla="*/ 622 h 1866"/>
                <a:gd name="T46" fmla="*/ 650 w 1179"/>
                <a:gd name="T47" fmla="*/ 579 h 1866"/>
                <a:gd name="T48" fmla="*/ 622 w 1179"/>
                <a:gd name="T49" fmla="*/ 552 h 1866"/>
                <a:gd name="T50" fmla="*/ 493 w 1179"/>
                <a:gd name="T51" fmla="*/ 530 h 1866"/>
                <a:gd name="T52" fmla="*/ 272 w 1179"/>
                <a:gd name="T53" fmla="*/ 517 h 1866"/>
                <a:gd name="T54" fmla="*/ 340 w 1179"/>
                <a:gd name="T55" fmla="*/ 248 h 1866"/>
                <a:gd name="T56" fmla="*/ 393 w 1179"/>
                <a:gd name="T57" fmla="*/ 122 h 1866"/>
                <a:gd name="T58" fmla="*/ 426 w 1179"/>
                <a:gd name="T59" fmla="*/ 45 h 1866"/>
                <a:gd name="T60" fmla="*/ 397 w 1179"/>
                <a:gd name="T61" fmla="*/ 16 h 1866"/>
                <a:gd name="T62" fmla="*/ 333 w 1179"/>
                <a:gd name="T63" fmla="*/ 0 h 1866"/>
                <a:gd name="T64" fmla="*/ 279 w 1179"/>
                <a:gd name="T65" fmla="*/ 11 h 1866"/>
                <a:gd name="T66" fmla="*/ 240 w 1179"/>
                <a:gd name="T67" fmla="*/ 61 h 1866"/>
                <a:gd name="T68" fmla="*/ 150 w 1179"/>
                <a:gd name="T69" fmla="*/ 340 h 1866"/>
                <a:gd name="T70" fmla="*/ 89 w 1179"/>
                <a:gd name="T71" fmla="*/ 509 h 1866"/>
                <a:gd name="T72" fmla="*/ 11 w 1179"/>
                <a:gd name="T73" fmla="*/ 514 h 1866"/>
                <a:gd name="T74" fmla="*/ 0 w 1179"/>
                <a:gd name="T75" fmla="*/ 531 h 1866"/>
                <a:gd name="T76" fmla="*/ 25 w 1179"/>
                <a:gd name="T77" fmla="*/ 588 h 1866"/>
                <a:gd name="T78" fmla="*/ 69 w 1179"/>
                <a:gd name="T79" fmla="*/ 627 h 1866"/>
                <a:gd name="T80" fmla="*/ 100 w 1179"/>
                <a:gd name="T81" fmla="*/ 669 h 1866"/>
                <a:gd name="T82" fmla="*/ 102 w 1179"/>
                <a:gd name="T83" fmla="*/ 825 h 1866"/>
                <a:gd name="T84" fmla="*/ 141 w 1179"/>
                <a:gd name="T85" fmla="*/ 948 h 1866"/>
                <a:gd name="T86" fmla="*/ 220 w 1179"/>
                <a:gd name="T87" fmla="*/ 1011 h 1866"/>
                <a:gd name="T88" fmla="*/ 273 w 1179"/>
                <a:gd name="T89" fmla="*/ 1012 h 1866"/>
                <a:gd name="T90" fmla="*/ 282 w 1179"/>
                <a:gd name="T91" fmla="*/ 989 h 1866"/>
                <a:gd name="T92" fmla="*/ 251 w 1179"/>
                <a:gd name="T93" fmla="*/ 888 h 1866"/>
                <a:gd name="T94" fmla="*/ 244 w 1179"/>
                <a:gd name="T95" fmla="*/ 748 h 1866"/>
                <a:gd name="T96" fmla="*/ 282 w 1179"/>
                <a:gd name="T97" fmla="*/ 625 h 1866"/>
                <a:gd name="T98" fmla="*/ 428 w 1179"/>
                <a:gd name="T99" fmla="*/ 608 h 1866"/>
                <a:gd name="T100" fmla="*/ 477 w 1179"/>
                <a:gd name="T101" fmla="*/ 617 h 1866"/>
                <a:gd name="T102" fmla="*/ 483 w 1179"/>
                <a:gd name="T103" fmla="*/ 645 h 1866"/>
                <a:gd name="T104" fmla="*/ 495 w 1179"/>
                <a:gd name="T105" fmla="*/ 741 h 1866"/>
                <a:gd name="T106" fmla="*/ 539 w 1179"/>
                <a:gd name="T107" fmla="*/ 816 h 1866"/>
                <a:gd name="T108" fmla="*/ 600 w 1179"/>
                <a:gd name="T109" fmla="*/ 858 h 1866"/>
                <a:gd name="T110" fmla="*/ 682 w 1179"/>
                <a:gd name="T111" fmla="*/ 882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9" h="1866">
                  <a:moveTo>
                    <a:pt x="756" y="885"/>
                  </a:moveTo>
                  <a:lnTo>
                    <a:pt x="752" y="893"/>
                  </a:lnTo>
                  <a:lnTo>
                    <a:pt x="741" y="919"/>
                  </a:lnTo>
                  <a:lnTo>
                    <a:pt x="729" y="944"/>
                  </a:lnTo>
                  <a:lnTo>
                    <a:pt x="718" y="971"/>
                  </a:lnTo>
                  <a:lnTo>
                    <a:pt x="705" y="998"/>
                  </a:lnTo>
                  <a:lnTo>
                    <a:pt x="694" y="1026"/>
                  </a:lnTo>
                  <a:lnTo>
                    <a:pt x="682" y="1054"/>
                  </a:lnTo>
                  <a:lnTo>
                    <a:pt x="671" y="1083"/>
                  </a:lnTo>
                  <a:lnTo>
                    <a:pt x="659" y="1112"/>
                  </a:lnTo>
                  <a:lnTo>
                    <a:pt x="624" y="1194"/>
                  </a:lnTo>
                  <a:lnTo>
                    <a:pt x="588" y="1280"/>
                  </a:lnTo>
                  <a:lnTo>
                    <a:pt x="569" y="1324"/>
                  </a:lnTo>
                  <a:lnTo>
                    <a:pt x="548" y="1368"/>
                  </a:lnTo>
                  <a:lnTo>
                    <a:pt x="527" y="1412"/>
                  </a:lnTo>
                  <a:lnTo>
                    <a:pt x="506" y="1457"/>
                  </a:lnTo>
                  <a:lnTo>
                    <a:pt x="482" y="1501"/>
                  </a:lnTo>
                  <a:lnTo>
                    <a:pt x="458" y="1547"/>
                  </a:lnTo>
                  <a:lnTo>
                    <a:pt x="432" y="1593"/>
                  </a:lnTo>
                  <a:lnTo>
                    <a:pt x="405" y="1639"/>
                  </a:lnTo>
                  <a:lnTo>
                    <a:pt x="375" y="1685"/>
                  </a:lnTo>
                  <a:lnTo>
                    <a:pt x="344" y="1731"/>
                  </a:lnTo>
                  <a:lnTo>
                    <a:pt x="312" y="1778"/>
                  </a:lnTo>
                  <a:lnTo>
                    <a:pt x="277" y="1824"/>
                  </a:lnTo>
                  <a:lnTo>
                    <a:pt x="272" y="1832"/>
                  </a:lnTo>
                  <a:lnTo>
                    <a:pt x="269" y="1840"/>
                  </a:lnTo>
                  <a:lnTo>
                    <a:pt x="269" y="1844"/>
                  </a:lnTo>
                  <a:lnTo>
                    <a:pt x="268" y="1847"/>
                  </a:lnTo>
                  <a:lnTo>
                    <a:pt x="269" y="1851"/>
                  </a:lnTo>
                  <a:lnTo>
                    <a:pt x="270" y="1854"/>
                  </a:lnTo>
                  <a:lnTo>
                    <a:pt x="272" y="1857"/>
                  </a:lnTo>
                  <a:lnTo>
                    <a:pt x="274" y="1859"/>
                  </a:lnTo>
                  <a:lnTo>
                    <a:pt x="276" y="1861"/>
                  </a:lnTo>
                  <a:lnTo>
                    <a:pt x="279" y="1863"/>
                  </a:lnTo>
                  <a:lnTo>
                    <a:pt x="287" y="1865"/>
                  </a:lnTo>
                  <a:lnTo>
                    <a:pt x="295" y="1866"/>
                  </a:lnTo>
                  <a:lnTo>
                    <a:pt x="306" y="1865"/>
                  </a:lnTo>
                  <a:lnTo>
                    <a:pt x="317" y="1862"/>
                  </a:lnTo>
                  <a:lnTo>
                    <a:pt x="327" y="1858"/>
                  </a:lnTo>
                  <a:lnTo>
                    <a:pt x="338" y="1852"/>
                  </a:lnTo>
                  <a:lnTo>
                    <a:pt x="350" y="1843"/>
                  </a:lnTo>
                  <a:lnTo>
                    <a:pt x="363" y="1834"/>
                  </a:lnTo>
                  <a:lnTo>
                    <a:pt x="375" y="1824"/>
                  </a:lnTo>
                  <a:lnTo>
                    <a:pt x="388" y="1813"/>
                  </a:lnTo>
                  <a:lnTo>
                    <a:pt x="401" y="1801"/>
                  </a:lnTo>
                  <a:lnTo>
                    <a:pt x="415" y="1786"/>
                  </a:lnTo>
                  <a:lnTo>
                    <a:pt x="429" y="1772"/>
                  </a:lnTo>
                  <a:lnTo>
                    <a:pt x="442" y="1757"/>
                  </a:lnTo>
                  <a:lnTo>
                    <a:pt x="471" y="1722"/>
                  </a:lnTo>
                  <a:lnTo>
                    <a:pt x="500" y="1684"/>
                  </a:lnTo>
                  <a:lnTo>
                    <a:pt x="531" y="1642"/>
                  </a:lnTo>
                  <a:lnTo>
                    <a:pt x="563" y="1596"/>
                  </a:lnTo>
                  <a:lnTo>
                    <a:pt x="594" y="1547"/>
                  </a:lnTo>
                  <a:lnTo>
                    <a:pt x="627" y="1494"/>
                  </a:lnTo>
                  <a:lnTo>
                    <a:pt x="661" y="1438"/>
                  </a:lnTo>
                  <a:lnTo>
                    <a:pt x="694" y="1379"/>
                  </a:lnTo>
                  <a:lnTo>
                    <a:pt x="728" y="1317"/>
                  </a:lnTo>
                  <a:lnTo>
                    <a:pt x="763" y="1250"/>
                  </a:lnTo>
                  <a:lnTo>
                    <a:pt x="797" y="1181"/>
                  </a:lnTo>
                  <a:lnTo>
                    <a:pt x="832" y="1110"/>
                  </a:lnTo>
                  <a:lnTo>
                    <a:pt x="858" y="1056"/>
                  </a:lnTo>
                  <a:lnTo>
                    <a:pt x="883" y="1008"/>
                  </a:lnTo>
                  <a:lnTo>
                    <a:pt x="906" y="964"/>
                  </a:lnTo>
                  <a:lnTo>
                    <a:pt x="930" y="923"/>
                  </a:lnTo>
                  <a:lnTo>
                    <a:pt x="951" y="886"/>
                  </a:lnTo>
                  <a:lnTo>
                    <a:pt x="972" y="852"/>
                  </a:lnTo>
                  <a:lnTo>
                    <a:pt x="992" y="822"/>
                  </a:lnTo>
                  <a:lnTo>
                    <a:pt x="1010" y="793"/>
                  </a:lnTo>
                  <a:lnTo>
                    <a:pt x="1029" y="768"/>
                  </a:lnTo>
                  <a:lnTo>
                    <a:pt x="1047" y="745"/>
                  </a:lnTo>
                  <a:lnTo>
                    <a:pt x="1063" y="724"/>
                  </a:lnTo>
                  <a:lnTo>
                    <a:pt x="1080" y="704"/>
                  </a:lnTo>
                  <a:lnTo>
                    <a:pt x="1110" y="670"/>
                  </a:lnTo>
                  <a:lnTo>
                    <a:pt x="1139" y="639"/>
                  </a:lnTo>
                  <a:lnTo>
                    <a:pt x="1152" y="625"/>
                  </a:lnTo>
                  <a:lnTo>
                    <a:pt x="1164" y="610"/>
                  </a:lnTo>
                  <a:lnTo>
                    <a:pt x="1169" y="606"/>
                  </a:lnTo>
                  <a:lnTo>
                    <a:pt x="1172" y="601"/>
                  </a:lnTo>
                  <a:lnTo>
                    <a:pt x="1175" y="597"/>
                  </a:lnTo>
                  <a:lnTo>
                    <a:pt x="1177" y="592"/>
                  </a:lnTo>
                  <a:lnTo>
                    <a:pt x="1178" y="588"/>
                  </a:lnTo>
                  <a:lnTo>
                    <a:pt x="1179" y="584"/>
                  </a:lnTo>
                  <a:lnTo>
                    <a:pt x="1179" y="580"/>
                  </a:lnTo>
                  <a:lnTo>
                    <a:pt x="1178" y="575"/>
                  </a:lnTo>
                  <a:lnTo>
                    <a:pt x="1175" y="569"/>
                  </a:lnTo>
                  <a:lnTo>
                    <a:pt x="1171" y="561"/>
                  </a:lnTo>
                  <a:lnTo>
                    <a:pt x="1164" y="555"/>
                  </a:lnTo>
                  <a:lnTo>
                    <a:pt x="1157" y="549"/>
                  </a:lnTo>
                  <a:lnTo>
                    <a:pt x="1148" y="543"/>
                  </a:lnTo>
                  <a:lnTo>
                    <a:pt x="1137" y="537"/>
                  </a:lnTo>
                  <a:lnTo>
                    <a:pt x="1125" y="532"/>
                  </a:lnTo>
                  <a:lnTo>
                    <a:pt x="1111" y="527"/>
                  </a:lnTo>
                  <a:lnTo>
                    <a:pt x="1092" y="521"/>
                  </a:lnTo>
                  <a:lnTo>
                    <a:pt x="1074" y="518"/>
                  </a:lnTo>
                  <a:lnTo>
                    <a:pt x="1065" y="517"/>
                  </a:lnTo>
                  <a:lnTo>
                    <a:pt x="1056" y="517"/>
                  </a:lnTo>
                  <a:lnTo>
                    <a:pt x="1049" y="517"/>
                  </a:lnTo>
                  <a:lnTo>
                    <a:pt x="1041" y="518"/>
                  </a:lnTo>
                  <a:lnTo>
                    <a:pt x="1034" y="520"/>
                  </a:lnTo>
                  <a:lnTo>
                    <a:pt x="1027" y="522"/>
                  </a:lnTo>
                  <a:lnTo>
                    <a:pt x="1020" y="525"/>
                  </a:lnTo>
                  <a:lnTo>
                    <a:pt x="1012" y="528"/>
                  </a:lnTo>
                  <a:lnTo>
                    <a:pt x="1006" y="532"/>
                  </a:lnTo>
                  <a:lnTo>
                    <a:pt x="1000" y="537"/>
                  </a:lnTo>
                  <a:lnTo>
                    <a:pt x="994" y="542"/>
                  </a:lnTo>
                  <a:lnTo>
                    <a:pt x="989" y="548"/>
                  </a:lnTo>
                  <a:lnTo>
                    <a:pt x="985" y="551"/>
                  </a:lnTo>
                  <a:lnTo>
                    <a:pt x="948" y="593"/>
                  </a:lnTo>
                  <a:lnTo>
                    <a:pt x="909" y="635"/>
                  </a:lnTo>
                  <a:lnTo>
                    <a:pt x="870" y="675"/>
                  </a:lnTo>
                  <a:lnTo>
                    <a:pt x="832" y="711"/>
                  </a:lnTo>
                  <a:lnTo>
                    <a:pt x="813" y="728"/>
                  </a:lnTo>
                  <a:lnTo>
                    <a:pt x="795" y="743"/>
                  </a:lnTo>
                  <a:lnTo>
                    <a:pt x="778" y="756"/>
                  </a:lnTo>
                  <a:lnTo>
                    <a:pt x="762" y="769"/>
                  </a:lnTo>
                  <a:lnTo>
                    <a:pt x="746" y="778"/>
                  </a:lnTo>
                  <a:lnTo>
                    <a:pt x="732" y="784"/>
                  </a:lnTo>
                  <a:lnTo>
                    <a:pt x="725" y="787"/>
                  </a:lnTo>
                  <a:lnTo>
                    <a:pt x="719" y="789"/>
                  </a:lnTo>
                  <a:lnTo>
                    <a:pt x="713" y="790"/>
                  </a:lnTo>
                  <a:lnTo>
                    <a:pt x="707" y="790"/>
                  </a:lnTo>
                  <a:lnTo>
                    <a:pt x="697" y="789"/>
                  </a:lnTo>
                  <a:lnTo>
                    <a:pt x="688" y="786"/>
                  </a:lnTo>
                  <a:lnTo>
                    <a:pt x="684" y="784"/>
                  </a:lnTo>
                  <a:lnTo>
                    <a:pt x="680" y="782"/>
                  </a:lnTo>
                  <a:lnTo>
                    <a:pt x="676" y="779"/>
                  </a:lnTo>
                  <a:lnTo>
                    <a:pt x="673" y="776"/>
                  </a:lnTo>
                  <a:lnTo>
                    <a:pt x="668" y="770"/>
                  </a:lnTo>
                  <a:lnTo>
                    <a:pt x="664" y="762"/>
                  </a:lnTo>
                  <a:lnTo>
                    <a:pt x="661" y="755"/>
                  </a:lnTo>
                  <a:lnTo>
                    <a:pt x="657" y="747"/>
                  </a:lnTo>
                  <a:lnTo>
                    <a:pt x="653" y="730"/>
                  </a:lnTo>
                  <a:lnTo>
                    <a:pt x="651" y="711"/>
                  </a:lnTo>
                  <a:lnTo>
                    <a:pt x="651" y="692"/>
                  </a:lnTo>
                  <a:lnTo>
                    <a:pt x="651" y="672"/>
                  </a:lnTo>
                  <a:lnTo>
                    <a:pt x="653" y="652"/>
                  </a:lnTo>
                  <a:lnTo>
                    <a:pt x="654" y="634"/>
                  </a:lnTo>
                  <a:lnTo>
                    <a:pt x="655" y="622"/>
                  </a:lnTo>
                  <a:lnTo>
                    <a:pt x="656" y="611"/>
                  </a:lnTo>
                  <a:lnTo>
                    <a:pt x="656" y="604"/>
                  </a:lnTo>
                  <a:lnTo>
                    <a:pt x="655" y="597"/>
                  </a:lnTo>
                  <a:lnTo>
                    <a:pt x="654" y="591"/>
                  </a:lnTo>
                  <a:lnTo>
                    <a:pt x="652" y="585"/>
                  </a:lnTo>
                  <a:lnTo>
                    <a:pt x="650" y="579"/>
                  </a:lnTo>
                  <a:lnTo>
                    <a:pt x="647" y="574"/>
                  </a:lnTo>
                  <a:lnTo>
                    <a:pt x="644" y="569"/>
                  </a:lnTo>
                  <a:lnTo>
                    <a:pt x="639" y="564"/>
                  </a:lnTo>
                  <a:lnTo>
                    <a:pt x="634" y="560"/>
                  </a:lnTo>
                  <a:lnTo>
                    <a:pt x="629" y="556"/>
                  </a:lnTo>
                  <a:lnTo>
                    <a:pt x="622" y="552"/>
                  </a:lnTo>
                  <a:lnTo>
                    <a:pt x="615" y="549"/>
                  </a:lnTo>
                  <a:lnTo>
                    <a:pt x="598" y="544"/>
                  </a:lnTo>
                  <a:lnTo>
                    <a:pt x="578" y="539"/>
                  </a:lnTo>
                  <a:lnTo>
                    <a:pt x="558" y="537"/>
                  </a:lnTo>
                  <a:lnTo>
                    <a:pt x="529" y="533"/>
                  </a:lnTo>
                  <a:lnTo>
                    <a:pt x="493" y="530"/>
                  </a:lnTo>
                  <a:lnTo>
                    <a:pt x="453" y="527"/>
                  </a:lnTo>
                  <a:lnTo>
                    <a:pt x="411" y="525"/>
                  </a:lnTo>
                  <a:lnTo>
                    <a:pt x="366" y="522"/>
                  </a:lnTo>
                  <a:lnTo>
                    <a:pt x="322" y="520"/>
                  </a:lnTo>
                  <a:lnTo>
                    <a:pt x="279" y="517"/>
                  </a:lnTo>
                  <a:lnTo>
                    <a:pt x="272" y="517"/>
                  </a:lnTo>
                  <a:lnTo>
                    <a:pt x="273" y="510"/>
                  </a:lnTo>
                  <a:lnTo>
                    <a:pt x="286" y="448"/>
                  </a:lnTo>
                  <a:lnTo>
                    <a:pt x="300" y="387"/>
                  </a:lnTo>
                  <a:lnTo>
                    <a:pt x="316" y="329"/>
                  </a:lnTo>
                  <a:lnTo>
                    <a:pt x="332" y="274"/>
                  </a:lnTo>
                  <a:lnTo>
                    <a:pt x="340" y="248"/>
                  </a:lnTo>
                  <a:lnTo>
                    <a:pt x="349" y="223"/>
                  </a:lnTo>
                  <a:lnTo>
                    <a:pt x="358" y="199"/>
                  </a:lnTo>
                  <a:lnTo>
                    <a:pt x="367" y="178"/>
                  </a:lnTo>
                  <a:lnTo>
                    <a:pt x="376" y="157"/>
                  </a:lnTo>
                  <a:lnTo>
                    <a:pt x="384" y="138"/>
                  </a:lnTo>
                  <a:lnTo>
                    <a:pt x="393" y="122"/>
                  </a:lnTo>
                  <a:lnTo>
                    <a:pt x="401" y="106"/>
                  </a:lnTo>
                  <a:lnTo>
                    <a:pt x="413" y="86"/>
                  </a:lnTo>
                  <a:lnTo>
                    <a:pt x="422" y="67"/>
                  </a:lnTo>
                  <a:lnTo>
                    <a:pt x="425" y="59"/>
                  </a:lnTo>
                  <a:lnTo>
                    <a:pt x="426" y="52"/>
                  </a:lnTo>
                  <a:lnTo>
                    <a:pt x="426" y="45"/>
                  </a:lnTo>
                  <a:lnTo>
                    <a:pt x="424" y="39"/>
                  </a:lnTo>
                  <a:lnTo>
                    <a:pt x="422" y="34"/>
                  </a:lnTo>
                  <a:lnTo>
                    <a:pt x="418" y="30"/>
                  </a:lnTo>
                  <a:lnTo>
                    <a:pt x="413" y="25"/>
                  </a:lnTo>
                  <a:lnTo>
                    <a:pt x="406" y="20"/>
                  </a:lnTo>
                  <a:lnTo>
                    <a:pt x="397" y="16"/>
                  </a:lnTo>
                  <a:lnTo>
                    <a:pt x="387" y="13"/>
                  </a:lnTo>
                  <a:lnTo>
                    <a:pt x="376" y="9"/>
                  </a:lnTo>
                  <a:lnTo>
                    <a:pt x="364" y="6"/>
                  </a:lnTo>
                  <a:lnTo>
                    <a:pt x="353" y="3"/>
                  </a:lnTo>
                  <a:lnTo>
                    <a:pt x="342" y="1"/>
                  </a:lnTo>
                  <a:lnTo>
                    <a:pt x="333" y="0"/>
                  </a:lnTo>
                  <a:lnTo>
                    <a:pt x="323" y="0"/>
                  </a:lnTo>
                  <a:lnTo>
                    <a:pt x="313" y="1"/>
                  </a:lnTo>
                  <a:lnTo>
                    <a:pt x="304" y="2"/>
                  </a:lnTo>
                  <a:lnTo>
                    <a:pt x="294" y="4"/>
                  </a:lnTo>
                  <a:lnTo>
                    <a:pt x="286" y="7"/>
                  </a:lnTo>
                  <a:lnTo>
                    <a:pt x="279" y="11"/>
                  </a:lnTo>
                  <a:lnTo>
                    <a:pt x="273" y="15"/>
                  </a:lnTo>
                  <a:lnTo>
                    <a:pt x="267" y="20"/>
                  </a:lnTo>
                  <a:lnTo>
                    <a:pt x="262" y="26"/>
                  </a:lnTo>
                  <a:lnTo>
                    <a:pt x="253" y="37"/>
                  </a:lnTo>
                  <a:lnTo>
                    <a:pt x="245" y="49"/>
                  </a:lnTo>
                  <a:lnTo>
                    <a:pt x="240" y="61"/>
                  </a:lnTo>
                  <a:lnTo>
                    <a:pt x="235" y="73"/>
                  </a:lnTo>
                  <a:lnTo>
                    <a:pt x="216" y="124"/>
                  </a:lnTo>
                  <a:lnTo>
                    <a:pt x="197" y="177"/>
                  </a:lnTo>
                  <a:lnTo>
                    <a:pt x="180" y="230"/>
                  </a:lnTo>
                  <a:lnTo>
                    <a:pt x="164" y="285"/>
                  </a:lnTo>
                  <a:lnTo>
                    <a:pt x="150" y="340"/>
                  </a:lnTo>
                  <a:lnTo>
                    <a:pt x="137" y="395"/>
                  </a:lnTo>
                  <a:lnTo>
                    <a:pt x="126" y="450"/>
                  </a:lnTo>
                  <a:lnTo>
                    <a:pt x="117" y="505"/>
                  </a:lnTo>
                  <a:lnTo>
                    <a:pt x="116" y="510"/>
                  </a:lnTo>
                  <a:lnTo>
                    <a:pt x="111" y="510"/>
                  </a:lnTo>
                  <a:lnTo>
                    <a:pt x="89" y="509"/>
                  </a:lnTo>
                  <a:lnTo>
                    <a:pt x="71" y="509"/>
                  </a:lnTo>
                  <a:lnTo>
                    <a:pt x="54" y="509"/>
                  </a:lnTo>
                  <a:lnTo>
                    <a:pt x="39" y="509"/>
                  </a:lnTo>
                  <a:lnTo>
                    <a:pt x="26" y="510"/>
                  </a:lnTo>
                  <a:lnTo>
                    <a:pt x="16" y="512"/>
                  </a:lnTo>
                  <a:lnTo>
                    <a:pt x="11" y="514"/>
                  </a:lnTo>
                  <a:lnTo>
                    <a:pt x="8" y="517"/>
                  </a:lnTo>
                  <a:lnTo>
                    <a:pt x="5" y="519"/>
                  </a:lnTo>
                  <a:lnTo>
                    <a:pt x="3" y="522"/>
                  </a:lnTo>
                  <a:lnTo>
                    <a:pt x="2" y="524"/>
                  </a:lnTo>
                  <a:lnTo>
                    <a:pt x="1" y="528"/>
                  </a:lnTo>
                  <a:lnTo>
                    <a:pt x="0" y="531"/>
                  </a:lnTo>
                  <a:lnTo>
                    <a:pt x="0" y="535"/>
                  </a:lnTo>
                  <a:lnTo>
                    <a:pt x="2" y="545"/>
                  </a:lnTo>
                  <a:lnTo>
                    <a:pt x="6" y="555"/>
                  </a:lnTo>
                  <a:lnTo>
                    <a:pt x="11" y="566"/>
                  </a:lnTo>
                  <a:lnTo>
                    <a:pt x="17" y="577"/>
                  </a:lnTo>
                  <a:lnTo>
                    <a:pt x="25" y="588"/>
                  </a:lnTo>
                  <a:lnTo>
                    <a:pt x="34" y="600"/>
                  </a:lnTo>
                  <a:lnTo>
                    <a:pt x="40" y="606"/>
                  </a:lnTo>
                  <a:lnTo>
                    <a:pt x="47" y="611"/>
                  </a:lnTo>
                  <a:lnTo>
                    <a:pt x="54" y="618"/>
                  </a:lnTo>
                  <a:lnTo>
                    <a:pt x="61" y="623"/>
                  </a:lnTo>
                  <a:lnTo>
                    <a:pt x="69" y="627"/>
                  </a:lnTo>
                  <a:lnTo>
                    <a:pt x="77" y="631"/>
                  </a:lnTo>
                  <a:lnTo>
                    <a:pt x="86" y="635"/>
                  </a:lnTo>
                  <a:lnTo>
                    <a:pt x="96" y="638"/>
                  </a:lnTo>
                  <a:lnTo>
                    <a:pt x="102" y="640"/>
                  </a:lnTo>
                  <a:lnTo>
                    <a:pt x="101" y="644"/>
                  </a:lnTo>
                  <a:lnTo>
                    <a:pt x="100" y="669"/>
                  </a:lnTo>
                  <a:lnTo>
                    <a:pt x="99" y="693"/>
                  </a:lnTo>
                  <a:lnTo>
                    <a:pt x="98" y="718"/>
                  </a:lnTo>
                  <a:lnTo>
                    <a:pt x="98" y="741"/>
                  </a:lnTo>
                  <a:lnTo>
                    <a:pt x="98" y="771"/>
                  </a:lnTo>
                  <a:lnTo>
                    <a:pt x="99" y="798"/>
                  </a:lnTo>
                  <a:lnTo>
                    <a:pt x="102" y="825"/>
                  </a:lnTo>
                  <a:lnTo>
                    <a:pt x="106" y="849"/>
                  </a:lnTo>
                  <a:lnTo>
                    <a:pt x="110" y="873"/>
                  </a:lnTo>
                  <a:lnTo>
                    <a:pt x="116" y="894"/>
                  </a:lnTo>
                  <a:lnTo>
                    <a:pt x="123" y="914"/>
                  </a:lnTo>
                  <a:lnTo>
                    <a:pt x="131" y="932"/>
                  </a:lnTo>
                  <a:lnTo>
                    <a:pt x="141" y="948"/>
                  </a:lnTo>
                  <a:lnTo>
                    <a:pt x="152" y="963"/>
                  </a:lnTo>
                  <a:lnTo>
                    <a:pt x="163" y="976"/>
                  </a:lnTo>
                  <a:lnTo>
                    <a:pt x="176" y="987"/>
                  </a:lnTo>
                  <a:lnTo>
                    <a:pt x="189" y="997"/>
                  </a:lnTo>
                  <a:lnTo>
                    <a:pt x="204" y="1004"/>
                  </a:lnTo>
                  <a:lnTo>
                    <a:pt x="220" y="1011"/>
                  </a:lnTo>
                  <a:lnTo>
                    <a:pt x="236" y="1016"/>
                  </a:lnTo>
                  <a:lnTo>
                    <a:pt x="242" y="1017"/>
                  </a:lnTo>
                  <a:lnTo>
                    <a:pt x="248" y="1017"/>
                  </a:lnTo>
                  <a:lnTo>
                    <a:pt x="259" y="1016"/>
                  </a:lnTo>
                  <a:lnTo>
                    <a:pt x="268" y="1014"/>
                  </a:lnTo>
                  <a:lnTo>
                    <a:pt x="273" y="1012"/>
                  </a:lnTo>
                  <a:lnTo>
                    <a:pt x="277" y="1010"/>
                  </a:lnTo>
                  <a:lnTo>
                    <a:pt x="280" y="1007"/>
                  </a:lnTo>
                  <a:lnTo>
                    <a:pt x="282" y="1004"/>
                  </a:lnTo>
                  <a:lnTo>
                    <a:pt x="284" y="999"/>
                  </a:lnTo>
                  <a:lnTo>
                    <a:pt x="284" y="994"/>
                  </a:lnTo>
                  <a:lnTo>
                    <a:pt x="282" y="989"/>
                  </a:lnTo>
                  <a:lnTo>
                    <a:pt x="279" y="982"/>
                  </a:lnTo>
                  <a:lnTo>
                    <a:pt x="271" y="966"/>
                  </a:lnTo>
                  <a:lnTo>
                    <a:pt x="265" y="948"/>
                  </a:lnTo>
                  <a:lnTo>
                    <a:pt x="259" y="929"/>
                  </a:lnTo>
                  <a:lnTo>
                    <a:pt x="254" y="909"/>
                  </a:lnTo>
                  <a:lnTo>
                    <a:pt x="251" y="888"/>
                  </a:lnTo>
                  <a:lnTo>
                    <a:pt x="247" y="866"/>
                  </a:lnTo>
                  <a:lnTo>
                    <a:pt x="245" y="843"/>
                  </a:lnTo>
                  <a:lnTo>
                    <a:pt x="244" y="820"/>
                  </a:lnTo>
                  <a:lnTo>
                    <a:pt x="243" y="796"/>
                  </a:lnTo>
                  <a:lnTo>
                    <a:pt x="243" y="773"/>
                  </a:lnTo>
                  <a:lnTo>
                    <a:pt x="244" y="748"/>
                  </a:lnTo>
                  <a:lnTo>
                    <a:pt x="245" y="725"/>
                  </a:lnTo>
                  <a:lnTo>
                    <a:pt x="249" y="678"/>
                  </a:lnTo>
                  <a:lnTo>
                    <a:pt x="254" y="633"/>
                  </a:lnTo>
                  <a:lnTo>
                    <a:pt x="255" y="629"/>
                  </a:lnTo>
                  <a:lnTo>
                    <a:pt x="259" y="628"/>
                  </a:lnTo>
                  <a:lnTo>
                    <a:pt x="282" y="625"/>
                  </a:lnTo>
                  <a:lnTo>
                    <a:pt x="307" y="622"/>
                  </a:lnTo>
                  <a:lnTo>
                    <a:pt x="332" y="618"/>
                  </a:lnTo>
                  <a:lnTo>
                    <a:pt x="357" y="615"/>
                  </a:lnTo>
                  <a:lnTo>
                    <a:pt x="381" y="612"/>
                  </a:lnTo>
                  <a:lnTo>
                    <a:pt x="406" y="610"/>
                  </a:lnTo>
                  <a:lnTo>
                    <a:pt x="428" y="608"/>
                  </a:lnTo>
                  <a:lnTo>
                    <a:pt x="448" y="607"/>
                  </a:lnTo>
                  <a:lnTo>
                    <a:pt x="450" y="607"/>
                  </a:lnTo>
                  <a:lnTo>
                    <a:pt x="459" y="608"/>
                  </a:lnTo>
                  <a:lnTo>
                    <a:pt x="466" y="610"/>
                  </a:lnTo>
                  <a:lnTo>
                    <a:pt x="472" y="612"/>
                  </a:lnTo>
                  <a:lnTo>
                    <a:pt x="477" y="617"/>
                  </a:lnTo>
                  <a:lnTo>
                    <a:pt x="479" y="620"/>
                  </a:lnTo>
                  <a:lnTo>
                    <a:pt x="481" y="623"/>
                  </a:lnTo>
                  <a:lnTo>
                    <a:pt x="482" y="626"/>
                  </a:lnTo>
                  <a:lnTo>
                    <a:pt x="483" y="630"/>
                  </a:lnTo>
                  <a:lnTo>
                    <a:pt x="483" y="637"/>
                  </a:lnTo>
                  <a:lnTo>
                    <a:pt x="483" y="645"/>
                  </a:lnTo>
                  <a:lnTo>
                    <a:pt x="483" y="657"/>
                  </a:lnTo>
                  <a:lnTo>
                    <a:pt x="483" y="674"/>
                  </a:lnTo>
                  <a:lnTo>
                    <a:pt x="485" y="693"/>
                  </a:lnTo>
                  <a:lnTo>
                    <a:pt x="489" y="717"/>
                  </a:lnTo>
                  <a:lnTo>
                    <a:pt x="492" y="728"/>
                  </a:lnTo>
                  <a:lnTo>
                    <a:pt x="495" y="741"/>
                  </a:lnTo>
                  <a:lnTo>
                    <a:pt x="500" y="753"/>
                  </a:lnTo>
                  <a:lnTo>
                    <a:pt x="506" y="766"/>
                  </a:lnTo>
                  <a:lnTo>
                    <a:pt x="513" y="779"/>
                  </a:lnTo>
                  <a:lnTo>
                    <a:pt x="520" y="791"/>
                  </a:lnTo>
                  <a:lnTo>
                    <a:pt x="529" y="803"/>
                  </a:lnTo>
                  <a:lnTo>
                    <a:pt x="539" y="816"/>
                  </a:lnTo>
                  <a:lnTo>
                    <a:pt x="548" y="824"/>
                  </a:lnTo>
                  <a:lnTo>
                    <a:pt x="558" y="832"/>
                  </a:lnTo>
                  <a:lnTo>
                    <a:pt x="568" y="840"/>
                  </a:lnTo>
                  <a:lnTo>
                    <a:pt x="578" y="846"/>
                  </a:lnTo>
                  <a:lnTo>
                    <a:pt x="589" y="853"/>
                  </a:lnTo>
                  <a:lnTo>
                    <a:pt x="600" y="858"/>
                  </a:lnTo>
                  <a:lnTo>
                    <a:pt x="613" y="865"/>
                  </a:lnTo>
                  <a:lnTo>
                    <a:pt x="626" y="869"/>
                  </a:lnTo>
                  <a:lnTo>
                    <a:pt x="639" y="873"/>
                  </a:lnTo>
                  <a:lnTo>
                    <a:pt x="652" y="877"/>
                  </a:lnTo>
                  <a:lnTo>
                    <a:pt x="668" y="879"/>
                  </a:lnTo>
                  <a:lnTo>
                    <a:pt x="682" y="882"/>
                  </a:lnTo>
                  <a:lnTo>
                    <a:pt x="697" y="883"/>
                  </a:lnTo>
                  <a:lnTo>
                    <a:pt x="714" y="884"/>
                  </a:lnTo>
                  <a:lnTo>
                    <a:pt x="730" y="885"/>
                  </a:lnTo>
                  <a:lnTo>
                    <a:pt x="747" y="885"/>
                  </a:lnTo>
                  <a:lnTo>
                    <a:pt x="756" y="8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59" name="Freeform 36"/>
            <p:cNvSpPr>
              <a:spLocks/>
            </p:cNvSpPr>
            <p:nvPr userDrawn="1"/>
          </p:nvSpPr>
          <p:spPr bwMode="gray">
            <a:xfrm>
              <a:off x="6460" y="648"/>
              <a:ext cx="42" cy="70"/>
            </a:xfrm>
            <a:custGeom>
              <a:avLst/>
              <a:gdLst>
                <a:gd name="T0" fmla="*/ 395 w 504"/>
                <a:gd name="T1" fmla="*/ 126 h 840"/>
                <a:gd name="T2" fmla="*/ 353 w 504"/>
                <a:gd name="T3" fmla="*/ 165 h 840"/>
                <a:gd name="T4" fmla="*/ 314 w 504"/>
                <a:gd name="T5" fmla="*/ 203 h 840"/>
                <a:gd name="T6" fmla="*/ 279 w 504"/>
                <a:gd name="T7" fmla="*/ 243 h 840"/>
                <a:gd name="T8" fmla="*/ 248 w 504"/>
                <a:gd name="T9" fmla="*/ 283 h 840"/>
                <a:gd name="T10" fmla="*/ 219 w 504"/>
                <a:gd name="T11" fmla="*/ 323 h 840"/>
                <a:gd name="T12" fmla="*/ 195 w 504"/>
                <a:gd name="T13" fmla="*/ 365 h 840"/>
                <a:gd name="T14" fmla="*/ 174 w 504"/>
                <a:gd name="T15" fmla="*/ 407 h 840"/>
                <a:gd name="T16" fmla="*/ 156 w 504"/>
                <a:gd name="T17" fmla="*/ 451 h 840"/>
                <a:gd name="T18" fmla="*/ 135 w 504"/>
                <a:gd name="T19" fmla="*/ 514 h 840"/>
                <a:gd name="T20" fmla="*/ 122 w 504"/>
                <a:gd name="T21" fmla="*/ 567 h 840"/>
                <a:gd name="T22" fmla="*/ 115 w 504"/>
                <a:gd name="T23" fmla="*/ 613 h 840"/>
                <a:gd name="T24" fmla="*/ 114 w 504"/>
                <a:gd name="T25" fmla="*/ 650 h 840"/>
                <a:gd name="T26" fmla="*/ 116 w 504"/>
                <a:gd name="T27" fmla="*/ 681 h 840"/>
                <a:gd name="T28" fmla="*/ 121 w 504"/>
                <a:gd name="T29" fmla="*/ 704 h 840"/>
                <a:gd name="T30" fmla="*/ 127 w 504"/>
                <a:gd name="T31" fmla="*/ 723 h 840"/>
                <a:gd name="T32" fmla="*/ 135 w 504"/>
                <a:gd name="T33" fmla="*/ 736 h 840"/>
                <a:gd name="T34" fmla="*/ 146 w 504"/>
                <a:gd name="T35" fmla="*/ 748 h 840"/>
                <a:gd name="T36" fmla="*/ 159 w 504"/>
                <a:gd name="T37" fmla="*/ 757 h 840"/>
                <a:gd name="T38" fmla="*/ 173 w 504"/>
                <a:gd name="T39" fmla="*/ 762 h 840"/>
                <a:gd name="T40" fmla="*/ 188 w 504"/>
                <a:gd name="T41" fmla="*/ 764 h 840"/>
                <a:gd name="T42" fmla="*/ 208 w 504"/>
                <a:gd name="T43" fmla="*/ 840 h 840"/>
                <a:gd name="T44" fmla="*/ 182 w 504"/>
                <a:gd name="T45" fmla="*/ 839 h 840"/>
                <a:gd name="T46" fmla="*/ 159 w 504"/>
                <a:gd name="T47" fmla="*/ 835 h 840"/>
                <a:gd name="T48" fmla="*/ 136 w 504"/>
                <a:gd name="T49" fmla="*/ 829 h 840"/>
                <a:gd name="T50" fmla="*/ 115 w 504"/>
                <a:gd name="T51" fmla="*/ 821 h 840"/>
                <a:gd name="T52" fmla="*/ 96 w 504"/>
                <a:gd name="T53" fmla="*/ 809 h 840"/>
                <a:gd name="T54" fmla="*/ 77 w 504"/>
                <a:gd name="T55" fmla="*/ 795 h 840"/>
                <a:gd name="T56" fmla="*/ 61 w 504"/>
                <a:gd name="T57" fmla="*/ 780 h 840"/>
                <a:gd name="T58" fmla="*/ 47 w 504"/>
                <a:gd name="T59" fmla="*/ 761 h 840"/>
                <a:gd name="T60" fmla="*/ 28 w 504"/>
                <a:gd name="T61" fmla="*/ 731 h 840"/>
                <a:gd name="T62" fmla="*/ 14 w 504"/>
                <a:gd name="T63" fmla="*/ 696 h 840"/>
                <a:gd name="T64" fmla="*/ 5 w 504"/>
                <a:gd name="T65" fmla="*/ 658 h 840"/>
                <a:gd name="T66" fmla="*/ 1 w 504"/>
                <a:gd name="T67" fmla="*/ 618 h 840"/>
                <a:gd name="T68" fmla="*/ 1 w 504"/>
                <a:gd name="T69" fmla="*/ 576 h 840"/>
                <a:gd name="T70" fmla="*/ 5 w 504"/>
                <a:gd name="T71" fmla="*/ 532 h 840"/>
                <a:gd name="T72" fmla="*/ 14 w 504"/>
                <a:gd name="T73" fmla="*/ 486 h 840"/>
                <a:gd name="T74" fmla="*/ 27 w 504"/>
                <a:gd name="T75" fmla="*/ 439 h 840"/>
                <a:gd name="T76" fmla="*/ 51 w 504"/>
                <a:gd name="T77" fmla="*/ 380 h 840"/>
                <a:gd name="T78" fmla="*/ 81 w 504"/>
                <a:gd name="T79" fmla="*/ 321 h 840"/>
                <a:gd name="T80" fmla="*/ 118 w 504"/>
                <a:gd name="T81" fmla="*/ 264 h 840"/>
                <a:gd name="T82" fmla="*/ 162 w 504"/>
                <a:gd name="T83" fmla="*/ 209 h 840"/>
                <a:gd name="T84" fmla="*/ 212 w 504"/>
                <a:gd name="T85" fmla="*/ 156 h 840"/>
                <a:gd name="T86" fmla="*/ 269 w 504"/>
                <a:gd name="T87" fmla="*/ 103 h 840"/>
                <a:gd name="T88" fmla="*/ 332 w 504"/>
                <a:gd name="T89" fmla="*/ 52 h 840"/>
                <a:gd name="T90" fmla="*/ 403 w 504"/>
                <a:gd name="T91" fmla="*/ 2 h 840"/>
                <a:gd name="T92" fmla="*/ 504 w 504"/>
                <a:gd name="T93" fmla="*/ 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4" h="840">
                  <a:moveTo>
                    <a:pt x="406" y="118"/>
                  </a:moveTo>
                  <a:lnTo>
                    <a:pt x="395" y="126"/>
                  </a:lnTo>
                  <a:lnTo>
                    <a:pt x="374" y="146"/>
                  </a:lnTo>
                  <a:lnTo>
                    <a:pt x="353" y="165"/>
                  </a:lnTo>
                  <a:lnTo>
                    <a:pt x="333" y="184"/>
                  </a:lnTo>
                  <a:lnTo>
                    <a:pt x="314" y="203"/>
                  </a:lnTo>
                  <a:lnTo>
                    <a:pt x="295" y="223"/>
                  </a:lnTo>
                  <a:lnTo>
                    <a:pt x="279" y="243"/>
                  </a:lnTo>
                  <a:lnTo>
                    <a:pt x="263" y="262"/>
                  </a:lnTo>
                  <a:lnTo>
                    <a:pt x="248" y="283"/>
                  </a:lnTo>
                  <a:lnTo>
                    <a:pt x="233" y="303"/>
                  </a:lnTo>
                  <a:lnTo>
                    <a:pt x="219" y="323"/>
                  </a:lnTo>
                  <a:lnTo>
                    <a:pt x="207" y="344"/>
                  </a:lnTo>
                  <a:lnTo>
                    <a:pt x="195" y="365"/>
                  </a:lnTo>
                  <a:lnTo>
                    <a:pt x="184" y="386"/>
                  </a:lnTo>
                  <a:lnTo>
                    <a:pt x="174" y="407"/>
                  </a:lnTo>
                  <a:lnTo>
                    <a:pt x="165" y="430"/>
                  </a:lnTo>
                  <a:lnTo>
                    <a:pt x="156" y="451"/>
                  </a:lnTo>
                  <a:lnTo>
                    <a:pt x="145" y="484"/>
                  </a:lnTo>
                  <a:lnTo>
                    <a:pt x="135" y="514"/>
                  </a:lnTo>
                  <a:lnTo>
                    <a:pt x="128" y="542"/>
                  </a:lnTo>
                  <a:lnTo>
                    <a:pt x="122" y="567"/>
                  </a:lnTo>
                  <a:lnTo>
                    <a:pt x="118" y="591"/>
                  </a:lnTo>
                  <a:lnTo>
                    <a:pt x="115" y="613"/>
                  </a:lnTo>
                  <a:lnTo>
                    <a:pt x="114" y="633"/>
                  </a:lnTo>
                  <a:lnTo>
                    <a:pt x="114" y="650"/>
                  </a:lnTo>
                  <a:lnTo>
                    <a:pt x="114" y="666"/>
                  </a:lnTo>
                  <a:lnTo>
                    <a:pt x="116" y="681"/>
                  </a:lnTo>
                  <a:lnTo>
                    <a:pt x="118" y="693"/>
                  </a:lnTo>
                  <a:lnTo>
                    <a:pt x="121" y="704"/>
                  </a:lnTo>
                  <a:lnTo>
                    <a:pt x="124" y="714"/>
                  </a:lnTo>
                  <a:lnTo>
                    <a:pt x="127" y="723"/>
                  </a:lnTo>
                  <a:lnTo>
                    <a:pt x="131" y="730"/>
                  </a:lnTo>
                  <a:lnTo>
                    <a:pt x="135" y="736"/>
                  </a:lnTo>
                  <a:lnTo>
                    <a:pt x="140" y="742"/>
                  </a:lnTo>
                  <a:lnTo>
                    <a:pt x="146" y="748"/>
                  </a:lnTo>
                  <a:lnTo>
                    <a:pt x="152" y="753"/>
                  </a:lnTo>
                  <a:lnTo>
                    <a:pt x="159" y="757"/>
                  </a:lnTo>
                  <a:lnTo>
                    <a:pt x="166" y="760"/>
                  </a:lnTo>
                  <a:lnTo>
                    <a:pt x="173" y="762"/>
                  </a:lnTo>
                  <a:lnTo>
                    <a:pt x="180" y="763"/>
                  </a:lnTo>
                  <a:lnTo>
                    <a:pt x="188" y="764"/>
                  </a:lnTo>
                  <a:lnTo>
                    <a:pt x="230" y="801"/>
                  </a:lnTo>
                  <a:lnTo>
                    <a:pt x="208" y="840"/>
                  </a:lnTo>
                  <a:lnTo>
                    <a:pt x="195" y="840"/>
                  </a:lnTo>
                  <a:lnTo>
                    <a:pt x="182" y="839"/>
                  </a:lnTo>
                  <a:lnTo>
                    <a:pt x="170" y="838"/>
                  </a:lnTo>
                  <a:lnTo>
                    <a:pt x="159" y="835"/>
                  </a:lnTo>
                  <a:lnTo>
                    <a:pt x="148" y="833"/>
                  </a:lnTo>
                  <a:lnTo>
                    <a:pt x="136" y="829"/>
                  </a:lnTo>
                  <a:lnTo>
                    <a:pt x="125" y="825"/>
                  </a:lnTo>
                  <a:lnTo>
                    <a:pt x="115" y="821"/>
                  </a:lnTo>
                  <a:lnTo>
                    <a:pt x="105" y="814"/>
                  </a:lnTo>
                  <a:lnTo>
                    <a:pt x="96" y="809"/>
                  </a:lnTo>
                  <a:lnTo>
                    <a:pt x="86" y="802"/>
                  </a:lnTo>
                  <a:lnTo>
                    <a:pt x="77" y="795"/>
                  </a:lnTo>
                  <a:lnTo>
                    <a:pt x="69" y="788"/>
                  </a:lnTo>
                  <a:lnTo>
                    <a:pt x="61" y="780"/>
                  </a:lnTo>
                  <a:lnTo>
                    <a:pt x="54" y="771"/>
                  </a:lnTo>
                  <a:lnTo>
                    <a:pt x="47" y="761"/>
                  </a:lnTo>
                  <a:lnTo>
                    <a:pt x="36" y="746"/>
                  </a:lnTo>
                  <a:lnTo>
                    <a:pt x="28" y="731"/>
                  </a:lnTo>
                  <a:lnTo>
                    <a:pt x="21" y="713"/>
                  </a:lnTo>
                  <a:lnTo>
                    <a:pt x="14" y="696"/>
                  </a:lnTo>
                  <a:lnTo>
                    <a:pt x="9" y="678"/>
                  </a:lnTo>
                  <a:lnTo>
                    <a:pt x="5" y="658"/>
                  </a:lnTo>
                  <a:lnTo>
                    <a:pt x="2" y="639"/>
                  </a:lnTo>
                  <a:lnTo>
                    <a:pt x="1" y="618"/>
                  </a:lnTo>
                  <a:lnTo>
                    <a:pt x="0" y="597"/>
                  </a:lnTo>
                  <a:lnTo>
                    <a:pt x="1" y="576"/>
                  </a:lnTo>
                  <a:lnTo>
                    <a:pt x="2" y="554"/>
                  </a:lnTo>
                  <a:lnTo>
                    <a:pt x="5" y="532"/>
                  </a:lnTo>
                  <a:lnTo>
                    <a:pt x="9" y="509"/>
                  </a:lnTo>
                  <a:lnTo>
                    <a:pt x="14" y="486"/>
                  </a:lnTo>
                  <a:lnTo>
                    <a:pt x="20" y="462"/>
                  </a:lnTo>
                  <a:lnTo>
                    <a:pt x="27" y="439"/>
                  </a:lnTo>
                  <a:lnTo>
                    <a:pt x="38" y="409"/>
                  </a:lnTo>
                  <a:lnTo>
                    <a:pt x="51" y="380"/>
                  </a:lnTo>
                  <a:lnTo>
                    <a:pt x="66" y="350"/>
                  </a:lnTo>
                  <a:lnTo>
                    <a:pt x="81" y="321"/>
                  </a:lnTo>
                  <a:lnTo>
                    <a:pt x="99" y="293"/>
                  </a:lnTo>
                  <a:lnTo>
                    <a:pt x="118" y="264"/>
                  </a:lnTo>
                  <a:lnTo>
                    <a:pt x="139" y="237"/>
                  </a:lnTo>
                  <a:lnTo>
                    <a:pt x="162" y="209"/>
                  </a:lnTo>
                  <a:lnTo>
                    <a:pt x="185" y="183"/>
                  </a:lnTo>
                  <a:lnTo>
                    <a:pt x="212" y="156"/>
                  </a:lnTo>
                  <a:lnTo>
                    <a:pt x="239" y="130"/>
                  </a:lnTo>
                  <a:lnTo>
                    <a:pt x="269" y="103"/>
                  </a:lnTo>
                  <a:lnTo>
                    <a:pt x="300" y="77"/>
                  </a:lnTo>
                  <a:lnTo>
                    <a:pt x="332" y="52"/>
                  </a:lnTo>
                  <a:lnTo>
                    <a:pt x="367" y="26"/>
                  </a:lnTo>
                  <a:lnTo>
                    <a:pt x="403" y="2"/>
                  </a:lnTo>
                  <a:lnTo>
                    <a:pt x="406" y="0"/>
                  </a:lnTo>
                  <a:lnTo>
                    <a:pt x="504" y="26"/>
                  </a:lnTo>
                  <a:lnTo>
                    <a:pt x="40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0" name="Freeform 37"/>
            <p:cNvSpPr>
              <a:spLocks/>
            </p:cNvSpPr>
            <p:nvPr userDrawn="1"/>
          </p:nvSpPr>
          <p:spPr bwMode="gray">
            <a:xfrm>
              <a:off x="7081" y="570"/>
              <a:ext cx="66" cy="83"/>
            </a:xfrm>
            <a:custGeom>
              <a:avLst/>
              <a:gdLst>
                <a:gd name="T0" fmla="*/ 575 w 783"/>
                <a:gd name="T1" fmla="*/ 794 h 1004"/>
                <a:gd name="T2" fmla="*/ 584 w 783"/>
                <a:gd name="T3" fmla="*/ 863 h 1004"/>
                <a:gd name="T4" fmla="*/ 607 w 783"/>
                <a:gd name="T5" fmla="*/ 922 h 1004"/>
                <a:gd name="T6" fmla="*/ 643 w 783"/>
                <a:gd name="T7" fmla="*/ 967 h 1004"/>
                <a:gd name="T8" fmla="*/ 692 w 783"/>
                <a:gd name="T9" fmla="*/ 1000 h 1004"/>
                <a:gd name="T10" fmla="*/ 718 w 783"/>
                <a:gd name="T11" fmla="*/ 1004 h 1004"/>
                <a:gd name="T12" fmla="*/ 738 w 783"/>
                <a:gd name="T13" fmla="*/ 997 h 1004"/>
                <a:gd name="T14" fmla="*/ 741 w 783"/>
                <a:gd name="T15" fmla="*/ 978 h 1004"/>
                <a:gd name="T16" fmla="*/ 727 w 783"/>
                <a:gd name="T17" fmla="*/ 902 h 1004"/>
                <a:gd name="T18" fmla="*/ 728 w 783"/>
                <a:gd name="T19" fmla="*/ 819 h 1004"/>
                <a:gd name="T20" fmla="*/ 742 w 783"/>
                <a:gd name="T21" fmla="*/ 732 h 1004"/>
                <a:gd name="T22" fmla="*/ 767 w 783"/>
                <a:gd name="T23" fmla="*/ 642 h 1004"/>
                <a:gd name="T24" fmla="*/ 783 w 783"/>
                <a:gd name="T25" fmla="*/ 583 h 1004"/>
                <a:gd name="T26" fmla="*/ 779 w 783"/>
                <a:gd name="T27" fmla="*/ 550 h 1004"/>
                <a:gd name="T28" fmla="*/ 756 w 783"/>
                <a:gd name="T29" fmla="*/ 522 h 1004"/>
                <a:gd name="T30" fmla="*/ 702 w 783"/>
                <a:gd name="T31" fmla="*/ 494 h 1004"/>
                <a:gd name="T32" fmla="*/ 674 w 783"/>
                <a:gd name="T33" fmla="*/ 489 h 1004"/>
                <a:gd name="T34" fmla="*/ 651 w 783"/>
                <a:gd name="T35" fmla="*/ 493 h 1004"/>
                <a:gd name="T36" fmla="*/ 633 w 783"/>
                <a:gd name="T37" fmla="*/ 508 h 1004"/>
                <a:gd name="T38" fmla="*/ 603 w 783"/>
                <a:gd name="T39" fmla="*/ 553 h 1004"/>
                <a:gd name="T40" fmla="*/ 506 w 783"/>
                <a:gd name="T41" fmla="*/ 676 h 1004"/>
                <a:gd name="T42" fmla="*/ 401 w 783"/>
                <a:gd name="T43" fmla="*/ 783 h 1004"/>
                <a:gd name="T44" fmla="*/ 336 w 783"/>
                <a:gd name="T45" fmla="*/ 834 h 1004"/>
                <a:gd name="T46" fmla="*/ 286 w 783"/>
                <a:gd name="T47" fmla="*/ 860 h 1004"/>
                <a:gd name="T48" fmla="*/ 240 w 783"/>
                <a:gd name="T49" fmla="*/ 873 h 1004"/>
                <a:gd name="T50" fmla="*/ 209 w 783"/>
                <a:gd name="T51" fmla="*/ 871 h 1004"/>
                <a:gd name="T52" fmla="*/ 188 w 783"/>
                <a:gd name="T53" fmla="*/ 858 h 1004"/>
                <a:gd name="T54" fmla="*/ 170 w 783"/>
                <a:gd name="T55" fmla="*/ 836 h 1004"/>
                <a:gd name="T56" fmla="*/ 155 w 783"/>
                <a:gd name="T57" fmla="*/ 776 h 1004"/>
                <a:gd name="T58" fmla="*/ 159 w 783"/>
                <a:gd name="T59" fmla="*/ 665 h 1004"/>
                <a:gd name="T60" fmla="*/ 188 w 783"/>
                <a:gd name="T61" fmla="*/ 507 h 1004"/>
                <a:gd name="T62" fmla="*/ 234 w 783"/>
                <a:gd name="T63" fmla="*/ 341 h 1004"/>
                <a:gd name="T64" fmla="*/ 291 w 783"/>
                <a:gd name="T65" fmla="*/ 188 h 1004"/>
                <a:gd name="T66" fmla="*/ 345 w 783"/>
                <a:gd name="T67" fmla="*/ 81 h 1004"/>
                <a:gd name="T68" fmla="*/ 360 w 783"/>
                <a:gd name="T69" fmla="*/ 40 h 1004"/>
                <a:gd name="T70" fmla="*/ 354 w 783"/>
                <a:gd name="T71" fmla="*/ 15 h 1004"/>
                <a:gd name="T72" fmla="*/ 327 w 783"/>
                <a:gd name="T73" fmla="*/ 3 h 1004"/>
                <a:gd name="T74" fmla="*/ 291 w 783"/>
                <a:gd name="T75" fmla="*/ 0 h 1004"/>
                <a:gd name="T76" fmla="*/ 240 w 783"/>
                <a:gd name="T77" fmla="*/ 7 h 1004"/>
                <a:gd name="T78" fmla="*/ 203 w 783"/>
                <a:gd name="T79" fmla="*/ 25 h 1004"/>
                <a:gd name="T80" fmla="*/ 178 w 783"/>
                <a:gd name="T81" fmla="*/ 52 h 1004"/>
                <a:gd name="T82" fmla="*/ 135 w 783"/>
                <a:gd name="T83" fmla="*/ 146 h 1004"/>
                <a:gd name="T84" fmla="*/ 81 w 783"/>
                <a:gd name="T85" fmla="*/ 292 h 1004"/>
                <a:gd name="T86" fmla="*/ 34 w 783"/>
                <a:gd name="T87" fmla="*/ 458 h 1004"/>
                <a:gd name="T88" fmla="*/ 5 w 783"/>
                <a:gd name="T89" fmla="*/ 639 h 1004"/>
                <a:gd name="T90" fmla="*/ 1 w 783"/>
                <a:gd name="T91" fmla="*/ 756 h 1004"/>
                <a:gd name="T92" fmla="*/ 8 w 783"/>
                <a:gd name="T93" fmla="*/ 802 h 1004"/>
                <a:gd name="T94" fmla="*/ 25 w 783"/>
                <a:gd name="T95" fmla="*/ 845 h 1004"/>
                <a:gd name="T96" fmla="*/ 51 w 783"/>
                <a:gd name="T97" fmla="*/ 884 h 1004"/>
                <a:gd name="T98" fmla="*/ 91 w 783"/>
                <a:gd name="T99" fmla="*/ 923 h 1004"/>
                <a:gd name="T100" fmla="*/ 141 w 783"/>
                <a:gd name="T101" fmla="*/ 955 h 1004"/>
                <a:gd name="T102" fmla="*/ 189 w 783"/>
                <a:gd name="T103" fmla="*/ 975 h 1004"/>
                <a:gd name="T104" fmla="*/ 248 w 783"/>
                <a:gd name="T105" fmla="*/ 986 h 1004"/>
                <a:gd name="T106" fmla="*/ 294 w 783"/>
                <a:gd name="T107" fmla="*/ 979 h 1004"/>
                <a:gd name="T108" fmla="*/ 339 w 783"/>
                <a:gd name="T109" fmla="*/ 961 h 1004"/>
                <a:gd name="T110" fmla="*/ 426 w 783"/>
                <a:gd name="T111" fmla="*/ 901 h 1004"/>
                <a:gd name="T112" fmla="*/ 504 w 783"/>
                <a:gd name="T113" fmla="*/ 825 h 1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83" h="1004">
                  <a:moveTo>
                    <a:pt x="576" y="737"/>
                  </a:moveTo>
                  <a:lnTo>
                    <a:pt x="575" y="755"/>
                  </a:lnTo>
                  <a:lnTo>
                    <a:pt x="575" y="775"/>
                  </a:lnTo>
                  <a:lnTo>
                    <a:pt x="575" y="794"/>
                  </a:lnTo>
                  <a:lnTo>
                    <a:pt x="576" y="812"/>
                  </a:lnTo>
                  <a:lnTo>
                    <a:pt x="578" y="831"/>
                  </a:lnTo>
                  <a:lnTo>
                    <a:pt x="581" y="847"/>
                  </a:lnTo>
                  <a:lnTo>
                    <a:pt x="584" y="863"/>
                  </a:lnTo>
                  <a:lnTo>
                    <a:pt x="590" y="879"/>
                  </a:lnTo>
                  <a:lnTo>
                    <a:pt x="595" y="894"/>
                  </a:lnTo>
                  <a:lnTo>
                    <a:pt x="601" y="908"/>
                  </a:lnTo>
                  <a:lnTo>
                    <a:pt x="607" y="922"/>
                  </a:lnTo>
                  <a:lnTo>
                    <a:pt x="615" y="934"/>
                  </a:lnTo>
                  <a:lnTo>
                    <a:pt x="623" y="946"/>
                  </a:lnTo>
                  <a:lnTo>
                    <a:pt x="632" y="956"/>
                  </a:lnTo>
                  <a:lnTo>
                    <a:pt x="643" y="967"/>
                  </a:lnTo>
                  <a:lnTo>
                    <a:pt x="654" y="977"/>
                  </a:lnTo>
                  <a:lnTo>
                    <a:pt x="666" y="986"/>
                  </a:lnTo>
                  <a:lnTo>
                    <a:pt x="678" y="994"/>
                  </a:lnTo>
                  <a:lnTo>
                    <a:pt x="692" y="1000"/>
                  </a:lnTo>
                  <a:lnTo>
                    <a:pt x="699" y="1002"/>
                  </a:lnTo>
                  <a:lnTo>
                    <a:pt x="705" y="1003"/>
                  </a:lnTo>
                  <a:lnTo>
                    <a:pt x="712" y="1004"/>
                  </a:lnTo>
                  <a:lnTo>
                    <a:pt x="718" y="1004"/>
                  </a:lnTo>
                  <a:lnTo>
                    <a:pt x="724" y="1004"/>
                  </a:lnTo>
                  <a:lnTo>
                    <a:pt x="730" y="1003"/>
                  </a:lnTo>
                  <a:lnTo>
                    <a:pt x="735" y="1000"/>
                  </a:lnTo>
                  <a:lnTo>
                    <a:pt x="738" y="997"/>
                  </a:lnTo>
                  <a:lnTo>
                    <a:pt x="741" y="993"/>
                  </a:lnTo>
                  <a:lnTo>
                    <a:pt x="742" y="989"/>
                  </a:lnTo>
                  <a:lnTo>
                    <a:pt x="742" y="984"/>
                  </a:lnTo>
                  <a:lnTo>
                    <a:pt x="741" y="978"/>
                  </a:lnTo>
                  <a:lnTo>
                    <a:pt x="735" y="959"/>
                  </a:lnTo>
                  <a:lnTo>
                    <a:pt x="732" y="941"/>
                  </a:lnTo>
                  <a:lnTo>
                    <a:pt x="729" y="922"/>
                  </a:lnTo>
                  <a:lnTo>
                    <a:pt x="727" y="902"/>
                  </a:lnTo>
                  <a:lnTo>
                    <a:pt x="726" y="883"/>
                  </a:lnTo>
                  <a:lnTo>
                    <a:pt x="726" y="861"/>
                  </a:lnTo>
                  <a:lnTo>
                    <a:pt x="726" y="841"/>
                  </a:lnTo>
                  <a:lnTo>
                    <a:pt x="728" y="819"/>
                  </a:lnTo>
                  <a:lnTo>
                    <a:pt x="730" y="798"/>
                  </a:lnTo>
                  <a:lnTo>
                    <a:pt x="733" y="776"/>
                  </a:lnTo>
                  <a:lnTo>
                    <a:pt x="736" y="754"/>
                  </a:lnTo>
                  <a:lnTo>
                    <a:pt x="742" y="732"/>
                  </a:lnTo>
                  <a:lnTo>
                    <a:pt x="747" y="709"/>
                  </a:lnTo>
                  <a:lnTo>
                    <a:pt x="753" y="687"/>
                  </a:lnTo>
                  <a:lnTo>
                    <a:pt x="760" y="664"/>
                  </a:lnTo>
                  <a:lnTo>
                    <a:pt x="767" y="642"/>
                  </a:lnTo>
                  <a:lnTo>
                    <a:pt x="775" y="620"/>
                  </a:lnTo>
                  <a:lnTo>
                    <a:pt x="780" y="600"/>
                  </a:lnTo>
                  <a:lnTo>
                    <a:pt x="782" y="591"/>
                  </a:lnTo>
                  <a:lnTo>
                    <a:pt x="783" y="583"/>
                  </a:lnTo>
                  <a:lnTo>
                    <a:pt x="783" y="573"/>
                  </a:lnTo>
                  <a:lnTo>
                    <a:pt x="783" y="565"/>
                  </a:lnTo>
                  <a:lnTo>
                    <a:pt x="781" y="558"/>
                  </a:lnTo>
                  <a:lnTo>
                    <a:pt x="779" y="550"/>
                  </a:lnTo>
                  <a:lnTo>
                    <a:pt x="775" y="543"/>
                  </a:lnTo>
                  <a:lnTo>
                    <a:pt x="770" y="536"/>
                  </a:lnTo>
                  <a:lnTo>
                    <a:pt x="764" y="530"/>
                  </a:lnTo>
                  <a:lnTo>
                    <a:pt x="756" y="522"/>
                  </a:lnTo>
                  <a:lnTo>
                    <a:pt x="747" y="515"/>
                  </a:lnTo>
                  <a:lnTo>
                    <a:pt x="735" y="509"/>
                  </a:lnTo>
                  <a:lnTo>
                    <a:pt x="718" y="500"/>
                  </a:lnTo>
                  <a:lnTo>
                    <a:pt x="702" y="494"/>
                  </a:lnTo>
                  <a:lnTo>
                    <a:pt x="695" y="492"/>
                  </a:lnTo>
                  <a:lnTo>
                    <a:pt x="687" y="490"/>
                  </a:lnTo>
                  <a:lnTo>
                    <a:pt x="680" y="489"/>
                  </a:lnTo>
                  <a:lnTo>
                    <a:pt x="674" y="489"/>
                  </a:lnTo>
                  <a:lnTo>
                    <a:pt x="667" y="489"/>
                  </a:lnTo>
                  <a:lnTo>
                    <a:pt x="662" y="490"/>
                  </a:lnTo>
                  <a:lnTo>
                    <a:pt x="656" y="491"/>
                  </a:lnTo>
                  <a:lnTo>
                    <a:pt x="651" y="493"/>
                  </a:lnTo>
                  <a:lnTo>
                    <a:pt x="646" y="496"/>
                  </a:lnTo>
                  <a:lnTo>
                    <a:pt x="642" y="499"/>
                  </a:lnTo>
                  <a:lnTo>
                    <a:pt x="637" y="503"/>
                  </a:lnTo>
                  <a:lnTo>
                    <a:pt x="633" y="508"/>
                  </a:lnTo>
                  <a:lnTo>
                    <a:pt x="630" y="512"/>
                  </a:lnTo>
                  <a:lnTo>
                    <a:pt x="627" y="516"/>
                  </a:lnTo>
                  <a:lnTo>
                    <a:pt x="624" y="522"/>
                  </a:lnTo>
                  <a:lnTo>
                    <a:pt x="603" y="553"/>
                  </a:lnTo>
                  <a:lnTo>
                    <a:pt x="579" y="584"/>
                  </a:lnTo>
                  <a:lnTo>
                    <a:pt x="556" y="615"/>
                  </a:lnTo>
                  <a:lnTo>
                    <a:pt x="531" y="646"/>
                  </a:lnTo>
                  <a:lnTo>
                    <a:pt x="506" y="676"/>
                  </a:lnTo>
                  <a:lnTo>
                    <a:pt x="480" y="704"/>
                  </a:lnTo>
                  <a:lnTo>
                    <a:pt x="454" y="733"/>
                  </a:lnTo>
                  <a:lnTo>
                    <a:pt x="427" y="758"/>
                  </a:lnTo>
                  <a:lnTo>
                    <a:pt x="401" y="783"/>
                  </a:lnTo>
                  <a:lnTo>
                    <a:pt x="374" y="805"/>
                  </a:lnTo>
                  <a:lnTo>
                    <a:pt x="362" y="815"/>
                  </a:lnTo>
                  <a:lnTo>
                    <a:pt x="349" y="825"/>
                  </a:lnTo>
                  <a:lnTo>
                    <a:pt x="336" y="834"/>
                  </a:lnTo>
                  <a:lnTo>
                    <a:pt x="323" y="841"/>
                  </a:lnTo>
                  <a:lnTo>
                    <a:pt x="310" y="848"/>
                  </a:lnTo>
                  <a:lnTo>
                    <a:pt x="298" y="855"/>
                  </a:lnTo>
                  <a:lnTo>
                    <a:pt x="286" y="860"/>
                  </a:lnTo>
                  <a:lnTo>
                    <a:pt x="273" y="865"/>
                  </a:lnTo>
                  <a:lnTo>
                    <a:pt x="262" y="868"/>
                  </a:lnTo>
                  <a:lnTo>
                    <a:pt x="251" y="872"/>
                  </a:lnTo>
                  <a:lnTo>
                    <a:pt x="240" y="873"/>
                  </a:lnTo>
                  <a:lnTo>
                    <a:pt x="228" y="874"/>
                  </a:lnTo>
                  <a:lnTo>
                    <a:pt x="221" y="874"/>
                  </a:lnTo>
                  <a:lnTo>
                    <a:pt x="215" y="873"/>
                  </a:lnTo>
                  <a:lnTo>
                    <a:pt x="209" y="871"/>
                  </a:lnTo>
                  <a:lnTo>
                    <a:pt x="203" y="868"/>
                  </a:lnTo>
                  <a:lnTo>
                    <a:pt x="198" y="865"/>
                  </a:lnTo>
                  <a:lnTo>
                    <a:pt x="193" y="862"/>
                  </a:lnTo>
                  <a:lnTo>
                    <a:pt x="188" y="858"/>
                  </a:lnTo>
                  <a:lnTo>
                    <a:pt x="183" y="853"/>
                  </a:lnTo>
                  <a:lnTo>
                    <a:pt x="178" y="848"/>
                  </a:lnTo>
                  <a:lnTo>
                    <a:pt x="174" y="843"/>
                  </a:lnTo>
                  <a:lnTo>
                    <a:pt x="170" y="836"/>
                  </a:lnTo>
                  <a:lnTo>
                    <a:pt x="167" y="830"/>
                  </a:lnTo>
                  <a:lnTo>
                    <a:pt x="162" y="813"/>
                  </a:lnTo>
                  <a:lnTo>
                    <a:pt x="158" y="796"/>
                  </a:lnTo>
                  <a:lnTo>
                    <a:pt x="155" y="776"/>
                  </a:lnTo>
                  <a:lnTo>
                    <a:pt x="154" y="753"/>
                  </a:lnTo>
                  <a:lnTo>
                    <a:pt x="154" y="729"/>
                  </a:lnTo>
                  <a:lnTo>
                    <a:pt x="155" y="702"/>
                  </a:lnTo>
                  <a:lnTo>
                    <a:pt x="159" y="665"/>
                  </a:lnTo>
                  <a:lnTo>
                    <a:pt x="164" y="628"/>
                  </a:lnTo>
                  <a:lnTo>
                    <a:pt x="170" y="589"/>
                  </a:lnTo>
                  <a:lnTo>
                    <a:pt x="178" y="548"/>
                  </a:lnTo>
                  <a:lnTo>
                    <a:pt x="188" y="507"/>
                  </a:lnTo>
                  <a:lnTo>
                    <a:pt x="197" y="465"/>
                  </a:lnTo>
                  <a:lnTo>
                    <a:pt x="208" y="423"/>
                  </a:lnTo>
                  <a:lnTo>
                    <a:pt x="220" y="382"/>
                  </a:lnTo>
                  <a:lnTo>
                    <a:pt x="234" y="341"/>
                  </a:lnTo>
                  <a:lnTo>
                    <a:pt x="247" y="301"/>
                  </a:lnTo>
                  <a:lnTo>
                    <a:pt x="261" y="261"/>
                  </a:lnTo>
                  <a:lnTo>
                    <a:pt x="275" y="223"/>
                  </a:lnTo>
                  <a:lnTo>
                    <a:pt x="291" y="188"/>
                  </a:lnTo>
                  <a:lnTo>
                    <a:pt x="306" y="154"/>
                  </a:lnTo>
                  <a:lnTo>
                    <a:pt x="322" y="122"/>
                  </a:lnTo>
                  <a:lnTo>
                    <a:pt x="338" y="94"/>
                  </a:lnTo>
                  <a:lnTo>
                    <a:pt x="345" y="81"/>
                  </a:lnTo>
                  <a:lnTo>
                    <a:pt x="351" y="68"/>
                  </a:lnTo>
                  <a:lnTo>
                    <a:pt x="356" y="58"/>
                  </a:lnTo>
                  <a:lnTo>
                    <a:pt x="359" y="48"/>
                  </a:lnTo>
                  <a:lnTo>
                    <a:pt x="360" y="40"/>
                  </a:lnTo>
                  <a:lnTo>
                    <a:pt x="361" y="33"/>
                  </a:lnTo>
                  <a:lnTo>
                    <a:pt x="360" y="25"/>
                  </a:lnTo>
                  <a:lnTo>
                    <a:pt x="357" y="20"/>
                  </a:lnTo>
                  <a:lnTo>
                    <a:pt x="354" y="15"/>
                  </a:lnTo>
                  <a:lnTo>
                    <a:pt x="350" y="11"/>
                  </a:lnTo>
                  <a:lnTo>
                    <a:pt x="344" y="8"/>
                  </a:lnTo>
                  <a:lnTo>
                    <a:pt x="337" y="5"/>
                  </a:lnTo>
                  <a:lnTo>
                    <a:pt x="327" y="3"/>
                  </a:lnTo>
                  <a:lnTo>
                    <a:pt x="318" y="1"/>
                  </a:lnTo>
                  <a:lnTo>
                    <a:pt x="307" y="0"/>
                  </a:lnTo>
                  <a:lnTo>
                    <a:pt x="295" y="0"/>
                  </a:lnTo>
                  <a:lnTo>
                    <a:pt x="291" y="0"/>
                  </a:lnTo>
                  <a:lnTo>
                    <a:pt x="276" y="0"/>
                  </a:lnTo>
                  <a:lnTo>
                    <a:pt x="263" y="2"/>
                  </a:lnTo>
                  <a:lnTo>
                    <a:pt x="251" y="4"/>
                  </a:lnTo>
                  <a:lnTo>
                    <a:pt x="240" y="7"/>
                  </a:lnTo>
                  <a:lnTo>
                    <a:pt x="229" y="11"/>
                  </a:lnTo>
                  <a:lnTo>
                    <a:pt x="219" y="15"/>
                  </a:lnTo>
                  <a:lnTo>
                    <a:pt x="211" y="20"/>
                  </a:lnTo>
                  <a:lnTo>
                    <a:pt x="203" y="25"/>
                  </a:lnTo>
                  <a:lnTo>
                    <a:pt x="196" y="32"/>
                  </a:lnTo>
                  <a:lnTo>
                    <a:pt x="190" y="39"/>
                  </a:lnTo>
                  <a:lnTo>
                    <a:pt x="184" y="45"/>
                  </a:lnTo>
                  <a:lnTo>
                    <a:pt x="178" y="52"/>
                  </a:lnTo>
                  <a:lnTo>
                    <a:pt x="169" y="67"/>
                  </a:lnTo>
                  <a:lnTo>
                    <a:pt x="162" y="83"/>
                  </a:lnTo>
                  <a:lnTo>
                    <a:pt x="148" y="113"/>
                  </a:lnTo>
                  <a:lnTo>
                    <a:pt x="135" y="146"/>
                  </a:lnTo>
                  <a:lnTo>
                    <a:pt x="120" y="180"/>
                  </a:lnTo>
                  <a:lnTo>
                    <a:pt x="107" y="215"/>
                  </a:lnTo>
                  <a:lnTo>
                    <a:pt x="94" y="253"/>
                  </a:lnTo>
                  <a:lnTo>
                    <a:pt x="81" y="292"/>
                  </a:lnTo>
                  <a:lnTo>
                    <a:pt x="67" y="332"/>
                  </a:lnTo>
                  <a:lnTo>
                    <a:pt x="56" y="372"/>
                  </a:lnTo>
                  <a:lnTo>
                    <a:pt x="45" y="414"/>
                  </a:lnTo>
                  <a:lnTo>
                    <a:pt x="34" y="458"/>
                  </a:lnTo>
                  <a:lnTo>
                    <a:pt x="24" y="502"/>
                  </a:lnTo>
                  <a:lnTo>
                    <a:pt x="17" y="547"/>
                  </a:lnTo>
                  <a:lnTo>
                    <a:pt x="10" y="593"/>
                  </a:lnTo>
                  <a:lnTo>
                    <a:pt x="5" y="639"/>
                  </a:lnTo>
                  <a:lnTo>
                    <a:pt x="2" y="685"/>
                  </a:lnTo>
                  <a:lnTo>
                    <a:pt x="0" y="732"/>
                  </a:lnTo>
                  <a:lnTo>
                    <a:pt x="0" y="744"/>
                  </a:lnTo>
                  <a:lnTo>
                    <a:pt x="1" y="756"/>
                  </a:lnTo>
                  <a:lnTo>
                    <a:pt x="2" y="768"/>
                  </a:lnTo>
                  <a:lnTo>
                    <a:pt x="3" y="780"/>
                  </a:lnTo>
                  <a:lnTo>
                    <a:pt x="6" y="791"/>
                  </a:lnTo>
                  <a:lnTo>
                    <a:pt x="8" y="802"/>
                  </a:lnTo>
                  <a:lnTo>
                    <a:pt x="12" y="813"/>
                  </a:lnTo>
                  <a:lnTo>
                    <a:pt x="16" y="825"/>
                  </a:lnTo>
                  <a:lnTo>
                    <a:pt x="20" y="835"/>
                  </a:lnTo>
                  <a:lnTo>
                    <a:pt x="25" y="845"/>
                  </a:lnTo>
                  <a:lnTo>
                    <a:pt x="31" y="855"/>
                  </a:lnTo>
                  <a:lnTo>
                    <a:pt x="37" y="864"/>
                  </a:lnTo>
                  <a:lnTo>
                    <a:pt x="44" y="875"/>
                  </a:lnTo>
                  <a:lnTo>
                    <a:pt x="51" y="884"/>
                  </a:lnTo>
                  <a:lnTo>
                    <a:pt x="58" y="893"/>
                  </a:lnTo>
                  <a:lnTo>
                    <a:pt x="66" y="901"/>
                  </a:lnTo>
                  <a:lnTo>
                    <a:pt x="79" y="912"/>
                  </a:lnTo>
                  <a:lnTo>
                    <a:pt x="91" y="923"/>
                  </a:lnTo>
                  <a:lnTo>
                    <a:pt x="103" y="932"/>
                  </a:lnTo>
                  <a:lnTo>
                    <a:pt x="115" y="941"/>
                  </a:lnTo>
                  <a:lnTo>
                    <a:pt x="127" y="948"/>
                  </a:lnTo>
                  <a:lnTo>
                    <a:pt x="141" y="955"/>
                  </a:lnTo>
                  <a:lnTo>
                    <a:pt x="153" y="961"/>
                  </a:lnTo>
                  <a:lnTo>
                    <a:pt x="165" y="966"/>
                  </a:lnTo>
                  <a:lnTo>
                    <a:pt x="177" y="972"/>
                  </a:lnTo>
                  <a:lnTo>
                    <a:pt x="189" y="975"/>
                  </a:lnTo>
                  <a:lnTo>
                    <a:pt x="201" y="979"/>
                  </a:lnTo>
                  <a:lnTo>
                    <a:pt x="211" y="981"/>
                  </a:lnTo>
                  <a:lnTo>
                    <a:pt x="232" y="985"/>
                  </a:lnTo>
                  <a:lnTo>
                    <a:pt x="248" y="986"/>
                  </a:lnTo>
                  <a:lnTo>
                    <a:pt x="259" y="985"/>
                  </a:lnTo>
                  <a:lnTo>
                    <a:pt x="270" y="984"/>
                  </a:lnTo>
                  <a:lnTo>
                    <a:pt x="282" y="982"/>
                  </a:lnTo>
                  <a:lnTo>
                    <a:pt x="294" y="979"/>
                  </a:lnTo>
                  <a:lnTo>
                    <a:pt x="305" y="976"/>
                  </a:lnTo>
                  <a:lnTo>
                    <a:pt x="316" y="972"/>
                  </a:lnTo>
                  <a:lnTo>
                    <a:pt x="327" y="966"/>
                  </a:lnTo>
                  <a:lnTo>
                    <a:pt x="339" y="961"/>
                  </a:lnTo>
                  <a:lnTo>
                    <a:pt x="361" y="949"/>
                  </a:lnTo>
                  <a:lnTo>
                    <a:pt x="384" y="935"/>
                  </a:lnTo>
                  <a:lnTo>
                    <a:pt x="405" y="918"/>
                  </a:lnTo>
                  <a:lnTo>
                    <a:pt x="426" y="901"/>
                  </a:lnTo>
                  <a:lnTo>
                    <a:pt x="448" y="883"/>
                  </a:lnTo>
                  <a:lnTo>
                    <a:pt x="467" y="863"/>
                  </a:lnTo>
                  <a:lnTo>
                    <a:pt x="487" y="844"/>
                  </a:lnTo>
                  <a:lnTo>
                    <a:pt x="504" y="825"/>
                  </a:lnTo>
                  <a:lnTo>
                    <a:pt x="538" y="786"/>
                  </a:lnTo>
                  <a:lnTo>
                    <a:pt x="565" y="751"/>
                  </a:lnTo>
                  <a:lnTo>
                    <a:pt x="576" y="7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1" name="Freeform 38"/>
            <p:cNvSpPr>
              <a:spLocks/>
            </p:cNvSpPr>
            <p:nvPr userDrawn="1"/>
          </p:nvSpPr>
          <p:spPr bwMode="gray">
            <a:xfrm>
              <a:off x="6357" y="558"/>
              <a:ext cx="28" cy="94"/>
            </a:xfrm>
            <a:custGeom>
              <a:avLst/>
              <a:gdLst>
                <a:gd name="T0" fmla="*/ 211 w 340"/>
                <a:gd name="T1" fmla="*/ 0 h 1127"/>
                <a:gd name="T2" fmla="*/ 198 w 340"/>
                <a:gd name="T3" fmla="*/ 2 h 1127"/>
                <a:gd name="T4" fmla="*/ 187 w 340"/>
                <a:gd name="T5" fmla="*/ 6 h 1127"/>
                <a:gd name="T6" fmla="*/ 178 w 340"/>
                <a:gd name="T7" fmla="*/ 12 h 1127"/>
                <a:gd name="T8" fmla="*/ 167 w 340"/>
                <a:gd name="T9" fmla="*/ 24 h 1127"/>
                <a:gd name="T10" fmla="*/ 158 w 340"/>
                <a:gd name="T11" fmla="*/ 41 h 1127"/>
                <a:gd name="T12" fmla="*/ 151 w 340"/>
                <a:gd name="T13" fmla="*/ 66 h 1127"/>
                <a:gd name="T14" fmla="*/ 144 w 340"/>
                <a:gd name="T15" fmla="*/ 103 h 1127"/>
                <a:gd name="T16" fmla="*/ 134 w 340"/>
                <a:gd name="T17" fmla="*/ 147 h 1127"/>
                <a:gd name="T18" fmla="*/ 123 w 340"/>
                <a:gd name="T19" fmla="*/ 195 h 1127"/>
                <a:gd name="T20" fmla="*/ 101 w 340"/>
                <a:gd name="T21" fmla="*/ 292 h 1127"/>
                <a:gd name="T22" fmla="*/ 67 w 340"/>
                <a:gd name="T23" fmla="*/ 447 h 1127"/>
                <a:gd name="T24" fmla="*/ 35 w 340"/>
                <a:gd name="T25" fmla="*/ 608 h 1127"/>
                <a:gd name="T26" fmla="*/ 16 w 340"/>
                <a:gd name="T27" fmla="*/ 725 h 1127"/>
                <a:gd name="T28" fmla="*/ 7 w 340"/>
                <a:gd name="T29" fmla="*/ 797 h 1127"/>
                <a:gd name="T30" fmla="*/ 1 w 340"/>
                <a:gd name="T31" fmla="*/ 872 h 1127"/>
                <a:gd name="T32" fmla="*/ 0 w 340"/>
                <a:gd name="T33" fmla="*/ 941 h 1127"/>
                <a:gd name="T34" fmla="*/ 5 w 340"/>
                <a:gd name="T35" fmla="*/ 996 h 1127"/>
                <a:gd name="T36" fmla="*/ 14 w 340"/>
                <a:gd name="T37" fmla="*/ 1039 h 1127"/>
                <a:gd name="T38" fmla="*/ 27 w 340"/>
                <a:gd name="T39" fmla="*/ 1071 h 1127"/>
                <a:gd name="T40" fmla="*/ 43 w 340"/>
                <a:gd name="T41" fmla="*/ 1094 h 1127"/>
                <a:gd name="T42" fmla="*/ 62 w 340"/>
                <a:gd name="T43" fmla="*/ 1111 h 1127"/>
                <a:gd name="T44" fmla="*/ 82 w 340"/>
                <a:gd name="T45" fmla="*/ 1121 h 1127"/>
                <a:gd name="T46" fmla="*/ 102 w 340"/>
                <a:gd name="T47" fmla="*/ 1127 h 1127"/>
                <a:gd name="T48" fmla="*/ 116 w 340"/>
                <a:gd name="T49" fmla="*/ 1127 h 1127"/>
                <a:gd name="T50" fmla="*/ 122 w 340"/>
                <a:gd name="T51" fmla="*/ 1124 h 1127"/>
                <a:gd name="T52" fmla="*/ 129 w 340"/>
                <a:gd name="T53" fmla="*/ 1116 h 1127"/>
                <a:gd name="T54" fmla="*/ 134 w 340"/>
                <a:gd name="T55" fmla="*/ 1099 h 1127"/>
                <a:gd name="T56" fmla="*/ 134 w 340"/>
                <a:gd name="T57" fmla="*/ 1070 h 1127"/>
                <a:gd name="T58" fmla="*/ 137 w 340"/>
                <a:gd name="T59" fmla="*/ 1026 h 1127"/>
                <a:gd name="T60" fmla="*/ 145 w 340"/>
                <a:gd name="T61" fmla="*/ 948 h 1127"/>
                <a:gd name="T62" fmla="*/ 165 w 340"/>
                <a:gd name="T63" fmla="*/ 829 h 1127"/>
                <a:gd name="T64" fmla="*/ 191 w 340"/>
                <a:gd name="T65" fmla="*/ 696 h 1127"/>
                <a:gd name="T66" fmla="*/ 222 w 340"/>
                <a:gd name="T67" fmla="*/ 559 h 1127"/>
                <a:gd name="T68" fmla="*/ 253 w 340"/>
                <a:gd name="T69" fmla="*/ 425 h 1127"/>
                <a:gd name="T70" fmla="*/ 286 w 340"/>
                <a:gd name="T71" fmla="*/ 301 h 1127"/>
                <a:gd name="T72" fmla="*/ 316 w 340"/>
                <a:gd name="T73" fmla="*/ 195 h 1127"/>
                <a:gd name="T74" fmla="*/ 333 w 340"/>
                <a:gd name="T75" fmla="*/ 136 h 1127"/>
                <a:gd name="T76" fmla="*/ 338 w 340"/>
                <a:gd name="T77" fmla="*/ 110 h 1127"/>
                <a:gd name="T78" fmla="*/ 340 w 340"/>
                <a:gd name="T79" fmla="*/ 88 h 1127"/>
                <a:gd name="T80" fmla="*/ 337 w 340"/>
                <a:gd name="T81" fmla="*/ 70 h 1127"/>
                <a:gd name="T82" fmla="*/ 331 w 340"/>
                <a:gd name="T83" fmla="*/ 55 h 1127"/>
                <a:gd name="T84" fmla="*/ 321 w 340"/>
                <a:gd name="T85" fmla="*/ 42 h 1127"/>
                <a:gd name="T86" fmla="*/ 307 w 340"/>
                <a:gd name="T87" fmla="*/ 31 h 1127"/>
                <a:gd name="T88" fmla="*/ 292 w 340"/>
                <a:gd name="T89" fmla="*/ 22 h 1127"/>
                <a:gd name="T90" fmla="*/ 266 w 340"/>
                <a:gd name="T91" fmla="*/ 9 h 1127"/>
                <a:gd name="T92" fmla="*/ 233 w 340"/>
                <a:gd name="T93" fmla="*/ 1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1127">
                  <a:moveTo>
                    <a:pt x="218" y="0"/>
                  </a:moveTo>
                  <a:lnTo>
                    <a:pt x="211" y="0"/>
                  </a:lnTo>
                  <a:lnTo>
                    <a:pt x="204" y="1"/>
                  </a:lnTo>
                  <a:lnTo>
                    <a:pt x="198" y="2"/>
                  </a:lnTo>
                  <a:lnTo>
                    <a:pt x="192" y="4"/>
                  </a:lnTo>
                  <a:lnTo>
                    <a:pt x="187" y="6"/>
                  </a:lnTo>
                  <a:lnTo>
                    <a:pt x="182" y="9"/>
                  </a:lnTo>
                  <a:lnTo>
                    <a:pt x="178" y="12"/>
                  </a:lnTo>
                  <a:lnTo>
                    <a:pt x="174" y="16"/>
                  </a:lnTo>
                  <a:lnTo>
                    <a:pt x="167" y="24"/>
                  </a:lnTo>
                  <a:lnTo>
                    <a:pt x="162" y="33"/>
                  </a:lnTo>
                  <a:lnTo>
                    <a:pt x="158" y="41"/>
                  </a:lnTo>
                  <a:lnTo>
                    <a:pt x="154" y="51"/>
                  </a:lnTo>
                  <a:lnTo>
                    <a:pt x="151" y="66"/>
                  </a:lnTo>
                  <a:lnTo>
                    <a:pt x="148" y="84"/>
                  </a:lnTo>
                  <a:lnTo>
                    <a:pt x="144" y="103"/>
                  </a:lnTo>
                  <a:lnTo>
                    <a:pt x="139" y="125"/>
                  </a:lnTo>
                  <a:lnTo>
                    <a:pt x="134" y="147"/>
                  </a:lnTo>
                  <a:lnTo>
                    <a:pt x="129" y="171"/>
                  </a:lnTo>
                  <a:lnTo>
                    <a:pt x="123" y="195"/>
                  </a:lnTo>
                  <a:lnTo>
                    <a:pt x="118" y="222"/>
                  </a:lnTo>
                  <a:lnTo>
                    <a:pt x="101" y="292"/>
                  </a:lnTo>
                  <a:lnTo>
                    <a:pt x="84" y="369"/>
                  </a:lnTo>
                  <a:lnTo>
                    <a:pt x="67" y="447"/>
                  </a:lnTo>
                  <a:lnTo>
                    <a:pt x="50" y="528"/>
                  </a:lnTo>
                  <a:lnTo>
                    <a:pt x="35" y="608"/>
                  </a:lnTo>
                  <a:lnTo>
                    <a:pt x="22" y="687"/>
                  </a:lnTo>
                  <a:lnTo>
                    <a:pt x="16" y="725"/>
                  </a:lnTo>
                  <a:lnTo>
                    <a:pt x="11" y="762"/>
                  </a:lnTo>
                  <a:lnTo>
                    <a:pt x="7" y="797"/>
                  </a:lnTo>
                  <a:lnTo>
                    <a:pt x="3" y="832"/>
                  </a:lnTo>
                  <a:lnTo>
                    <a:pt x="1" y="872"/>
                  </a:lnTo>
                  <a:lnTo>
                    <a:pt x="0" y="909"/>
                  </a:lnTo>
                  <a:lnTo>
                    <a:pt x="0" y="941"/>
                  </a:lnTo>
                  <a:lnTo>
                    <a:pt x="1" y="971"/>
                  </a:lnTo>
                  <a:lnTo>
                    <a:pt x="5" y="996"/>
                  </a:lnTo>
                  <a:lnTo>
                    <a:pt x="9" y="1019"/>
                  </a:lnTo>
                  <a:lnTo>
                    <a:pt x="14" y="1039"/>
                  </a:lnTo>
                  <a:lnTo>
                    <a:pt x="20" y="1057"/>
                  </a:lnTo>
                  <a:lnTo>
                    <a:pt x="27" y="1071"/>
                  </a:lnTo>
                  <a:lnTo>
                    <a:pt x="35" y="1084"/>
                  </a:lnTo>
                  <a:lnTo>
                    <a:pt x="43" y="1094"/>
                  </a:lnTo>
                  <a:lnTo>
                    <a:pt x="52" y="1103"/>
                  </a:lnTo>
                  <a:lnTo>
                    <a:pt x="62" y="1111"/>
                  </a:lnTo>
                  <a:lnTo>
                    <a:pt x="72" y="1117"/>
                  </a:lnTo>
                  <a:lnTo>
                    <a:pt x="82" y="1121"/>
                  </a:lnTo>
                  <a:lnTo>
                    <a:pt x="93" y="1125"/>
                  </a:lnTo>
                  <a:lnTo>
                    <a:pt x="102" y="1127"/>
                  </a:lnTo>
                  <a:lnTo>
                    <a:pt x="112" y="1127"/>
                  </a:lnTo>
                  <a:lnTo>
                    <a:pt x="116" y="1127"/>
                  </a:lnTo>
                  <a:lnTo>
                    <a:pt x="119" y="1125"/>
                  </a:lnTo>
                  <a:lnTo>
                    <a:pt x="122" y="1124"/>
                  </a:lnTo>
                  <a:lnTo>
                    <a:pt x="125" y="1121"/>
                  </a:lnTo>
                  <a:lnTo>
                    <a:pt x="129" y="1116"/>
                  </a:lnTo>
                  <a:lnTo>
                    <a:pt x="132" y="1109"/>
                  </a:lnTo>
                  <a:lnTo>
                    <a:pt x="134" y="1099"/>
                  </a:lnTo>
                  <a:lnTo>
                    <a:pt x="134" y="1089"/>
                  </a:lnTo>
                  <a:lnTo>
                    <a:pt x="134" y="1070"/>
                  </a:lnTo>
                  <a:lnTo>
                    <a:pt x="135" y="1048"/>
                  </a:lnTo>
                  <a:lnTo>
                    <a:pt x="137" y="1026"/>
                  </a:lnTo>
                  <a:lnTo>
                    <a:pt x="139" y="1001"/>
                  </a:lnTo>
                  <a:lnTo>
                    <a:pt x="145" y="948"/>
                  </a:lnTo>
                  <a:lnTo>
                    <a:pt x="154" y="891"/>
                  </a:lnTo>
                  <a:lnTo>
                    <a:pt x="165" y="829"/>
                  </a:lnTo>
                  <a:lnTo>
                    <a:pt x="177" y="764"/>
                  </a:lnTo>
                  <a:lnTo>
                    <a:pt x="191" y="696"/>
                  </a:lnTo>
                  <a:lnTo>
                    <a:pt x="205" y="628"/>
                  </a:lnTo>
                  <a:lnTo>
                    <a:pt x="222" y="559"/>
                  </a:lnTo>
                  <a:lnTo>
                    <a:pt x="237" y="492"/>
                  </a:lnTo>
                  <a:lnTo>
                    <a:pt x="253" y="425"/>
                  </a:lnTo>
                  <a:lnTo>
                    <a:pt x="270" y="361"/>
                  </a:lnTo>
                  <a:lnTo>
                    <a:pt x="286" y="301"/>
                  </a:lnTo>
                  <a:lnTo>
                    <a:pt x="301" y="245"/>
                  </a:lnTo>
                  <a:lnTo>
                    <a:pt x="316" y="195"/>
                  </a:lnTo>
                  <a:lnTo>
                    <a:pt x="329" y="150"/>
                  </a:lnTo>
                  <a:lnTo>
                    <a:pt x="333" y="136"/>
                  </a:lnTo>
                  <a:lnTo>
                    <a:pt x="336" y="123"/>
                  </a:lnTo>
                  <a:lnTo>
                    <a:pt x="338" y="110"/>
                  </a:lnTo>
                  <a:lnTo>
                    <a:pt x="339" y="98"/>
                  </a:lnTo>
                  <a:lnTo>
                    <a:pt x="340" y="88"/>
                  </a:lnTo>
                  <a:lnTo>
                    <a:pt x="339" y="79"/>
                  </a:lnTo>
                  <a:lnTo>
                    <a:pt x="337" y="70"/>
                  </a:lnTo>
                  <a:lnTo>
                    <a:pt x="334" y="62"/>
                  </a:lnTo>
                  <a:lnTo>
                    <a:pt x="331" y="55"/>
                  </a:lnTo>
                  <a:lnTo>
                    <a:pt x="326" y="48"/>
                  </a:lnTo>
                  <a:lnTo>
                    <a:pt x="321" y="42"/>
                  </a:lnTo>
                  <a:lnTo>
                    <a:pt x="315" y="37"/>
                  </a:lnTo>
                  <a:lnTo>
                    <a:pt x="307" y="31"/>
                  </a:lnTo>
                  <a:lnTo>
                    <a:pt x="300" y="27"/>
                  </a:lnTo>
                  <a:lnTo>
                    <a:pt x="292" y="22"/>
                  </a:lnTo>
                  <a:lnTo>
                    <a:pt x="283" y="17"/>
                  </a:lnTo>
                  <a:lnTo>
                    <a:pt x="266" y="9"/>
                  </a:lnTo>
                  <a:lnTo>
                    <a:pt x="248" y="4"/>
                  </a:lnTo>
                  <a:lnTo>
                    <a:pt x="233" y="1"/>
                  </a:lnTo>
                  <a:lnTo>
                    <a:pt x="2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62" name="Freeform 39"/>
            <p:cNvSpPr>
              <a:spLocks/>
            </p:cNvSpPr>
            <p:nvPr userDrawn="1"/>
          </p:nvSpPr>
          <p:spPr bwMode="gray">
            <a:xfrm>
              <a:off x="7003" y="607"/>
              <a:ext cx="58" cy="42"/>
            </a:xfrm>
            <a:custGeom>
              <a:avLst/>
              <a:gdLst>
                <a:gd name="T0" fmla="*/ 50 w 695"/>
                <a:gd name="T1" fmla="*/ 38 h 503"/>
                <a:gd name="T2" fmla="*/ 37 w 695"/>
                <a:gd name="T3" fmla="*/ 44 h 503"/>
                <a:gd name="T4" fmla="*/ 31 w 695"/>
                <a:gd name="T5" fmla="*/ 54 h 503"/>
                <a:gd name="T6" fmla="*/ 30 w 695"/>
                <a:gd name="T7" fmla="*/ 70 h 503"/>
                <a:gd name="T8" fmla="*/ 37 w 695"/>
                <a:gd name="T9" fmla="*/ 108 h 503"/>
                <a:gd name="T10" fmla="*/ 39 w 695"/>
                <a:gd name="T11" fmla="*/ 159 h 503"/>
                <a:gd name="T12" fmla="*/ 35 w 695"/>
                <a:gd name="T13" fmla="*/ 214 h 503"/>
                <a:gd name="T14" fmla="*/ 17 w 695"/>
                <a:gd name="T15" fmla="*/ 323 h 503"/>
                <a:gd name="T16" fmla="*/ 4 w 695"/>
                <a:gd name="T17" fmla="*/ 384 h 503"/>
                <a:gd name="T18" fmla="*/ 0 w 695"/>
                <a:gd name="T19" fmla="*/ 414 h 503"/>
                <a:gd name="T20" fmla="*/ 6 w 695"/>
                <a:gd name="T21" fmla="*/ 438 h 503"/>
                <a:gd name="T22" fmla="*/ 17 w 695"/>
                <a:gd name="T23" fmla="*/ 455 h 503"/>
                <a:gd name="T24" fmla="*/ 32 w 695"/>
                <a:gd name="T25" fmla="*/ 470 h 503"/>
                <a:gd name="T26" fmla="*/ 74 w 695"/>
                <a:gd name="T27" fmla="*/ 494 h 503"/>
                <a:gd name="T28" fmla="*/ 114 w 695"/>
                <a:gd name="T29" fmla="*/ 503 h 503"/>
                <a:gd name="T30" fmla="*/ 134 w 695"/>
                <a:gd name="T31" fmla="*/ 500 h 503"/>
                <a:gd name="T32" fmla="*/ 152 w 695"/>
                <a:gd name="T33" fmla="*/ 486 h 503"/>
                <a:gd name="T34" fmla="*/ 171 w 695"/>
                <a:gd name="T35" fmla="*/ 441 h 503"/>
                <a:gd name="T36" fmla="*/ 212 w 695"/>
                <a:gd name="T37" fmla="*/ 349 h 503"/>
                <a:gd name="T38" fmla="*/ 241 w 695"/>
                <a:gd name="T39" fmla="*/ 301 h 503"/>
                <a:gd name="T40" fmla="*/ 278 w 695"/>
                <a:gd name="T41" fmla="*/ 253 h 503"/>
                <a:gd name="T42" fmla="*/ 322 w 695"/>
                <a:gd name="T43" fmla="*/ 208 h 503"/>
                <a:gd name="T44" fmla="*/ 374 w 695"/>
                <a:gd name="T45" fmla="*/ 167 h 503"/>
                <a:gd name="T46" fmla="*/ 435 w 695"/>
                <a:gd name="T47" fmla="*/ 131 h 503"/>
                <a:gd name="T48" fmla="*/ 505 w 695"/>
                <a:gd name="T49" fmla="*/ 102 h 503"/>
                <a:gd name="T50" fmla="*/ 585 w 695"/>
                <a:gd name="T51" fmla="*/ 82 h 503"/>
                <a:gd name="T52" fmla="*/ 677 w 695"/>
                <a:gd name="T53" fmla="*/ 72 h 503"/>
                <a:gd name="T54" fmla="*/ 686 w 695"/>
                <a:gd name="T55" fmla="*/ 69 h 503"/>
                <a:gd name="T56" fmla="*/ 692 w 695"/>
                <a:gd name="T57" fmla="*/ 62 h 503"/>
                <a:gd name="T58" fmla="*/ 695 w 695"/>
                <a:gd name="T59" fmla="*/ 51 h 503"/>
                <a:gd name="T60" fmla="*/ 690 w 695"/>
                <a:gd name="T61" fmla="*/ 34 h 503"/>
                <a:gd name="T62" fmla="*/ 674 w 695"/>
                <a:gd name="T63" fmla="*/ 18 h 503"/>
                <a:gd name="T64" fmla="*/ 648 w 695"/>
                <a:gd name="T65" fmla="*/ 8 h 503"/>
                <a:gd name="T66" fmla="*/ 604 w 695"/>
                <a:gd name="T67" fmla="*/ 1 h 503"/>
                <a:gd name="T68" fmla="*/ 536 w 695"/>
                <a:gd name="T69" fmla="*/ 2 h 503"/>
                <a:gd name="T70" fmla="*/ 469 w 695"/>
                <a:gd name="T71" fmla="*/ 13 h 503"/>
                <a:gd name="T72" fmla="*/ 397 w 695"/>
                <a:gd name="T73" fmla="*/ 33 h 503"/>
                <a:gd name="T74" fmla="*/ 328 w 695"/>
                <a:gd name="T75" fmla="*/ 60 h 503"/>
                <a:gd name="T76" fmla="*/ 262 w 695"/>
                <a:gd name="T77" fmla="*/ 94 h 503"/>
                <a:gd name="T78" fmla="*/ 214 w 695"/>
                <a:gd name="T79" fmla="*/ 124 h 503"/>
                <a:gd name="T80" fmla="*/ 200 w 695"/>
                <a:gd name="T81" fmla="*/ 101 h 503"/>
                <a:gd name="T82" fmla="*/ 160 w 695"/>
                <a:gd name="T83" fmla="*/ 66 h 503"/>
                <a:gd name="T84" fmla="*/ 124 w 695"/>
                <a:gd name="T85" fmla="*/ 46 h 503"/>
                <a:gd name="T86" fmla="*/ 96 w 695"/>
                <a:gd name="T87" fmla="*/ 38 h 503"/>
                <a:gd name="T88" fmla="*/ 71 w 695"/>
                <a:gd name="T89" fmla="*/ 35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5" h="503">
                  <a:moveTo>
                    <a:pt x="71" y="35"/>
                  </a:moveTo>
                  <a:lnTo>
                    <a:pt x="61" y="36"/>
                  </a:lnTo>
                  <a:lnTo>
                    <a:pt x="50" y="38"/>
                  </a:lnTo>
                  <a:lnTo>
                    <a:pt x="45" y="39"/>
                  </a:lnTo>
                  <a:lnTo>
                    <a:pt x="41" y="42"/>
                  </a:lnTo>
                  <a:lnTo>
                    <a:pt x="37" y="44"/>
                  </a:lnTo>
                  <a:lnTo>
                    <a:pt x="34" y="48"/>
                  </a:lnTo>
                  <a:lnTo>
                    <a:pt x="32" y="51"/>
                  </a:lnTo>
                  <a:lnTo>
                    <a:pt x="31" y="54"/>
                  </a:lnTo>
                  <a:lnTo>
                    <a:pt x="30" y="58"/>
                  </a:lnTo>
                  <a:lnTo>
                    <a:pt x="29" y="61"/>
                  </a:lnTo>
                  <a:lnTo>
                    <a:pt x="30" y="70"/>
                  </a:lnTo>
                  <a:lnTo>
                    <a:pt x="32" y="81"/>
                  </a:lnTo>
                  <a:lnTo>
                    <a:pt x="35" y="94"/>
                  </a:lnTo>
                  <a:lnTo>
                    <a:pt x="37" y="108"/>
                  </a:lnTo>
                  <a:lnTo>
                    <a:pt x="39" y="125"/>
                  </a:lnTo>
                  <a:lnTo>
                    <a:pt x="39" y="141"/>
                  </a:lnTo>
                  <a:lnTo>
                    <a:pt x="39" y="159"/>
                  </a:lnTo>
                  <a:lnTo>
                    <a:pt x="38" y="177"/>
                  </a:lnTo>
                  <a:lnTo>
                    <a:pt x="37" y="195"/>
                  </a:lnTo>
                  <a:lnTo>
                    <a:pt x="35" y="214"/>
                  </a:lnTo>
                  <a:lnTo>
                    <a:pt x="29" y="252"/>
                  </a:lnTo>
                  <a:lnTo>
                    <a:pt x="23" y="288"/>
                  </a:lnTo>
                  <a:lnTo>
                    <a:pt x="17" y="323"/>
                  </a:lnTo>
                  <a:lnTo>
                    <a:pt x="10" y="353"/>
                  </a:lnTo>
                  <a:lnTo>
                    <a:pt x="7" y="370"/>
                  </a:lnTo>
                  <a:lnTo>
                    <a:pt x="4" y="384"/>
                  </a:lnTo>
                  <a:lnTo>
                    <a:pt x="1" y="395"/>
                  </a:lnTo>
                  <a:lnTo>
                    <a:pt x="0" y="405"/>
                  </a:lnTo>
                  <a:lnTo>
                    <a:pt x="0" y="414"/>
                  </a:lnTo>
                  <a:lnTo>
                    <a:pt x="1" y="424"/>
                  </a:lnTo>
                  <a:lnTo>
                    <a:pt x="4" y="431"/>
                  </a:lnTo>
                  <a:lnTo>
                    <a:pt x="6" y="438"/>
                  </a:lnTo>
                  <a:lnTo>
                    <a:pt x="9" y="444"/>
                  </a:lnTo>
                  <a:lnTo>
                    <a:pt x="13" y="450"/>
                  </a:lnTo>
                  <a:lnTo>
                    <a:pt x="17" y="455"/>
                  </a:lnTo>
                  <a:lnTo>
                    <a:pt x="22" y="460"/>
                  </a:lnTo>
                  <a:lnTo>
                    <a:pt x="27" y="464"/>
                  </a:lnTo>
                  <a:lnTo>
                    <a:pt x="32" y="470"/>
                  </a:lnTo>
                  <a:lnTo>
                    <a:pt x="45" y="478"/>
                  </a:lnTo>
                  <a:lnTo>
                    <a:pt x="60" y="486"/>
                  </a:lnTo>
                  <a:lnTo>
                    <a:pt x="74" y="494"/>
                  </a:lnTo>
                  <a:lnTo>
                    <a:pt x="87" y="499"/>
                  </a:lnTo>
                  <a:lnTo>
                    <a:pt x="101" y="502"/>
                  </a:lnTo>
                  <a:lnTo>
                    <a:pt x="114" y="503"/>
                  </a:lnTo>
                  <a:lnTo>
                    <a:pt x="121" y="503"/>
                  </a:lnTo>
                  <a:lnTo>
                    <a:pt x="127" y="502"/>
                  </a:lnTo>
                  <a:lnTo>
                    <a:pt x="134" y="500"/>
                  </a:lnTo>
                  <a:lnTo>
                    <a:pt x="140" y="496"/>
                  </a:lnTo>
                  <a:lnTo>
                    <a:pt x="146" y="492"/>
                  </a:lnTo>
                  <a:lnTo>
                    <a:pt x="152" y="486"/>
                  </a:lnTo>
                  <a:lnTo>
                    <a:pt x="158" y="478"/>
                  </a:lnTo>
                  <a:lnTo>
                    <a:pt x="161" y="469"/>
                  </a:lnTo>
                  <a:lnTo>
                    <a:pt x="171" y="441"/>
                  </a:lnTo>
                  <a:lnTo>
                    <a:pt x="182" y="411"/>
                  </a:lnTo>
                  <a:lnTo>
                    <a:pt x="195" y="381"/>
                  </a:lnTo>
                  <a:lnTo>
                    <a:pt x="212" y="349"/>
                  </a:lnTo>
                  <a:lnTo>
                    <a:pt x="221" y="333"/>
                  </a:lnTo>
                  <a:lnTo>
                    <a:pt x="231" y="316"/>
                  </a:lnTo>
                  <a:lnTo>
                    <a:pt x="241" y="301"/>
                  </a:lnTo>
                  <a:lnTo>
                    <a:pt x="253" y="285"/>
                  </a:lnTo>
                  <a:lnTo>
                    <a:pt x="265" y="270"/>
                  </a:lnTo>
                  <a:lnTo>
                    <a:pt x="278" y="253"/>
                  </a:lnTo>
                  <a:lnTo>
                    <a:pt x="292" y="238"/>
                  </a:lnTo>
                  <a:lnTo>
                    <a:pt x="306" y="223"/>
                  </a:lnTo>
                  <a:lnTo>
                    <a:pt x="322" y="208"/>
                  </a:lnTo>
                  <a:lnTo>
                    <a:pt x="338" y="194"/>
                  </a:lnTo>
                  <a:lnTo>
                    <a:pt x="355" y="181"/>
                  </a:lnTo>
                  <a:lnTo>
                    <a:pt x="374" y="167"/>
                  </a:lnTo>
                  <a:lnTo>
                    <a:pt x="393" y="154"/>
                  </a:lnTo>
                  <a:lnTo>
                    <a:pt x="414" y="142"/>
                  </a:lnTo>
                  <a:lnTo>
                    <a:pt x="435" y="131"/>
                  </a:lnTo>
                  <a:lnTo>
                    <a:pt x="457" y="120"/>
                  </a:lnTo>
                  <a:lnTo>
                    <a:pt x="480" y="111"/>
                  </a:lnTo>
                  <a:lnTo>
                    <a:pt x="505" y="102"/>
                  </a:lnTo>
                  <a:lnTo>
                    <a:pt x="531" y="94"/>
                  </a:lnTo>
                  <a:lnTo>
                    <a:pt x="557" y="88"/>
                  </a:lnTo>
                  <a:lnTo>
                    <a:pt x="585" y="82"/>
                  </a:lnTo>
                  <a:lnTo>
                    <a:pt x="614" y="78"/>
                  </a:lnTo>
                  <a:lnTo>
                    <a:pt x="645" y="75"/>
                  </a:lnTo>
                  <a:lnTo>
                    <a:pt x="677" y="72"/>
                  </a:lnTo>
                  <a:lnTo>
                    <a:pt x="680" y="72"/>
                  </a:lnTo>
                  <a:lnTo>
                    <a:pt x="683" y="70"/>
                  </a:lnTo>
                  <a:lnTo>
                    <a:pt x="686" y="69"/>
                  </a:lnTo>
                  <a:lnTo>
                    <a:pt x="688" y="67"/>
                  </a:lnTo>
                  <a:lnTo>
                    <a:pt x="691" y="65"/>
                  </a:lnTo>
                  <a:lnTo>
                    <a:pt x="692" y="62"/>
                  </a:lnTo>
                  <a:lnTo>
                    <a:pt x="694" y="59"/>
                  </a:lnTo>
                  <a:lnTo>
                    <a:pt x="694" y="56"/>
                  </a:lnTo>
                  <a:lnTo>
                    <a:pt x="695" y="51"/>
                  </a:lnTo>
                  <a:lnTo>
                    <a:pt x="694" y="45"/>
                  </a:lnTo>
                  <a:lnTo>
                    <a:pt x="693" y="40"/>
                  </a:lnTo>
                  <a:lnTo>
                    <a:pt x="690" y="34"/>
                  </a:lnTo>
                  <a:lnTo>
                    <a:pt x="686" y="29"/>
                  </a:lnTo>
                  <a:lnTo>
                    <a:pt x="681" y="24"/>
                  </a:lnTo>
                  <a:lnTo>
                    <a:pt x="674" y="18"/>
                  </a:lnTo>
                  <a:lnTo>
                    <a:pt x="667" y="14"/>
                  </a:lnTo>
                  <a:lnTo>
                    <a:pt x="657" y="11"/>
                  </a:lnTo>
                  <a:lnTo>
                    <a:pt x="648" y="8"/>
                  </a:lnTo>
                  <a:lnTo>
                    <a:pt x="638" y="6"/>
                  </a:lnTo>
                  <a:lnTo>
                    <a:pt x="628" y="4"/>
                  </a:lnTo>
                  <a:lnTo>
                    <a:pt x="604" y="1"/>
                  </a:lnTo>
                  <a:lnTo>
                    <a:pt x="579" y="0"/>
                  </a:lnTo>
                  <a:lnTo>
                    <a:pt x="558" y="0"/>
                  </a:lnTo>
                  <a:lnTo>
                    <a:pt x="536" y="2"/>
                  </a:lnTo>
                  <a:lnTo>
                    <a:pt x="515" y="5"/>
                  </a:lnTo>
                  <a:lnTo>
                    <a:pt x="491" y="8"/>
                  </a:lnTo>
                  <a:lnTo>
                    <a:pt x="469" y="13"/>
                  </a:lnTo>
                  <a:lnTo>
                    <a:pt x="445" y="19"/>
                  </a:lnTo>
                  <a:lnTo>
                    <a:pt x="422" y="26"/>
                  </a:lnTo>
                  <a:lnTo>
                    <a:pt x="397" y="33"/>
                  </a:lnTo>
                  <a:lnTo>
                    <a:pt x="374" y="41"/>
                  </a:lnTo>
                  <a:lnTo>
                    <a:pt x="350" y="50"/>
                  </a:lnTo>
                  <a:lnTo>
                    <a:pt x="328" y="60"/>
                  </a:lnTo>
                  <a:lnTo>
                    <a:pt x="305" y="70"/>
                  </a:lnTo>
                  <a:lnTo>
                    <a:pt x="283" y="82"/>
                  </a:lnTo>
                  <a:lnTo>
                    <a:pt x="262" y="94"/>
                  </a:lnTo>
                  <a:lnTo>
                    <a:pt x="240" y="106"/>
                  </a:lnTo>
                  <a:lnTo>
                    <a:pt x="221" y="119"/>
                  </a:lnTo>
                  <a:lnTo>
                    <a:pt x="214" y="124"/>
                  </a:lnTo>
                  <a:lnTo>
                    <a:pt x="212" y="116"/>
                  </a:lnTo>
                  <a:lnTo>
                    <a:pt x="209" y="110"/>
                  </a:lnTo>
                  <a:lnTo>
                    <a:pt x="200" y="101"/>
                  </a:lnTo>
                  <a:lnTo>
                    <a:pt x="190" y="91"/>
                  </a:lnTo>
                  <a:lnTo>
                    <a:pt x="176" y="79"/>
                  </a:lnTo>
                  <a:lnTo>
                    <a:pt x="160" y="66"/>
                  </a:lnTo>
                  <a:lnTo>
                    <a:pt x="142" y="55"/>
                  </a:lnTo>
                  <a:lnTo>
                    <a:pt x="133" y="50"/>
                  </a:lnTo>
                  <a:lnTo>
                    <a:pt x="124" y="46"/>
                  </a:lnTo>
                  <a:lnTo>
                    <a:pt x="114" y="42"/>
                  </a:lnTo>
                  <a:lnTo>
                    <a:pt x="104" y="40"/>
                  </a:lnTo>
                  <a:lnTo>
                    <a:pt x="96" y="38"/>
                  </a:lnTo>
                  <a:lnTo>
                    <a:pt x="87" y="36"/>
                  </a:lnTo>
                  <a:lnTo>
                    <a:pt x="79" y="36"/>
                  </a:lnTo>
                  <a:lnTo>
                    <a:pt x="7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0" name="Freeform 40"/>
            <p:cNvSpPr>
              <a:spLocks/>
            </p:cNvSpPr>
            <p:nvPr userDrawn="1"/>
          </p:nvSpPr>
          <p:spPr bwMode="gray">
            <a:xfrm>
              <a:off x="6388" y="599"/>
              <a:ext cx="74" cy="49"/>
            </a:xfrm>
            <a:custGeom>
              <a:avLst/>
              <a:gdLst>
                <a:gd name="T0" fmla="*/ 144 w 883"/>
                <a:gd name="T1" fmla="*/ 3 h 595"/>
                <a:gd name="T2" fmla="*/ 125 w 883"/>
                <a:gd name="T3" fmla="*/ 13 h 595"/>
                <a:gd name="T4" fmla="*/ 100 w 883"/>
                <a:gd name="T5" fmla="*/ 49 h 595"/>
                <a:gd name="T6" fmla="*/ 55 w 883"/>
                <a:gd name="T7" fmla="*/ 183 h 595"/>
                <a:gd name="T8" fmla="*/ 10 w 883"/>
                <a:gd name="T9" fmla="*/ 382 h 595"/>
                <a:gd name="T10" fmla="*/ 0 w 883"/>
                <a:gd name="T11" fmla="*/ 465 h 595"/>
                <a:gd name="T12" fmla="*/ 7 w 883"/>
                <a:gd name="T13" fmla="*/ 503 h 595"/>
                <a:gd name="T14" fmla="*/ 25 w 883"/>
                <a:gd name="T15" fmla="*/ 532 h 595"/>
                <a:gd name="T16" fmla="*/ 77 w 883"/>
                <a:gd name="T17" fmla="*/ 571 h 595"/>
                <a:gd name="T18" fmla="*/ 122 w 883"/>
                <a:gd name="T19" fmla="*/ 590 h 595"/>
                <a:gd name="T20" fmla="*/ 164 w 883"/>
                <a:gd name="T21" fmla="*/ 595 h 595"/>
                <a:gd name="T22" fmla="*/ 201 w 883"/>
                <a:gd name="T23" fmla="*/ 585 h 595"/>
                <a:gd name="T24" fmla="*/ 234 w 883"/>
                <a:gd name="T25" fmla="*/ 555 h 595"/>
                <a:gd name="T26" fmla="*/ 295 w 883"/>
                <a:gd name="T27" fmla="*/ 487 h 595"/>
                <a:gd name="T28" fmla="*/ 404 w 883"/>
                <a:gd name="T29" fmla="*/ 369 h 595"/>
                <a:gd name="T30" fmla="*/ 491 w 883"/>
                <a:gd name="T31" fmla="*/ 296 h 595"/>
                <a:gd name="T32" fmla="*/ 514 w 883"/>
                <a:gd name="T33" fmla="*/ 299 h 595"/>
                <a:gd name="T34" fmla="*/ 534 w 883"/>
                <a:gd name="T35" fmla="*/ 336 h 595"/>
                <a:gd name="T36" fmla="*/ 568 w 883"/>
                <a:gd name="T37" fmla="*/ 405 h 595"/>
                <a:gd name="T38" fmla="*/ 605 w 883"/>
                <a:gd name="T39" fmla="*/ 459 h 595"/>
                <a:gd name="T40" fmla="*/ 644 w 883"/>
                <a:gd name="T41" fmla="*/ 500 h 595"/>
                <a:gd name="T42" fmla="*/ 693 w 883"/>
                <a:gd name="T43" fmla="*/ 535 h 595"/>
                <a:gd name="T44" fmla="*/ 767 w 883"/>
                <a:gd name="T45" fmla="*/ 561 h 595"/>
                <a:gd name="T46" fmla="*/ 828 w 883"/>
                <a:gd name="T47" fmla="*/ 565 h 595"/>
                <a:gd name="T48" fmla="*/ 868 w 883"/>
                <a:gd name="T49" fmla="*/ 555 h 595"/>
                <a:gd name="T50" fmla="*/ 883 w 883"/>
                <a:gd name="T51" fmla="*/ 533 h 595"/>
                <a:gd name="T52" fmla="*/ 880 w 883"/>
                <a:gd name="T53" fmla="*/ 518 h 595"/>
                <a:gd name="T54" fmla="*/ 868 w 883"/>
                <a:gd name="T55" fmla="*/ 512 h 595"/>
                <a:gd name="T56" fmla="*/ 840 w 883"/>
                <a:gd name="T57" fmla="*/ 510 h 595"/>
                <a:gd name="T58" fmla="*/ 808 w 883"/>
                <a:gd name="T59" fmla="*/ 501 h 595"/>
                <a:gd name="T60" fmla="*/ 781 w 883"/>
                <a:gd name="T61" fmla="*/ 483 h 595"/>
                <a:gd name="T62" fmla="*/ 751 w 883"/>
                <a:gd name="T63" fmla="*/ 440 h 595"/>
                <a:gd name="T64" fmla="*/ 722 w 883"/>
                <a:gd name="T65" fmla="*/ 358 h 595"/>
                <a:gd name="T66" fmla="*/ 694 w 883"/>
                <a:gd name="T67" fmla="*/ 231 h 595"/>
                <a:gd name="T68" fmla="*/ 679 w 883"/>
                <a:gd name="T69" fmla="*/ 197 h 595"/>
                <a:gd name="T70" fmla="*/ 655 w 883"/>
                <a:gd name="T71" fmla="*/ 168 h 595"/>
                <a:gd name="T72" fmla="*/ 622 w 883"/>
                <a:gd name="T73" fmla="*/ 145 h 595"/>
                <a:gd name="T74" fmla="*/ 580 w 883"/>
                <a:gd name="T75" fmla="*/ 127 h 595"/>
                <a:gd name="T76" fmla="*/ 537 w 883"/>
                <a:gd name="T77" fmla="*/ 122 h 595"/>
                <a:gd name="T78" fmla="*/ 494 w 883"/>
                <a:gd name="T79" fmla="*/ 140 h 595"/>
                <a:gd name="T80" fmla="*/ 409 w 883"/>
                <a:gd name="T81" fmla="*/ 209 h 595"/>
                <a:gd name="T82" fmla="*/ 308 w 883"/>
                <a:gd name="T83" fmla="*/ 309 h 595"/>
                <a:gd name="T84" fmla="*/ 207 w 883"/>
                <a:gd name="T85" fmla="*/ 410 h 595"/>
                <a:gd name="T86" fmla="*/ 179 w 883"/>
                <a:gd name="T87" fmla="*/ 427 h 595"/>
                <a:gd name="T88" fmla="*/ 201 w 883"/>
                <a:gd name="T89" fmla="*/ 322 h 595"/>
                <a:gd name="T90" fmla="*/ 255 w 883"/>
                <a:gd name="T91" fmla="*/ 149 h 595"/>
                <a:gd name="T92" fmla="*/ 277 w 883"/>
                <a:gd name="T93" fmla="*/ 89 h 595"/>
                <a:gd name="T94" fmla="*/ 276 w 883"/>
                <a:gd name="T95" fmla="*/ 67 h 595"/>
                <a:gd name="T96" fmla="*/ 261 w 883"/>
                <a:gd name="T97" fmla="*/ 42 h 595"/>
                <a:gd name="T98" fmla="*/ 226 w 883"/>
                <a:gd name="T99" fmla="*/ 18 h 595"/>
                <a:gd name="T100" fmla="*/ 174 w 883"/>
                <a:gd name="T101" fmla="*/ 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3" h="595">
                  <a:moveTo>
                    <a:pt x="162" y="0"/>
                  </a:moveTo>
                  <a:lnTo>
                    <a:pt x="156" y="0"/>
                  </a:lnTo>
                  <a:lnTo>
                    <a:pt x="150" y="1"/>
                  </a:lnTo>
                  <a:lnTo>
                    <a:pt x="144" y="3"/>
                  </a:lnTo>
                  <a:lnTo>
                    <a:pt x="139" y="4"/>
                  </a:lnTo>
                  <a:lnTo>
                    <a:pt x="134" y="7"/>
                  </a:lnTo>
                  <a:lnTo>
                    <a:pt x="129" y="10"/>
                  </a:lnTo>
                  <a:lnTo>
                    <a:pt x="125" y="13"/>
                  </a:lnTo>
                  <a:lnTo>
                    <a:pt x="121" y="17"/>
                  </a:lnTo>
                  <a:lnTo>
                    <a:pt x="113" y="26"/>
                  </a:lnTo>
                  <a:lnTo>
                    <a:pt x="106" y="37"/>
                  </a:lnTo>
                  <a:lnTo>
                    <a:pt x="100" y="49"/>
                  </a:lnTo>
                  <a:lnTo>
                    <a:pt x="94" y="63"/>
                  </a:lnTo>
                  <a:lnTo>
                    <a:pt x="82" y="97"/>
                  </a:lnTo>
                  <a:lnTo>
                    <a:pt x="68" y="137"/>
                  </a:lnTo>
                  <a:lnTo>
                    <a:pt x="55" y="183"/>
                  </a:lnTo>
                  <a:lnTo>
                    <a:pt x="43" y="232"/>
                  </a:lnTo>
                  <a:lnTo>
                    <a:pt x="31" y="282"/>
                  </a:lnTo>
                  <a:lnTo>
                    <a:pt x="19" y="333"/>
                  </a:lnTo>
                  <a:lnTo>
                    <a:pt x="10" y="382"/>
                  </a:lnTo>
                  <a:lnTo>
                    <a:pt x="3" y="429"/>
                  </a:lnTo>
                  <a:lnTo>
                    <a:pt x="1" y="442"/>
                  </a:lnTo>
                  <a:lnTo>
                    <a:pt x="0" y="454"/>
                  </a:lnTo>
                  <a:lnTo>
                    <a:pt x="0" y="465"/>
                  </a:lnTo>
                  <a:lnTo>
                    <a:pt x="1" y="477"/>
                  </a:lnTo>
                  <a:lnTo>
                    <a:pt x="2" y="486"/>
                  </a:lnTo>
                  <a:lnTo>
                    <a:pt x="4" y="495"/>
                  </a:lnTo>
                  <a:lnTo>
                    <a:pt x="7" y="503"/>
                  </a:lnTo>
                  <a:lnTo>
                    <a:pt x="10" y="511"/>
                  </a:lnTo>
                  <a:lnTo>
                    <a:pt x="14" y="518"/>
                  </a:lnTo>
                  <a:lnTo>
                    <a:pt x="19" y="526"/>
                  </a:lnTo>
                  <a:lnTo>
                    <a:pt x="25" y="532"/>
                  </a:lnTo>
                  <a:lnTo>
                    <a:pt x="32" y="539"/>
                  </a:lnTo>
                  <a:lnTo>
                    <a:pt x="47" y="551"/>
                  </a:lnTo>
                  <a:lnTo>
                    <a:pt x="65" y="564"/>
                  </a:lnTo>
                  <a:lnTo>
                    <a:pt x="77" y="571"/>
                  </a:lnTo>
                  <a:lnTo>
                    <a:pt x="89" y="577"/>
                  </a:lnTo>
                  <a:lnTo>
                    <a:pt x="100" y="582"/>
                  </a:lnTo>
                  <a:lnTo>
                    <a:pt x="111" y="587"/>
                  </a:lnTo>
                  <a:lnTo>
                    <a:pt x="122" y="590"/>
                  </a:lnTo>
                  <a:lnTo>
                    <a:pt x="133" y="592"/>
                  </a:lnTo>
                  <a:lnTo>
                    <a:pt x="144" y="594"/>
                  </a:lnTo>
                  <a:lnTo>
                    <a:pt x="154" y="595"/>
                  </a:lnTo>
                  <a:lnTo>
                    <a:pt x="164" y="595"/>
                  </a:lnTo>
                  <a:lnTo>
                    <a:pt x="174" y="593"/>
                  </a:lnTo>
                  <a:lnTo>
                    <a:pt x="184" y="591"/>
                  </a:lnTo>
                  <a:lnTo>
                    <a:pt x="192" y="589"/>
                  </a:lnTo>
                  <a:lnTo>
                    <a:pt x="201" y="585"/>
                  </a:lnTo>
                  <a:lnTo>
                    <a:pt x="208" y="580"/>
                  </a:lnTo>
                  <a:lnTo>
                    <a:pt x="216" y="575"/>
                  </a:lnTo>
                  <a:lnTo>
                    <a:pt x="222" y="567"/>
                  </a:lnTo>
                  <a:lnTo>
                    <a:pt x="234" y="555"/>
                  </a:lnTo>
                  <a:lnTo>
                    <a:pt x="245" y="542"/>
                  </a:lnTo>
                  <a:lnTo>
                    <a:pt x="257" y="530"/>
                  </a:lnTo>
                  <a:lnTo>
                    <a:pt x="268" y="516"/>
                  </a:lnTo>
                  <a:lnTo>
                    <a:pt x="295" y="487"/>
                  </a:lnTo>
                  <a:lnTo>
                    <a:pt x="321" y="456"/>
                  </a:lnTo>
                  <a:lnTo>
                    <a:pt x="349" y="427"/>
                  </a:lnTo>
                  <a:lnTo>
                    <a:pt x="376" y="397"/>
                  </a:lnTo>
                  <a:lnTo>
                    <a:pt x="404" y="369"/>
                  </a:lnTo>
                  <a:lnTo>
                    <a:pt x="431" y="343"/>
                  </a:lnTo>
                  <a:lnTo>
                    <a:pt x="458" y="320"/>
                  </a:lnTo>
                  <a:lnTo>
                    <a:pt x="484" y="300"/>
                  </a:lnTo>
                  <a:lnTo>
                    <a:pt x="491" y="296"/>
                  </a:lnTo>
                  <a:lnTo>
                    <a:pt x="497" y="295"/>
                  </a:lnTo>
                  <a:lnTo>
                    <a:pt x="503" y="295"/>
                  </a:lnTo>
                  <a:lnTo>
                    <a:pt x="509" y="296"/>
                  </a:lnTo>
                  <a:lnTo>
                    <a:pt x="514" y="299"/>
                  </a:lnTo>
                  <a:lnTo>
                    <a:pt x="519" y="303"/>
                  </a:lnTo>
                  <a:lnTo>
                    <a:pt x="523" y="309"/>
                  </a:lnTo>
                  <a:lnTo>
                    <a:pt x="527" y="316"/>
                  </a:lnTo>
                  <a:lnTo>
                    <a:pt x="534" y="336"/>
                  </a:lnTo>
                  <a:lnTo>
                    <a:pt x="543" y="355"/>
                  </a:lnTo>
                  <a:lnTo>
                    <a:pt x="551" y="372"/>
                  </a:lnTo>
                  <a:lnTo>
                    <a:pt x="560" y="390"/>
                  </a:lnTo>
                  <a:lnTo>
                    <a:pt x="568" y="405"/>
                  </a:lnTo>
                  <a:lnTo>
                    <a:pt x="577" y="420"/>
                  </a:lnTo>
                  <a:lnTo>
                    <a:pt x="586" y="434"/>
                  </a:lnTo>
                  <a:lnTo>
                    <a:pt x="596" y="447"/>
                  </a:lnTo>
                  <a:lnTo>
                    <a:pt x="605" y="459"/>
                  </a:lnTo>
                  <a:lnTo>
                    <a:pt x="615" y="470"/>
                  </a:lnTo>
                  <a:lnTo>
                    <a:pt x="624" y="481"/>
                  </a:lnTo>
                  <a:lnTo>
                    <a:pt x="634" y="491"/>
                  </a:lnTo>
                  <a:lnTo>
                    <a:pt x="644" y="500"/>
                  </a:lnTo>
                  <a:lnTo>
                    <a:pt x="654" y="508"/>
                  </a:lnTo>
                  <a:lnTo>
                    <a:pt x="663" y="515"/>
                  </a:lnTo>
                  <a:lnTo>
                    <a:pt x="673" y="523"/>
                  </a:lnTo>
                  <a:lnTo>
                    <a:pt x="693" y="535"/>
                  </a:lnTo>
                  <a:lnTo>
                    <a:pt x="712" y="545"/>
                  </a:lnTo>
                  <a:lnTo>
                    <a:pt x="731" y="552"/>
                  </a:lnTo>
                  <a:lnTo>
                    <a:pt x="749" y="558"/>
                  </a:lnTo>
                  <a:lnTo>
                    <a:pt x="767" y="561"/>
                  </a:lnTo>
                  <a:lnTo>
                    <a:pt x="783" y="564"/>
                  </a:lnTo>
                  <a:lnTo>
                    <a:pt x="799" y="565"/>
                  </a:lnTo>
                  <a:lnTo>
                    <a:pt x="813" y="566"/>
                  </a:lnTo>
                  <a:lnTo>
                    <a:pt x="828" y="565"/>
                  </a:lnTo>
                  <a:lnTo>
                    <a:pt x="843" y="564"/>
                  </a:lnTo>
                  <a:lnTo>
                    <a:pt x="853" y="562"/>
                  </a:lnTo>
                  <a:lnTo>
                    <a:pt x="861" y="559"/>
                  </a:lnTo>
                  <a:lnTo>
                    <a:pt x="868" y="555"/>
                  </a:lnTo>
                  <a:lnTo>
                    <a:pt x="874" y="550"/>
                  </a:lnTo>
                  <a:lnTo>
                    <a:pt x="878" y="545"/>
                  </a:lnTo>
                  <a:lnTo>
                    <a:pt x="881" y="539"/>
                  </a:lnTo>
                  <a:lnTo>
                    <a:pt x="883" y="533"/>
                  </a:lnTo>
                  <a:lnTo>
                    <a:pt x="883" y="528"/>
                  </a:lnTo>
                  <a:lnTo>
                    <a:pt x="883" y="524"/>
                  </a:lnTo>
                  <a:lnTo>
                    <a:pt x="882" y="520"/>
                  </a:lnTo>
                  <a:lnTo>
                    <a:pt x="880" y="518"/>
                  </a:lnTo>
                  <a:lnTo>
                    <a:pt x="878" y="515"/>
                  </a:lnTo>
                  <a:lnTo>
                    <a:pt x="875" y="514"/>
                  </a:lnTo>
                  <a:lnTo>
                    <a:pt x="872" y="512"/>
                  </a:lnTo>
                  <a:lnTo>
                    <a:pt x="868" y="512"/>
                  </a:lnTo>
                  <a:lnTo>
                    <a:pt x="864" y="511"/>
                  </a:lnTo>
                  <a:lnTo>
                    <a:pt x="860" y="511"/>
                  </a:lnTo>
                  <a:lnTo>
                    <a:pt x="851" y="511"/>
                  </a:lnTo>
                  <a:lnTo>
                    <a:pt x="840" y="510"/>
                  </a:lnTo>
                  <a:lnTo>
                    <a:pt x="832" y="509"/>
                  </a:lnTo>
                  <a:lnTo>
                    <a:pt x="823" y="507"/>
                  </a:lnTo>
                  <a:lnTo>
                    <a:pt x="815" y="504"/>
                  </a:lnTo>
                  <a:lnTo>
                    <a:pt x="808" y="501"/>
                  </a:lnTo>
                  <a:lnTo>
                    <a:pt x="801" y="497"/>
                  </a:lnTo>
                  <a:lnTo>
                    <a:pt x="794" y="493"/>
                  </a:lnTo>
                  <a:lnTo>
                    <a:pt x="787" y="488"/>
                  </a:lnTo>
                  <a:lnTo>
                    <a:pt x="781" y="483"/>
                  </a:lnTo>
                  <a:lnTo>
                    <a:pt x="775" y="477"/>
                  </a:lnTo>
                  <a:lnTo>
                    <a:pt x="770" y="469"/>
                  </a:lnTo>
                  <a:lnTo>
                    <a:pt x="760" y="455"/>
                  </a:lnTo>
                  <a:lnTo>
                    <a:pt x="751" y="440"/>
                  </a:lnTo>
                  <a:lnTo>
                    <a:pt x="743" y="421"/>
                  </a:lnTo>
                  <a:lnTo>
                    <a:pt x="735" y="402"/>
                  </a:lnTo>
                  <a:lnTo>
                    <a:pt x="728" y="381"/>
                  </a:lnTo>
                  <a:lnTo>
                    <a:pt x="722" y="358"/>
                  </a:lnTo>
                  <a:lnTo>
                    <a:pt x="711" y="309"/>
                  </a:lnTo>
                  <a:lnTo>
                    <a:pt x="700" y="255"/>
                  </a:lnTo>
                  <a:lnTo>
                    <a:pt x="697" y="240"/>
                  </a:lnTo>
                  <a:lnTo>
                    <a:pt x="694" y="231"/>
                  </a:lnTo>
                  <a:lnTo>
                    <a:pt x="692" y="222"/>
                  </a:lnTo>
                  <a:lnTo>
                    <a:pt x="687" y="213"/>
                  </a:lnTo>
                  <a:lnTo>
                    <a:pt x="683" y="205"/>
                  </a:lnTo>
                  <a:lnTo>
                    <a:pt x="679" y="197"/>
                  </a:lnTo>
                  <a:lnTo>
                    <a:pt x="674" y="189"/>
                  </a:lnTo>
                  <a:lnTo>
                    <a:pt x="668" y="182"/>
                  </a:lnTo>
                  <a:lnTo>
                    <a:pt x="662" y="174"/>
                  </a:lnTo>
                  <a:lnTo>
                    <a:pt x="655" y="168"/>
                  </a:lnTo>
                  <a:lnTo>
                    <a:pt x="648" y="161"/>
                  </a:lnTo>
                  <a:lnTo>
                    <a:pt x="639" y="155"/>
                  </a:lnTo>
                  <a:lnTo>
                    <a:pt x="631" y="150"/>
                  </a:lnTo>
                  <a:lnTo>
                    <a:pt x="622" y="145"/>
                  </a:lnTo>
                  <a:lnTo>
                    <a:pt x="613" y="140"/>
                  </a:lnTo>
                  <a:lnTo>
                    <a:pt x="603" y="135"/>
                  </a:lnTo>
                  <a:lnTo>
                    <a:pt x="592" y="131"/>
                  </a:lnTo>
                  <a:lnTo>
                    <a:pt x="580" y="127"/>
                  </a:lnTo>
                  <a:lnTo>
                    <a:pt x="569" y="124"/>
                  </a:lnTo>
                  <a:lnTo>
                    <a:pt x="559" y="122"/>
                  </a:lnTo>
                  <a:lnTo>
                    <a:pt x="549" y="121"/>
                  </a:lnTo>
                  <a:lnTo>
                    <a:pt x="537" y="122"/>
                  </a:lnTo>
                  <a:lnTo>
                    <a:pt x="527" y="124"/>
                  </a:lnTo>
                  <a:lnTo>
                    <a:pt x="518" y="128"/>
                  </a:lnTo>
                  <a:lnTo>
                    <a:pt x="510" y="131"/>
                  </a:lnTo>
                  <a:lnTo>
                    <a:pt x="494" y="140"/>
                  </a:lnTo>
                  <a:lnTo>
                    <a:pt x="478" y="150"/>
                  </a:lnTo>
                  <a:lnTo>
                    <a:pt x="457" y="167"/>
                  </a:lnTo>
                  <a:lnTo>
                    <a:pt x="433" y="187"/>
                  </a:lnTo>
                  <a:lnTo>
                    <a:pt x="409" y="209"/>
                  </a:lnTo>
                  <a:lnTo>
                    <a:pt x="383" y="233"/>
                  </a:lnTo>
                  <a:lnTo>
                    <a:pt x="358" y="258"/>
                  </a:lnTo>
                  <a:lnTo>
                    <a:pt x="332" y="284"/>
                  </a:lnTo>
                  <a:lnTo>
                    <a:pt x="308" y="309"/>
                  </a:lnTo>
                  <a:lnTo>
                    <a:pt x="284" y="334"/>
                  </a:lnTo>
                  <a:lnTo>
                    <a:pt x="246" y="372"/>
                  </a:lnTo>
                  <a:lnTo>
                    <a:pt x="218" y="400"/>
                  </a:lnTo>
                  <a:lnTo>
                    <a:pt x="207" y="410"/>
                  </a:lnTo>
                  <a:lnTo>
                    <a:pt x="199" y="417"/>
                  </a:lnTo>
                  <a:lnTo>
                    <a:pt x="192" y="423"/>
                  </a:lnTo>
                  <a:lnTo>
                    <a:pt x="188" y="425"/>
                  </a:lnTo>
                  <a:lnTo>
                    <a:pt x="179" y="427"/>
                  </a:lnTo>
                  <a:lnTo>
                    <a:pt x="180" y="417"/>
                  </a:lnTo>
                  <a:lnTo>
                    <a:pt x="185" y="392"/>
                  </a:lnTo>
                  <a:lnTo>
                    <a:pt x="192" y="360"/>
                  </a:lnTo>
                  <a:lnTo>
                    <a:pt x="201" y="322"/>
                  </a:lnTo>
                  <a:lnTo>
                    <a:pt x="211" y="283"/>
                  </a:lnTo>
                  <a:lnTo>
                    <a:pt x="224" y="239"/>
                  </a:lnTo>
                  <a:lnTo>
                    <a:pt x="239" y="194"/>
                  </a:lnTo>
                  <a:lnTo>
                    <a:pt x="255" y="149"/>
                  </a:lnTo>
                  <a:lnTo>
                    <a:pt x="272" y="105"/>
                  </a:lnTo>
                  <a:lnTo>
                    <a:pt x="275" y="100"/>
                  </a:lnTo>
                  <a:lnTo>
                    <a:pt x="276" y="94"/>
                  </a:lnTo>
                  <a:lnTo>
                    <a:pt x="277" y="89"/>
                  </a:lnTo>
                  <a:lnTo>
                    <a:pt x="278" y="84"/>
                  </a:lnTo>
                  <a:lnTo>
                    <a:pt x="278" y="78"/>
                  </a:lnTo>
                  <a:lnTo>
                    <a:pt x="277" y="72"/>
                  </a:lnTo>
                  <a:lnTo>
                    <a:pt x="276" y="67"/>
                  </a:lnTo>
                  <a:lnTo>
                    <a:pt x="274" y="62"/>
                  </a:lnTo>
                  <a:lnTo>
                    <a:pt x="271" y="55"/>
                  </a:lnTo>
                  <a:lnTo>
                    <a:pt x="266" y="48"/>
                  </a:lnTo>
                  <a:lnTo>
                    <a:pt x="261" y="42"/>
                  </a:lnTo>
                  <a:lnTo>
                    <a:pt x="254" y="36"/>
                  </a:lnTo>
                  <a:lnTo>
                    <a:pt x="246" y="30"/>
                  </a:lnTo>
                  <a:lnTo>
                    <a:pt x="237" y="23"/>
                  </a:lnTo>
                  <a:lnTo>
                    <a:pt x="226" y="18"/>
                  </a:lnTo>
                  <a:lnTo>
                    <a:pt x="215" y="13"/>
                  </a:lnTo>
                  <a:lnTo>
                    <a:pt x="201" y="7"/>
                  </a:lnTo>
                  <a:lnTo>
                    <a:pt x="187" y="3"/>
                  </a:lnTo>
                  <a:lnTo>
                    <a:pt x="174" y="1"/>
                  </a:lnTo>
                  <a:lnTo>
                    <a:pt x="1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1" name="Freeform 41"/>
            <p:cNvSpPr>
              <a:spLocks/>
            </p:cNvSpPr>
            <p:nvPr userDrawn="1"/>
          </p:nvSpPr>
          <p:spPr bwMode="gray">
            <a:xfrm>
              <a:off x="6666" y="603"/>
              <a:ext cx="60" cy="44"/>
            </a:xfrm>
            <a:custGeom>
              <a:avLst/>
              <a:gdLst>
                <a:gd name="T0" fmla="*/ 518 w 721"/>
                <a:gd name="T1" fmla="*/ 321 h 522"/>
                <a:gd name="T2" fmla="*/ 536 w 721"/>
                <a:gd name="T3" fmla="*/ 387 h 522"/>
                <a:gd name="T4" fmla="*/ 575 w 721"/>
                <a:gd name="T5" fmla="*/ 455 h 522"/>
                <a:gd name="T6" fmla="*/ 622 w 721"/>
                <a:gd name="T7" fmla="*/ 498 h 522"/>
                <a:gd name="T8" fmla="*/ 664 w 721"/>
                <a:gd name="T9" fmla="*/ 519 h 522"/>
                <a:gd name="T10" fmla="*/ 699 w 721"/>
                <a:gd name="T11" fmla="*/ 522 h 522"/>
                <a:gd name="T12" fmla="*/ 719 w 721"/>
                <a:gd name="T13" fmla="*/ 510 h 522"/>
                <a:gd name="T14" fmla="*/ 717 w 721"/>
                <a:gd name="T15" fmla="*/ 488 h 522"/>
                <a:gd name="T16" fmla="*/ 698 w 721"/>
                <a:gd name="T17" fmla="*/ 444 h 522"/>
                <a:gd name="T18" fmla="*/ 682 w 721"/>
                <a:gd name="T19" fmla="*/ 342 h 522"/>
                <a:gd name="T20" fmla="*/ 685 w 721"/>
                <a:gd name="T21" fmla="*/ 242 h 522"/>
                <a:gd name="T22" fmla="*/ 697 w 721"/>
                <a:gd name="T23" fmla="*/ 155 h 522"/>
                <a:gd name="T24" fmla="*/ 699 w 721"/>
                <a:gd name="T25" fmla="*/ 112 h 522"/>
                <a:gd name="T26" fmla="*/ 687 w 721"/>
                <a:gd name="T27" fmla="*/ 82 h 522"/>
                <a:gd name="T28" fmla="*/ 664 w 721"/>
                <a:gd name="T29" fmla="*/ 59 h 522"/>
                <a:gd name="T30" fmla="*/ 622 w 721"/>
                <a:gd name="T31" fmla="*/ 34 h 522"/>
                <a:gd name="T32" fmla="*/ 574 w 721"/>
                <a:gd name="T33" fmla="*/ 25 h 522"/>
                <a:gd name="T34" fmla="*/ 553 w 721"/>
                <a:gd name="T35" fmla="*/ 38 h 522"/>
                <a:gd name="T36" fmla="*/ 510 w 721"/>
                <a:gd name="T37" fmla="*/ 116 h 522"/>
                <a:gd name="T38" fmla="*/ 432 w 721"/>
                <a:gd name="T39" fmla="*/ 216 h 522"/>
                <a:gd name="T40" fmla="*/ 343 w 721"/>
                <a:gd name="T41" fmla="*/ 300 h 522"/>
                <a:gd name="T42" fmla="*/ 291 w 721"/>
                <a:gd name="T43" fmla="*/ 334 h 522"/>
                <a:gd name="T44" fmla="*/ 254 w 721"/>
                <a:gd name="T45" fmla="*/ 345 h 522"/>
                <a:gd name="T46" fmla="*/ 222 w 721"/>
                <a:gd name="T47" fmla="*/ 342 h 522"/>
                <a:gd name="T48" fmla="*/ 197 w 721"/>
                <a:gd name="T49" fmla="*/ 326 h 522"/>
                <a:gd name="T50" fmla="*/ 183 w 721"/>
                <a:gd name="T51" fmla="*/ 290 h 522"/>
                <a:gd name="T52" fmla="*/ 183 w 721"/>
                <a:gd name="T53" fmla="*/ 242 h 522"/>
                <a:gd name="T54" fmla="*/ 195 w 721"/>
                <a:gd name="T55" fmla="*/ 187 h 522"/>
                <a:gd name="T56" fmla="*/ 225 w 721"/>
                <a:gd name="T57" fmla="*/ 111 h 522"/>
                <a:gd name="T58" fmla="*/ 231 w 721"/>
                <a:gd name="T59" fmla="*/ 83 h 522"/>
                <a:gd name="T60" fmla="*/ 225 w 721"/>
                <a:gd name="T61" fmla="*/ 58 h 522"/>
                <a:gd name="T62" fmla="*/ 205 w 721"/>
                <a:gd name="T63" fmla="*/ 36 h 522"/>
                <a:gd name="T64" fmla="*/ 163 w 721"/>
                <a:gd name="T65" fmla="*/ 12 h 522"/>
                <a:gd name="T66" fmla="*/ 123 w 721"/>
                <a:gd name="T67" fmla="*/ 1 h 522"/>
                <a:gd name="T68" fmla="*/ 91 w 721"/>
                <a:gd name="T69" fmla="*/ 5 h 522"/>
                <a:gd name="T70" fmla="*/ 68 w 721"/>
                <a:gd name="T71" fmla="*/ 26 h 522"/>
                <a:gd name="T72" fmla="*/ 42 w 721"/>
                <a:gd name="T73" fmla="*/ 90 h 522"/>
                <a:gd name="T74" fmla="*/ 9 w 721"/>
                <a:gd name="T75" fmla="*/ 214 h 522"/>
                <a:gd name="T76" fmla="*/ 0 w 721"/>
                <a:gd name="T77" fmla="*/ 279 h 522"/>
                <a:gd name="T78" fmla="*/ 5 w 721"/>
                <a:gd name="T79" fmla="*/ 313 h 522"/>
                <a:gd name="T80" fmla="*/ 34 w 721"/>
                <a:gd name="T81" fmla="*/ 375 h 522"/>
                <a:gd name="T82" fmla="*/ 73 w 721"/>
                <a:gd name="T83" fmla="*/ 418 h 522"/>
                <a:gd name="T84" fmla="*/ 112 w 721"/>
                <a:gd name="T85" fmla="*/ 446 h 522"/>
                <a:gd name="T86" fmla="*/ 155 w 721"/>
                <a:gd name="T87" fmla="*/ 466 h 522"/>
                <a:gd name="T88" fmla="*/ 198 w 721"/>
                <a:gd name="T89" fmla="*/ 475 h 522"/>
                <a:gd name="T90" fmla="*/ 251 w 721"/>
                <a:gd name="T91" fmla="*/ 469 h 522"/>
                <a:gd name="T92" fmla="*/ 316 w 721"/>
                <a:gd name="T93" fmla="*/ 440 h 522"/>
                <a:gd name="T94" fmla="*/ 394 w 721"/>
                <a:gd name="T95" fmla="*/ 388 h 522"/>
                <a:gd name="T96" fmla="*/ 483 w 721"/>
                <a:gd name="T97" fmla="*/ 313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1" h="522">
                  <a:moveTo>
                    <a:pt x="515" y="282"/>
                  </a:moveTo>
                  <a:lnTo>
                    <a:pt x="516" y="294"/>
                  </a:lnTo>
                  <a:lnTo>
                    <a:pt x="516" y="307"/>
                  </a:lnTo>
                  <a:lnTo>
                    <a:pt x="518" y="321"/>
                  </a:lnTo>
                  <a:lnTo>
                    <a:pt x="520" y="332"/>
                  </a:lnTo>
                  <a:lnTo>
                    <a:pt x="522" y="344"/>
                  </a:lnTo>
                  <a:lnTo>
                    <a:pt x="528" y="367"/>
                  </a:lnTo>
                  <a:lnTo>
                    <a:pt x="536" y="387"/>
                  </a:lnTo>
                  <a:lnTo>
                    <a:pt x="544" y="406"/>
                  </a:lnTo>
                  <a:lnTo>
                    <a:pt x="553" y="424"/>
                  </a:lnTo>
                  <a:lnTo>
                    <a:pt x="564" y="440"/>
                  </a:lnTo>
                  <a:lnTo>
                    <a:pt x="575" y="455"/>
                  </a:lnTo>
                  <a:lnTo>
                    <a:pt x="587" y="468"/>
                  </a:lnTo>
                  <a:lnTo>
                    <a:pt x="599" y="480"/>
                  </a:lnTo>
                  <a:lnTo>
                    <a:pt x="610" y="490"/>
                  </a:lnTo>
                  <a:lnTo>
                    <a:pt x="622" y="498"/>
                  </a:lnTo>
                  <a:lnTo>
                    <a:pt x="634" y="505"/>
                  </a:lnTo>
                  <a:lnTo>
                    <a:pt x="645" y="511"/>
                  </a:lnTo>
                  <a:lnTo>
                    <a:pt x="655" y="516"/>
                  </a:lnTo>
                  <a:lnTo>
                    <a:pt x="664" y="519"/>
                  </a:lnTo>
                  <a:lnTo>
                    <a:pt x="673" y="521"/>
                  </a:lnTo>
                  <a:lnTo>
                    <a:pt x="683" y="522"/>
                  </a:lnTo>
                  <a:lnTo>
                    <a:pt x="692" y="522"/>
                  </a:lnTo>
                  <a:lnTo>
                    <a:pt x="699" y="522"/>
                  </a:lnTo>
                  <a:lnTo>
                    <a:pt x="706" y="520"/>
                  </a:lnTo>
                  <a:lnTo>
                    <a:pt x="712" y="518"/>
                  </a:lnTo>
                  <a:lnTo>
                    <a:pt x="716" y="515"/>
                  </a:lnTo>
                  <a:lnTo>
                    <a:pt x="719" y="510"/>
                  </a:lnTo>
                  <a:lnTo>
                    <a:pt x="721" y="505"/>
                  </a:lnTo>
                  <a:lnTo>
                    <a:pt x="721" y="500"/>
                  </a:lnTo>
                  <a:lnTo>
                    <a:pt x="720" y="494"/>
                  </a:lnTo>
                  <a:lnTo>
                    <a:pt x="717" y="488"/>
                  </a:lnTo>
                  <a:lnTo>
                    <a:pt x="711" y="478"/>
                  </a:lnTo>
                  <a:lnTo>
                    <a:pt x="706" y="467"/>
                  </a:lnTo>
                  <a:lnTo>
                    <a:pt x="702" y="455"/>
                  </a:lnTo>
                  <a:lnTo>
                    <a:pt x="698" y="444"/>
                  </a:lnTo>
                  <a:lnTo>
                    <a:pt x="692" y="420"/>
                  </a:lnTo>
                  <a:lnTo>
                    <a:pt x="687" y="394"/>
                  </a:lnTo>
                  <a:lnTo>
                    <a:pt x="684" y="368"/>
                  </a:lnTo>
                  <a:lnTo>
                    <a:pt x="682" y="342"/>
                  </a:lnTo>
                  <a:lnTo>
                    <a:pt x="682" y="315"/>
                  </a:lnTo>
                  <a:lnTo>
                    <a:pt x="682" y="290"/>
                  </a:lnTo>
                  <a:lnTo>
                    <a:pt x="683" y="265"/>
                  </a:lnTo>
                  <a:lnTo>
                    <a:pt x="685" y="242"/>
                  </a:lnTo>
                  <a:lnTo>
                    <a:pt x="687" y="221"/>
                  </a:lnTo>
                  <a:lnTo>
                    <a:pt x="690" y="202"/>
                  </a:lnTo>
                  <a:lnTo>
                    <a:pt x="694" y="172"/>
                  </a:lnTo>
                  <a:lnTo>
                    <a:pt x="697" y="155"/>
                  </a:lnTo>
                  <a:lnTo>
                    <a:pt x="699" y="143"/>
                  </a:lnTo>
                  <a:lnTo>
                    <a:pt x="700" y="132"/>
                  </a:lnTo>
                  <a:lnTo>
                    <a:pt x="700" y="122"/>
                  </a:lnTo>
                  <a:lnTo>
                    <a:pt x="699" y="112"/>
                  </a:lnTo>
                  <a:lnTo>
                    <a:pt x="697" y="103"/>
                  </a:lnTo>
                  <a:lnTo>
                    <a:pt x="695" y="96"/>
                  </a:lnTo>
                  <a:lnTo>
                    <a:pt x="691" y="89"/>
                  </a:lnTo>
                  <a:lnTo>
                    <a:pt x="687" y="82"/>
                  </a:lnTo>
                  <a:lnTo>
                    <a:pt x="682" y="76"/>
                  </a:lnTo>
                  <a:lnTo>
                    <a:pt x="676" y="69"/>
                  </a:lnTo>
                  <a:lnTo>
                    <a:pt x="671" y="64"/>
                  </a:lnTo>
                  <a:lnTo>
                    <a:pt x="664" y="59"/>
                  </a:lnTo>
                  <a:lnTo>
                    <a:pt x="651" y="50"/>
                  </a:lnTo>
                  <a:lnTo>
                    <a:pt x="638" y="42"/>
                  </a:lnTo>
                  <a:lnTo>
                    <a:pt x="636" y="41"/>
                  </a:lnTo>
                  <a:lnTo>
                    <a:pt x="622" y="34"/>
                  </a:lnTo>
                  <a:lnTo>
                    <a:pt x="609" y="29"/>
                  </a:lnTo>
                  <a:lnTo>
                    <a:pt x="596" y="26"/>
                  </a:lnTo>
                  <a:lnTo>
                    <a:pt x="584" y="24"/>
                  </a:lnTo>
                  <a:lnTo>
                    <a:pt x="574" y="25"/>
                  </a:lnTo>
                  <a:lnTo>
                    <a:pt x="565" y="28"/>
                  </a:lnTo>
                  <a:lnTo>
                    <a:pt x="561" y="30"/>
                  </a:lnTo>
                  <a:lnTo>
                    <a:pt x="557" y="34"/>
                  </a:lnTo>
                  <a:lnTo>
                    <a:pt x="553" y="38"/>
                  </a:lnTo>
                  <a:lnTo>
                    <a:pt x="551" y="43"/>
                  </a:lnTo>
                  <a:lnTo>
                    <a:pt x="540" y="66"/>
                  </a:lnTo>
                  <a:lnTo>
                    <a:pt x="526" y="91"/>
                  </a:lnTo>
                  <a:lnTo>
                    <a:pt x="510" y="116"/>
                  </a:lnTo>
                  <a:lnTo>
                    <a:pt x="493" y="142"/>
                  </a:lnTo>
                  <a:lnTo>
                    <a:pt x="473" y="167"/>
                  </a:lnTo>
                  <a:lnTo>
                    <a:pt x="453" y="192"/>
                  </a:lnTo>
                  <a:lnTo>
                    <a:pt x="432" y="216"/>
                  </a:lnTo>
                  <a:lnTo>
                    <a:pt x="409" y="240"/>
                  </a:lnTo>
                  <a:lnTo>
                    <a:pt x="388" y="262"/>
                  </a:lnTo>
                  <a:lnTo>
                    <a:pt x="365" y="282"/>
                  </a:lnTo>
                  <a:lnTo>
                    <a:pt x="343" y="300"/>
                  </a:lnTo>
                  <a:lnTo>
                    <a:pt x="322" y="315"/>
                  </a:lnTo>
                  <a:lnTo>
                    <a:pt x="310" y="323"/>
                  </a:lnTo>
                  <a:lnTo>
                    <a:pt x="300" y="329"/>
                  </a:lnTo>
                  <a:lnTo>
                    <a:pt x="291" y="334"/>
                  </a:lnTo>
                  <a:lnTo>
                    <a:pt x="281" y="338"/>
                  </a:lnTo>
                  <a:lnTo>
                    <a:pt x="272" y="341"/>
                  </a:lnTo>
                  <a:lnTo>
                    <a:pt x="262" y="344"/>
                  </a:lnTo>
                  <a:lnTo>
                    <a:pt x="254" y="345"/>
                  </a:lnTo>
                  <a:lnTo>
                    <a:pt x="246" y="346"/>
                  </a:lnTo>
                  <a:lnTo>
                    <a:pt x="238" y="345"/>
                  </a:lnTo>
                  <a:lnTo>
                    <a:pt x="230" y="344"/>
                  </a:lnTo>
                  <a:lnTo>
                    <a:pt x="222" y="342"/>
                  </a:lnTo>
                  <a:lnTo>
                    <a:pt x="214" y="339"/>
                  </a:lnTo>
                  <a:lnTo>
                    <a:pt x="208" y="336"/>
                  </a:lnTo>
                  <a:lnTo>
                    <a:pt x="202" y="331"/>
                  </a:lnTo>
                  <a:lnTo>
                    <a:pt x="197" y="326"/>
                  </a:lnTo>
                  <a:lnTo>
                    <a:pt x="193" y="320"/>
                  </a:lnTo>
                  <a:lnTo>
                    <a:pt x="188" y="310"/>
                  </a:lnTo>
                  <a:lnTo>
                    <a:pt x="185" y="301"/>
                  </a:lnTo>
                  <a:lnTo>
                    <a:pt x="183" y="290"/>
                  </a:lnTo>
                  <a:lnTo>
                    <a:pt x="181" y="279"/>
                  </a:lnTo>
                  <a:lnTo>
                    <a:pt x="181" y="267"/>
                  </a:lnTo>
                  <a:lnTo>
                    <a:pt x="181" y="255"/>
                  </a:lnTo>
                  <a:lnTo>
                    <a:pt x="183" y="242"/>
                  </a:lnTo>
                  <a:lnTo>
                    <a:pt x="185" y="229"/>
                  </a:lnTo>
                  <a:lnTo>
                    <a:pt x="187" y="214"/>
                  </a:lnTo>
                  <a:lnTo>
                    <a:pt x="191" y="201"/>
                  </a:lnTo>
                  <a:lnTo>
                    <a:pt x="195" y="187"/>
                  </a:lnTo>
                  <a:lnTo>
                    <a:pt x="199" y="174"/>
                  </a:lnTo>
                  <a:lnTo>
                    <a:pt x="209" y="146"/>
                  </a:lnTo>
                  <a:lnTo>
                    <a:pt x="221" y="120"/>
                  </a:lnTo>
                  <a:lnTo>
                    <a:pt x="225" y="111"/>
                  </a:lnTo>
                  <a:lnTo>
                    <a:pt x="227" y="104"/>
                  </a:lnTo>
                  <a:lnTo>
                    <a:pt x="229" y="97"/>
                  </a:lnTo>
                  <a:lnTo>
                    <a:pt x="231" y="90"/>
                  </a:lnTo>
                  <a:lnTo>
                    <a:pt x="231" y="83"/>
                  </a:lnTo>
                  <a:lnTo>
                    <a:pt x="231" y="77"/>
                  </a:lnTo>
                  <a:lnTo>
                    <a:pt x="229" y="71"/>
                  </a:lnTo>
                  <a:lnTo>
                    <a:pt x="228" y="64"/>
                  </a:lnTo>
                  <a:lnTo>
                    <a:pt x="225" y="58"/>
                  </a:lnTo>
                  <a:lnTo>
                    <a:pt x="221" y="52"/>
                  </a:lnTo>
                  <a:lnTo>
                    <a:pt x="216" y="47"/>
                  </a:lnTo>
                  <a:lnTo>
                    <a:pt x="211" y="42"/>
                  </a:lnTo>
                  <a:lnTo>
                    <a:pt x="205" y="36"/>
                  </a:lnTo>
                  <a:lnTo>
                    <a:pt x="198" y="31"/>
                  </a:lnTo>
                  <a:lnTo>
                    <a:pt x="190" y="26"/>
                  </a:lnTo>
                  <a:lnTo>
                    <a:pt x="181" y="20"/>
                  </a:lnTo>
                  <a:lnTo>
                    <a:pt x="163" y="12"/>
                  </a:lnTo>
                  <a:lnTo>
                    <a:pt x="146" y="5"/>
                  </a:lnTo>
                  <a:lnTo>
                    <a:pt x="138" y="3"/>
                  </a:lnTo>
                  <a:lnTo>
                    <a:pt x="130" y="2"/>
                  </a:lnTo>
                  <a:lnTo>
                    <a:pt x="123" y="1"/>
                  </a:lnTo>
                  <a:lnTo>
                    <a:pt x="115" y="0"/>
                  </a:lnTo>
                  <a:lnTo>
                    <a:pt x="106" y="1"/>
                  </a:lnTo>
                  <a:lnTo>
                    <a:pt x="98" y="2"/>
                  </a:lnTo>
                  <a:lnTo>
                    <a:pt x="91" y="5"/>
                  </a:lnTo>
                  <a:lnTo>
                    <a:pt x="84" y="8"/>
                  </a:lnTo>
                  <a:lnTo>
                    <a:pt x="78" y="13"/>
                  </a:lnTo>
                  <a:lnTo>
                    <a:pt x="73" y="18"/>
                  </a:lnTo>
                  <a:lnTo>
                    <a:pt x="68" y="26"/>
                  </a:lnTo>
                  <a:lnTo>
                    <a:pt x="63" y="33"/>
                  </a:lnTo>
                  <a:lnTo>
                    <a:pt x="57" y="48"/>
                  </a:lnTo>
                  <a:lnTo>
                    <a:pt x="50" y="66"/>
                  </a:lnTo>
                  <a:lnTo>
                    <a:pt x="42" y="90"/>
                  </a:lnTo>
                  <a:lnTo>
                    <a:pt x="34" y="116"/>
                  </a:lnTo>
                  <a:lnTo>
                    <a:pt x="25" y="146"/>
                  </a:lnTo>
                  <a:lnTo>
                    <a:pt x="17" y="179"/>
                  </a:lnTo>
                  <a:lnTo>
                    <a:pt x="9" y="214"/>
                  </a:lnTo>
                  <a:lnTo>
                    <a:pt x="2" y="252"/>
                  </a:lnTo>
                  <a:lnTo>
                    <a:pt x="1" y="260"/>
                  </a:lnTo>
                  <a:lnTo>
                    <a:pt x="0" y="270"/>
                  </a:lnTo>
                  <a:lnTo>
                    <a:pt x="0" y="279"/>
                  </a:lnTo>
                  <a:lnTo>
                    <a:pt x="1" y="287"/>
                  </a:lnTo>
                  <a:lnTo>
                    <a:pt x="2" y="296"/>
                  </a:lnTo>
                  <a:lnTo>
                    <a:pt x="3" y="305"/>
                  </a:lnTo>
                  <a:lnTo>
                    <a:pt x="5" y="313"/>
                  </a:lnTo>
                  <a:lnTo>
                    <a:pt x="8" y="323"/>
                  </a:lnTo>
                  <a:lnTo>
                    <a:pt x="14" y="340"/>
                  </a:lnTo>
                  <a:lnTo>
                    <a:pt x="24" y="357"/>
                  </a:lnTo>
                  <a:lnTo>
                    <a:pt x="34" y="375"/>
                  </a:lnTo>
                  <a:lnTo>
                    <a:pt x="46" y="391"/>
                  </a:lnTo>
                  <a:lnTo>
                    <a:pt x="55" y="400"/>
                  </a:lnTo>
                  <a:lnTo>
                    <a:pt x="63" y="408"/>
                  </a:lnTo>
                  <a:lnTo>
                    <a:pt x="73" y="418"/>
                  </a:lnTo>
                  <a:lnTo>
                    <a:pt x="83" y="425"/>
                  </a:lnTo>
                  <a:lnTo>
                    <a:pt x="92" y="433"/>
                  </a:lnTo>
                  <a:lnTo>
                    <a:pt x="102" y="440"/>
                  </a:lnTo>
                  <a:lnTo>
                    <a:pt x="112" y="446"/>
                  </a:lnTo>
                  <a:lnTo>
                    <a:pt x="124" y="452"/>
                  </a:lnTo>
                  <a:lnTo>
                    <a:pt x="134" y="457"/>
                  </a:lnTo>
                  <a:lnTo>
                    <a:pt x="145" y="461"/>
                  </a:lnTo>
                  <a:lnTo>
                    <a:pt x="155" y="466"/>
                  </a:lnTo>
                  <a:lnTo>
                    <a:pt x="166" y="469"/>
                  </a:lnTo>
                  <a:lnTo>
                    <a:pt x="177" y="472"/>
                  </a:lnTo>
                  <a:lnTo>
                    <a:pt x="188" y="474"/>
                  </a:lnTo>
                  <a:lnTo>
                    <a:pt x="198" y="475"/>
                  </a:lnTo>
                  <a:lnTo>
                    <a:pt x="208" y="475"/>
                  </a:lnTo>
                  <a:lnTo>
                    <a:pt x="222" y="475"/>
                  </a:lnTo>
                  <a:lnTo>
                    <a:pt x="236" y="473"/>
                  </a:lnTo>
                  <a:lnTo>
                    <a:pt x="251" y="469"/>
                  </a:lnTo>
                  <a:lnTo>
                    <a:pt x="266" y="463"/>
                  </a:lnTo>
                  <a:lnTo>
                    <a:pt x="283" y="457"/>
                  </a:lnTo>
                  <a:lnTo>
                    <a:pt x="299" y="449"/>
                  </a:lnTo>
                  <a:lnTo>
                    <a:pt x="316" y="440"/>
                  </a:lnTo>
                  <a:lnTo>
                    <a:pt x="335" y="430"/>
                  </a:lnTo>
                  <a:lnTo>
                    <a:pt x="354" y="418"/>
                  </a:lnTo>
                  <a:lnTo>
                    <a:pt x="374" y="403"/>
                  </a:lnTo>
                  <a:lnTo>
                    <a:pt x="394" y="388"/>
                  </a:lnTo>
                  <a:lnTo>
                    <a:pt x="414" y="372"/>
                  </a:lnTo>
                  <a:lnTo>
                    <a:pt x="437" y="353"/>
                  </a:lnTo>
                  <a:lnTo>
                    <a:pt x="459" y="334"/>
                  </a:lnTo>
                  <a:lnTo>
                    <a:pt x="483" y="313"/>
                  </a:lnTo>
                  <a:lnTo>
                    <a:pt x="506" y="291"/>
                  </a:lnTo>
                  <a:lnTo>
                    <a:pt x="515"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2" name="Freeform 42"/>
            <p:cNvSpPr>
              <a:spLocks/>
            </p:cNvSpPr>
            <p:nvPr userDrawn="1"/>
          </p:nvSpPr>
          <p:spPr bwMode="gray">
            <a:xfrm>
              <a:off x="6739" y="604"/>
              <a:ext cx="18" cy="42"/>
            </a:xfrm>
            <a:custGeom>
              <a:avLst/>
              <a:gdLst>
                <a:gd name="T0" fmla="*/ 85 w 214"/>
                <a:gd name="T1" fmla="*/ 0 h 504"/>
                <a:gd name="T2" fmla="*/ 74 w 214"/>
                <a:gd name="T3" fmla="*/ 2 h 504"/>
                <a:gd name="T4" fmla="*/ 65 w 214"/>
                <a:gd name="T5" fmla="*/ 6 h 504"/>
                <a:gd name="T6" fmla="*/ 56 w 214"/>
                <a:gd name="T7" fmla="*/ 13 h 504"/>
                <a:gd name="T8" fmla="*/ 44 w 214"/>
                <a:gd name="T9" fmla="*/ 29 h 504"/>
                <a:gd name="T10" fmla="*/ 31 w 214"/>
                <a:gd name="T11" fmla="*/ 57 h 504"/>
                <a:gd name="T12" fmla="*/ 19 w 214"/>
                <a:gd name="T13" fmla="*/ 102 h 504"/>
                <a:gd name="T14" fmla="*/ 9 w 214"/>
                <a:gd name="T15" fmla="*/ 155 h 504"/>
                <a:gd name="T16" fmla="*/ 2 w 214"/>
                <a:gd name="T17" fmla="*/ 206 h 504"/>
                <a:gd name="T18" fmla="*/ 0 w 214"/>
                <a:gd name="T19" fmla="*/ 254 h 504"/>
                <a:gd name="T20" fmla="*/ 2 w 214"/>
                <a:gd name="T21" fmla="*/ 299 h 504"/>
                <a:gd name="T22" fmla="*/ 9 w 214"/>
                <a:gd name="T23" fmla="*/ 341 h 504"/>
                <a:gd name="T24" fmla="*/ 19 w 214"/>
                <a:gd name="T25" fmla="*/ 380 h 504"/>
                <a:gd name="T26" fmla="*/ 33 w 214"/>
                <a:gd name="T27" fmla="*/ 413 h 504"/>
                <a:gd name="T28" fmla="*/ 51 w 214"/>
                <a:gd name="T29" fmla="*/ 443 h 504"/>
                <a:gd name="T30" fmla="*/ 74 w 214"/>
                <a:gd name="T31" fmla="*/ 468 h 504"/>
                <a:gd name="T32" fmla="*/ 100 w 214"/>
                <a:gd name="T33" fmla="*/ 486 h 504"/>
                <a:gd name="T34" fmla="*/ 130 w 214"/>
                <a:gd name="T35" fmla="*/ 498 h 504"/>
                <a:gd name="T36" fmla="*/ 154 w 214"/>
                <a:gd name="T37" fmla="*/ 504 h 504"/>
                <a:gd name="T38" fmla="*/ 171 w 214"/>
                <a:gd name="T39" fmla="*/ 504 h 504"/>
                <a:gd name="T40" fmla="*/ 184 w 214"/>
                <a:gd name="T41" fmla="*/ 502 h 504"/>
                <a:gd name="T42" fmla="*/ 194 w 214"/>
                <a:gd name="T43" fmla="*/ 497 h 504"/>
                <a:gd name="T44" fmla="*/ 199 w 214"/>
                <a:gd name="T45" fmla="*/ 488 h 504"/>
                <a:gd name="T46" fmla="*/ 199 w 214"/>
                <a:gd name="T47" fmla="*/ 479 h 504"/>
                <a:gd name="T48" fmla="*/ 191 w 214"/>
                <a:gd name="T49" fmla="*/ 459 h 504"/>
                <a:gd name="T50" fmla="*/ 180 w 214"/>
                <a:gd name="T51" fmla="*/ 424 h 504"/>
                <a:gd name="T52" fmla="*/ 172 w 214"/>
                <a:gd name="T53" fmla="*/ 384 h 504"/>
                <a:gd name="T54" fmla="*/ 167 w 214"/>
                <a:gd name="T55" fmla="*/ 341 h 504"/>
                <a:gd name="T56" fmla="*/ 167 w 214"/>
                <a:gd name="T57" fmla="*/ 295 h 504"/>
                <a:gd name="T58" fmla="*/ 170 w 214"/>
                <a:gd name="T59" fmla="*/ 249 h 504"/>
                <a:gd name="T60" fmla="*/ 179 w 214"/>
                <a:gd name="T61" fmla="*/ 202 h 504"/>
                <a:gd name="T62" fmla="*/ 192 w 214"/>
                <a:gd name="T63" fmla="*/ 157 h 504"/>
                <a:gd name="T64" fmla="*/ 205 w 214"/>
                <a:gd name="T65" fmla="*/ 125 h 504"/>
                <a:gd name="T66" fmla="*/ 212 w 214"/>
                <a:gd name="T67" fmla="*/ 104 h 504"/>
                <a:gd name="T68" fmla="*/ 214 w 214"/>
                <a:gd name="T69" fmla="*/ 87 h 504"/>
                <a:gd name="T70" fmla="*/ 212 w 214"/>
                <a:gd name="T71" fmla="*/ 72 h 504"/>
                <a:gd name="T72" fmla="*/ 206 w 214"/>
                <a:gd name="T73" fmla="*/ 57 h 504"/>
                <a:gd name="T74" fmla="*/ 196 w 214"/>
                <a:gd name="T75" fmla="*/ 45 h 504"/>
                <a:gd name="T76" fmla="*/ 183 w 214"/>
                <a:gd name="T77" fmla="*/ 34 h 504"/>
                <a:gd name="T78" fmla="*/ 165 w 214"/>
                <a:gd name="T79" fmla="*/ 23 h 504"/>
                <a:gd name="T80" fmla="*/ 136 w 214"/>
                <a:gd name="T81" fmla="*/ 9 h 504"/>
                <a:gd name="T82" fmla="*/ 104 w 214"/>
                <a:gd name="T83" fmla="*/ 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504">
                  <a:moveTo>
                    <a:pt x="91" y="0"/>
                  </a:moveTo>
                  <a:lnTo>
                    <a:pt x="85" y="0"/>
                  </a:lnTo>
                  <a:lnTo>
                    <a:pt x="80" y="1"/>
                  </a:lnTo>
                  <a:lnTo>
                    <a:pt x="74" y="2"/>
                  </a:lnTo>
                  <a:lnTo>
                    <a:pt x="69" y="4"/>
                  </a:lnTo>
                  <a:lnTo>
                    <a:pt x="65" y="6"/>
                  </a:lnTo>
                  <a:lnTo>
                    <a:pt x="60" y="9"/>
                  </a:lnTo>
                  <a:lnTo>
                    <a:pt x="56" y="13"/>
                  </a:lnTo>
                  <a:lnTo>
                    <a:pt x="51" y="17"/>
                  </a:lnTo>
                  <a:lnTo>
                    <a:pt x="44" y="29"/>
                  </a:lnTo>
                  <a:lnTo>
                    <a:pt x="37" y="41"/>
                  </a:lnTo>
                  <a:lnTo>
                    <a:pt x="31" y="57"/>
                  </a:lnTo>
                  <a:lnTo>
                    <a:pt x="26" y="76"/>
                  </a:lnTo>
                  <a:lnTo>
                    <a:pt x="19" y="102"/>
                  </a:lnTo>
                  <a:lnTo>
                    <a:pt x="13" y="130"/>
                  </a:lnTo>
                  <a:lnTo>
                    <a:pt x="9" y="155"/>
                  </a:lnTo>
                  <a:lnTo>
                    <a:pt x="5" y="181"/>
                  </a:lnTo>
                  <a:lnTo>
                    <a:pt x="2" y="206"/>
                  </a:lnTo>
                  <a:lnTo>
                    <a:pt x="0" y="231"/>
                  </a:lnTo>
                  <a:lnTo>
                    <a:pt x="0" y="254"/>
                  </a:lnTo>
                  <a:lnTo>
                    <a:pt x="0" y="278"/>
                  </a:lnTo>
                  <a:lnTo>
                    <a:pt x="2" y="299"/>
                  </a:lnTo>
                  <a:lnTo>
                    <a:pt x="5" y="321"/>
                  </a:lnTo>
                  <a:lnTo>
                    <a:pt x="9" y="341"/>
                  </a:lnTo>
                  <a:lnTo>
                    <a:pt x="14" y="360"/>
                  </a:lnTo>
                  <a:lnTo>
                    <a:pt x="19" y="380"/>
                  </a:lnTo>
                  <a:lnTo>
                    <a:pt x="26" y="397"/>
                  </a:lnTo>
                  <a:lnTo>
                    <a:pt x="33" y="413"/>
                  </a:lnTo>
                  <a:lnTo>
                    <a:pt x="42" y="429"/>
                  </a:lnTo>
                  <a:lnTo>
                    <a:pt x="51" y="443"/>
                  </a:lnTo>
                  <a:lnTo>
                    <a:pt x="63" y="456"/>
                  </a:lnTo>
                  <a:lnTo>
                    <a:pt x="74" y="468"/>
                  </a:lnTo>
                  <a:lnTo>
                    <a:pt x="87" y="478"/>
                  </a:lnTo>
                  <a:lnTo>
                    <a:pt x="100" y="486"/>
                  </a:lnTo>
                  <a:lnTo>
                    <a:pt x="115" y="493"/>
                  </a:lnTo>
                  <a:lnTo>
                    <a:pt x="130" y="498"/>
                  </a:lnTo>
                  <a:lnTo>
                    <a:pt x="145" y="502"/>
                  </a:lnTo>
                  <a:lnTo>
                    <a:pt x="154" y="504"/>
                  </a:lnTo>
                  <a:lnTo>
                    <a:pt x="164" y="504"/>
                  </a:lnTo>
                  <a:lnTo>
                    <a:pt x="171" y="504"/>
                  </a:lnTo>
                  <a:lnTo>
                    <a:pt x="178" y="503"/>
                  </a:lnTo>
                  <a:lnTo>
                    <a:pt x="184" y="502"/>
                  </a:lnTo>
                  <a:lnTo>
                    <a:pt x="190" y="500"/>
                  </a:lnTo>
                  <a:lnTo>
                    <a:pt x="194" y="497"/>
                  </a:lnTo>
                  <a:lnTo>
                    <a:pt x="197" y="493"/>
                  </a:lnTo>
                  <a:lnTo>
                    <a:pt x="199" y="488"/>
                  </a:lnTo>
                  <a:lnTo>
                    <a:pt x="199" y="484"/>
                  </a:lnTo>
                  <a:lnTo>
                    <a:pt x="199" y="479"/>
                  </a:lnTo>
                  <a:lnTo>
                    <a:pt x="197" y="475"/>
                  </a:lnTo>
                  <a:lnTo>
                    <a:pt x="191" y="459"/>
                  </a:lnTo>
                  <a:lnTo>
                    <a:pt x="185" y="442"/>
                  </a:lnTo>
                  <a:lnTo>
                    <a:pt x="180" y="424"/>
                  </a:lnTo>
                  <a:lnTo>
                    <a:pt x="175" y="404"/>
                  </a:lnTo>
                  <a:lnTo>
                    <a:pt x="172" y="384"/>
                  </a:lnTo>
                  <a:lnTo>
                    <a:pt x="169" y="362"/>
                  </a:lnTo>
                  <a:lnTo>
                    <a:pt x="167" y="341"/>
                  </a:lnTo>
                  <a:lnTo>
                    <a:pt x="167" y="319"/>
                  </a:lnTo>
                  <a:lnTo>
                    <a:pt x="167" y="295"/>
                  </a:lnTo>
                  <a:lnTo>
                    <a:pt x="168" y="273"/>
                  </a:lnTo>
                  <a:lnTo>
                    <a:pt x="170" y="249"/>
                  </a:lnTo>
                  <a:lnTo>
                    <a:pt x="174" y="226"/>
                  </a:lnTo>
                  <a:lnTo>
                    <a:pt x="179" y="202"/>
                  </a:lnTo>
                  <a:lnTo>
                    <a:pt x="185" y="180"/>
                  </a:lnTo>
                  <a:lnTo>
                    <a:pt x="192" y="157"/>
                  </a:lnTo>
                  <a:lnTo>
                    <a:pt x="200" y="135"/>
                  </a:lnTo>
                  <a:lnTo>
                    <a:pt x="205" y="125"/>
                  </a:lnTo>
                  <a:lnTo>
                    <a:pt x="209" y="114"/>
                  </a:lnTo>
                  <a:lnTo>
                    <a:pt x="212" y="104"/>
                  </a:lnTo>
                  <a:lnTo>
                    <a:pt x="213" y="96"/>
                  </a:lnTo>
                  <a:lnTo>
                    <a:pt x="214" y="87"/>
                  </a:lnTo>
                  <a:lnTo>
                    <a:pt x="214" y="79"/>
                  </a:lnTo>
                  <a:lnTo>
                    <a:pt x="212" y="72"/>
                  </a:lnTo>
                  <a:lnTo>
                    <a:pt x="210" y="64"/>
                  </a:lnTo>
                  <a:lnTo>
                    <a:pt x="206" y="57"/>
                  </a:lnTo>
                  <a:lnTo>
                    <a:pt x="202" y="51"/>
                  </a:lnTo>
                  <a:lnTo>
                    <a:pt x="196" y="45"/>
                  </a:lnTo>
                  <a:lnTo>
                    <a:pt x="190" y="39"/>
                  </a:lnTo>
                  <a:lnTo>
                    <a:pt x="183" y="34"/>
                  </a:lnTo>
                  <a:lnTo>
                    <a:pt x="175" y="28"/>
                  </a:lnTo>
                  <a:lnTo>
                    <a:pt x="165" y="23"/>
                  </a:lnTo>
                  <a:lnTo>
                    <a:pt x="154" y="17"/>
                  </a:lnTo>
                  <a:lnTo>
                    <a:pt x="136" y="9"/>
                  </a:lnTo>
                  <a:lnTo>
                    <a:pt x="119" y="4"/>
                  </a:lnTo>
                  <a:lnTo>
                    <a:pt x="104" y="1"/>
                  </a:lnTo>
                  <a:lnTo>
                    <a:pt x="9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3" name="Freeform 43"/>
            <p:cNvSpPr>
              <a:spLocks/>
            </p:cNvSpPr>
            <p:nvPr userDrawn="1"/>
          </p:nvSpPr>
          <p:spPr bwMode="gray">
            <a:xfrm>
              <a:off x="6966" y="608"/>
              <a:ext cx="26" cy="41"/>
            </a:xfrm>
            <a:custGeom>
              <a:avLst/>
              <a:gdLst>
                <a:gd name="T0" fmla="*/ 91 w 315"/>
                <a:gd name="T1" fmla="*/ 120 h 486"/>
                <a:gd name="T2" fmla="*/ 110 w 315"/>
                <a:gd name="T3" fmla="*/ 124 h 486"/>
                <a:gd name="T4" fmla="*/ 128 w 315"/>
                <a:gd name="T5" fmla="*/ 132 h 486"/>
                <a:gd name="T6" fmla="*/ 144 w 315"/>
                <a:gd name="T7" fmla="*/ 143 h 486"/>
                <a:gd name="T8" fmla="*/ 160 w 315"/>
                <a:gd name="T9" fmla="*/ 161 h 486"/>
                <a:gd name="T10" fmla="*/ 172 w 315"/>
                <a:gd name="T11" fmla="*/ 183 h 486"/>
                <a:gd name="T12" fmla="*/ 180 w 315"/>
                <a:gd name="T13" fmla="*/ 206 h 486"/>
                <a:gd name="T14" fmla="*/ 183 w 315"/>
                <a:gd name="T15" fmla="*/ 228 h 486"/>
                <a:gd name="T16" fmla="*/ 181 w 315"/>
                <a:gd name="T17" fmla="*/ 251 h 486"/>
                <a:gd name="T18" fmla="*/ 174 w 315"/>
                <a:gd name="T19" fmla="*/ 279 h 486"/>
                <a:gd name="T20" fmla="*/ 161 w 315"/>
                <a:gd name="T21" fmla="*/ 304 h 486"/>
                <a:gd name="T22" fmla="*/ 144 w 315"/>
                <a:gd name="T23" fmla="*/ 327 h 486"/>
                <a:gd name="T24" fmla="*/ 123 w 315"/>
                <a:gd name="T25" fmla="*/ 347 h 486"/>
                <a:gd name="T26" fmla="*/ 100 w 315"/>
                <a:gd name="T27" fmla="*/ 363 h 486"/>
                <a:gd name="T28" fmla="*/ 74 w 315"/>
                <a:gd name="T29" fmla="*/ 374 h 486"/>
                <a:gd name="T30" fmla="*/ 47 w 315"/>
                <a:gd name="T31" fmla="*/ 380 h 486"/>
                <a:gd name="T32" fmla="*/ 0 w 315"/>
                <a:gd name="T33" fmla="*/ 434 h 486"/>
                <a:gd name="T34" fmla="*/ 74 w 315"/>
                <a:gd name="T35" fmla="*/ 486 h 486"/>
                <a:gd name="T36" fmla="*/ 97 w 315"/>
                <a:gd name="T37" fmla="*/ 484 h 486"/>
                <a:gd name="T38" fmla="*/ 129 w 315"/>
                <a:gd name="T39" fmla="*/ 476 h 486"/>
                <a:gd name="T40" fmla="*/ 172 w 315"/>
                <a:gd name="T41" fmla="*/ 460 h 486"/>
                <a:gd name="T42" fmla="*/ 213 w 315"/>
                <a:gd name="T43" fmla="*/ 435 h 486"/>
                <a:gd name="T44" fmla="*/ 250 w 315"/>
                <a:gd name="T45" fmla="*/ 406 h 486"/>
                <a:gd name="T46" fmla="*/ 273 w 315"/>
                <a:gd name="T47" fmla="*/ 379 h 486"/>
                <a:gd name="T48" fmla="*/ 286 w 315"/>
                <a:gd name="T49" fmla="*/ 361 h 486"/>
                <a:gd name="T50" fmla="*/ 297 w 315"/>
                <a:gd name="T51" fmla="*/ 340 h 486"/>
                <a:gd name="T52" fmla="*/ 306 w 315"/>
                <a:gd name="T53" fmla="*/ 320 h 486"/>
                <a:gd name="T54" fmla="*/ 312 w 315"/>
                <a:gd name="T55" fmla="*/ 297 h 486"/>
                <a:gd name="T56" fmla="*/ 315 w 315"/>
                <a:gd name="T57" fmla="*/ 275 h 486"/>
                <a:gd name="T58" fmla="*/ 315 w 315"/>
                <a:gd name="T59" fmla="*/ 249 h 486"/>
                <a:gd name="T60" fmla="*/ 312 w 315"/>
                <a:gd name="T61" fmla="*/ 221 h 486"/>
                <a:gd name="T62" fmla="*/ 306 w 315"/>
                <a:gd name="T63" fmla="*/ 194 h 486"/>
                <a:gd name="T64" fmla="*/ 298 w 315"/>
                <a:gd name="T65" fmla="*/ 169 h 486"/>
                <a:gd name="T66" fmla="*/ 287 w 315"/>
                <a:gd name="T67" fmla="*/ 144 h 486"/>
                <a:gd name="T68" fmla="*/ 274 w 315"/>
                <a:gd name="T69" fmla="*/ 122 h 486"/>
                <a:gd name="T70" fmla="*/ 259 w 315"/>
                <a:gd name="T71" fmla="*/ 101 h 486"/>
                <a:gd name="T72" fmla="*/ 243 w 315"/>
                <a:gd name="T73" fmla="*/ 82 h 486"/>
                <a:gd name="T74" fmla="*/ 224 w 315"/>
                <a:gd name="T75" fmla="*/ 65 h 486"/>
                <a:gd name="T76" fmla="*/ 205 w 315"/>
                <a:gd name="T77" fmla="*/ 49 h 486"/>
                <a:gd name="T78" fmla="*/ 184 w 315"/>
                <a:gd name="T79" fmla="*/ 36 h 486"/>
                <a:gd name="T80" fmla="*/ 163 w 315"/>
                <a:gd name="T81" fmla="*/ 25 h 486"/>
                <a:gd name="T82" fmla="*/ 141 w 315"/>
                <a:gd name="T83" fmla="*/ 15 h 486"/>
                <a:gd name="T84" fmla="*/ 118 w 315"/>
                <a:gd name="T85" fmla="*/ 7 h 486"/>
                <a:gd name="T86" fmla="*/ 95 w 315"/>
                <a:gd name="T87" fmla="*/ 3 h 486"/>
                <a:gd name="T88" fmla="*/ 72 w 315"/>
                <a:gd name="T89" fmla="*/ 0 h 486"/>
                <a:gd name="T90" fmla="*/ 21 w 315"/>
                <a:gd name="T91" fmla="*/ 6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5" h="486">
                  <a:moveTo>
                    <a:pt x="80" y="120"/>
                  </a:moveTo>
                  <a:lnTo>
                    <a:pt x="91" y="120"/>
                  </a:lnTo>
                  <a:lnTo>
                    <a:pt x="101" y="122"/>
                  </a:lnTo>
                  <a:lnTo>
                    <a:pt x="110" y="124"/>
                  </a:lnTo>
                  <a:lnTo>
                    <a:pt x="119" y="128"/>
                  </a:lnTo>
                  <a:lnTo>
                    <a:pt x="128" y="132"/>
                  </a:lnTo>
                  <a:lnTo>
                    <a:pt x="136" y="137"/>
                  </a:lnTo>
                  <a:lnTo>
                    <a:pt x="144" y="143"/>
                  </a:lnTo>
                  <a:lnTo>
                    <a:pt x="151" y="150"/>
                  </a:lnTo>
                  <a:lnTo>
                    <a:pt x="160" y="161"/>
                  </a:lnTo>
                  <a:lnTo>
                    <a:pt x="167" y="172"/>
                  </a:lnTo>
                  <a:lnTo>
                    <a:pt x="172" y="183"/>
                  </a:lnTo>
                  <a:lnTo>
                    <a:pt x="177" y="194"/>
                  </a:lnTo>
                  <a:lnTo>
                    <a:pt x="180" y="206"/>
                  </a:lnTo>
                  <a:lnTo>
                    <a:pt x="182" y="218"/>
                  </a:lnTo>
                  <a:lnTo>
                    <a:pt x="183" y="228"/>
                  </a:lnTo>
                  <a:lnTo>
                    <a:pt x="183" y="237"/>
                  </a:lnTo>
                  <a:lnTo>
                    <a:pt x="181" y="251"/>
                  </a:lnTo>
                  <a:lnTo>
                    <a:pt x="178" y="266"/>
                  </a:lnTo>
                  <a:lnTo>
                    <a:pt x="174" y="279"/>
                  </a:lnTo>
                  <a:lnTo>
                    <a:pt x="168" y="292"/>
                  </a:lnTo>
                  <a:lnTo>
                    <a:pt x="161" y="304"/>
                  </a:lnTo>
                  <a:lnTo>
                    <a:pt x="153" y="317"/>
                  </a:lnTo>
                  <a:lnTo>
                    <a:pt x="144" y="327"/>
                  </a:lnTo>
                  <a:lnTo>
                    <a:pt x="134" y="338"/>
                  </a:lnTo>
                  <a:lnTo>
                    <a:pt x="123" y="347"/>
                  </a:lnTo>
                  <a:lnTo>
                    <a:pt x="112" y="355"/>
                  </a:lnTo>
                  <a:lnTo>
                    <a:pt x="100" y="363"/>
                  </a:lnTo>
                  <a:lnTo>
                    <a:pt x="87" y="369"/>
                  </a:lnTo>
                  <a:lnTo>
                    <a:pt x="74" y="374"/>
                  </a:lnTo>
                  <a:lnTo>
                    <a:pt x="61" y="378"/>
                  </a:lnTo>
                  <a:lnTo>
                    <a:pt x="47" y="380"/>
                  </a:lnTo>
                  <a:lnTo>
                    <a:pt x="33" y="381"/>
                  </a:lnTo>
                  <a:lnTo>
                    <a:pt x="0" y="434"/>
                  </a:lnTo>
                  <a:lnTo>
                    <a:pt x="64" y="486"/>
                  </a:lnTo>
                  <a:lnTo>
                    <a:pt x="74" y="486"/>
                  </a:lnTo>
                  <a:lnTo>
                    <a:pt x="85" y="485"/>
                  </a:lnTo>
                  <a:lnTo>
                    <a:pt x="97" y="484"/>
                  </a:lnTo>
                  <a:lnTo>
                    <a:pt x="107" y="482"/>
                  </a:lnTo>
                  <a:lnTo>
                    <a:pt x="129" y="476"/>
                  </a:lnTo>
                  <a:lnTo>
                    <a:pt x="151" y="469"/>
                  </a:lnTo>
                  <a:lnTo>
                    <a:pt x="172" y="460"/>
                  </a:lnTo>
                  <a:lnTo>
                    <a:pt x="194" y="448"/>
                  </a:lnTo>
                  <a:lnTo>
                    <a:pt x="213" y="435"/>
                  </a:lnTo>
                  <a:lnTo>
                    <a:pt x="232" y="421"/>
                  </a:lnTo>
                  <a:lnTo>
                    <a:pt x="250" y="406"/>
                  </a:lnTo>
                  <a:lnTo>
                    <a:pt x="266" y="388"/>
                  </a:lnTo>
                  <a:lnTo>
                    <a:pt x="273" y="379"/>
                  </a:lnTo>
                  <a:lnTo>
                    <a:pt x="279" y="370"/>
                  </a:lnTo>
                  <a:lnTo>
                    <a:pt x="286" y="361"/>
                  </a:lnTo>
                  <a:lnTo>
                    <a:pt x="291" y="350"/>
                  </a:lnTo>
                  <a:lnTo>
                    <a:pt x="297" y="340"/>
                  </a:lnTo>
                  <a:lnTo>
                    <a:pt x="302" y="330"/>
                  </a:lnTo>
                  <a:lnTo>
                    <a:pt x="306" y="320"/>
                  </a:lnTo>
                  <a:lnTo>
                    <a:pt x="309" y="309"/>
                  </a:lnTo>
                  <a:lnTo>
                    <a:pt x="312" y="297"/>
                  </a:lnTo>
                  <a:lnTo>
                    <a:pt x="314" y="287"/>
                  </a:lnTo>
                  <a:lnTo>
                    <a:pt x="315" y="275"/>
                  </a:lnTo>
                  <a:lnTo>
                    <a:pt x="315" y="264"/>
                  </a:lnTo>
                  <a:lnTo>
                    <a:pt x="315" y="249"/>
                  </a:lnTo>
                  <a:lnTo>
                    <a:pt x="314" y="235"/>
                  </a:lnTo>
                  <a:lnTo>
                    <a:pt x="312" y="221"/>
                  </a:lnTo>
                  <a:lnTo>
                    <a:pt x="309" y="207"/>
                  </a:lnTo>
                  <a:lnTo>
                    <a:pt x="306" y="194"/>
                  </a:lnTo>
                  <a:lnTo>
                    <a:pt x="302" y="181"/>
                  </a:lnTo>
                  <a:lnTo>
                    <a:pt x="298" y="169"/>
                  </a:lnTo>
                  <a:lnTo>
                    <a:pt x="293" y="156"/>
                  </a:lnTo>
                  <a:lnTo>
                    <a:pt x="287" y="144"/>
                  </a:lnTo>
                  <a:lnTo>
                    <a:pt x="280" y="133"/>
                  </a:lnTo>
                  <a:lnTo>
                    <a:pt x="274" y="122"/>
                  </a:lnTo>
                  <a:lnTo>
                    <a:pt x="267" y="112"/>
                  </a:lnTo>
                  <a:lnTo>
                    <a:pt x="259" y="101"/>
                  </a:lnTo>
                  <a:lnTo>
                    <a:pt x="251" y="91"/>
                  </a:lnTo>
                  <a:lnTo>
                    <a:pt x="243" y="82"/>
                  </a:lnTo>
                  <a:lnTo>
                    <a:pt x="233" y="73"/>
                  </a:lnTo>
                  <a:lnTo>
                    <a:pt x="224" y="65"/>
                  </a:lnTo>
                  <a:lnTo>
                    <a:pt x="215" y="56"/>
                  </a:lnTo>
                  <a:lnTo>
                    <a:pt x="205" y="49"/>
                  </a:lnTo>
                  <a:lnTo>
                    <a:pt x="195" y="42"/>
                  </a:lnTo>
                  <a:lnTo>
                    <a:pt x="184" y="36"/>
                  </a:lnTo>
                  <a:lnTo>
                    <a:pt x="174" y="30"/>
                  </a:lnTo>
                  <a:lnTo>
                    <a:pt x="163" y="25"/>
                  </a:lnTo>
                  <a:lnTo>
                    <a:pt x="152" y="20"/>
                  </a:lnTo>
                  <a:lnTo>
                    <a:pt x="141" y="15"/>
                  </a:lnTo>
                  <a:lnTo>
                    <a:pt x="129" y="12"/>
                  </a:lnTo>
                  <a:lnTo>
                    <a:pt x="118" y="7"/>
                  </a:lnTo>
                  <a:lnTo>
                    <a:pt x="107" y="5"/>
                  </a:lnTo>
                  <a:lnTo>
                    <a:pt x="95" y="3"/>
                  </a:lnTo>
                  <a:lnTo>
                    <a:pt x="83" y="1"/>
                  </a:lnTo>
                  <a:lnTo>
                    <a:pt x="72" y="0"/>
                  </a:lnTo>
                  <a:lnTo>
                    <a:pt x="60" y="0"/>
                  </a:lnTo>
                  <a:lnTo>
                    <a:pt x="21" y="68"/>
                  </a:lnTo>
                  <a:lnTo>
                    <a:pt x="8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4" name="Freeform 44"/>
            <p:cNvSpPr>
              <a:spLocks/>
            </p:cNvSpPr>
            <p:nvPr userDrawn="1"/>
          </p:nvSpPr>
          <p:spPr bwMode="gray">
            <a:xfrm>
              <a:off x="6884" y="562"/>
              <a:ext cx="92" cy="118"/>
            </a:xfrm>
            <a:custGeom>
              <a:avLst/>
              <a:gdLst>
                <a:gd name="T0" fmla="*/ 1007 w 1095"/>
                <a:gd name="T1" fmla="*/ 693 h 1421"/>
                <a:gd name="T2" fmla="*/ 952 w 1095"/>
                <a:gd name="T3" fmla="*/ 735 h 1421"/>
                <a:gd name="T4" fmla="*/ 915 w 1095"/>
                <a:gd name="T5" fmla="*/ 791 h 1421"/>
                <a:gd name="T6" fmla="*/ 906 w 1095"/>
                <a:gd name="T7" fmla="*/ 852 h 1421"/>
                <a:gd name="T8" fmla="*/ 929 w 1095"/>
                <a:gd name="T9" fmla="*/ 906 h 1421"/>
                <a:gd name="T10" fmla="*/ 974 w 1095"/>
                <a:gd name="T11" fmla="*/ 937 h 1421"/>
                <a:gd name="T12" fmla="*/ 1040 w 1095"/>
                <a:gd name="T13" fmla="*/ 1047 h 1421"/>
                <a:gd name="T14" fmla="*/ 955 w 1095"/>
                <a:gd name="T15" fmla="*/ 1038 h 1421"/>
                <a:gd name="T16" fmla="*/ 881 w 1095"/>
                <a:gd name="T17" fmla="*/ 1012 h 1421"/>
                <a:gd name="T18" fmla="*/ 821 w 1095"/>
                <a:gd name="T19" fmla="*/ 976 h 1421"/>
                <a:gd name="T20" fmla="*/ 774 w 1095"/>
                <a:gd name="T21" fmla="*/ 931 h 1421"/>
                <a:gd name="T22" fmla="*/ 741 w 1095"/>
                <a:gd name="T23" fmla="*/ 883 h 1421"/>
                <a:gd name="T24" fmla="*/ 726 w 1095"/>
                <a:gd name="T25" fmla="*/ 835 h 1421"/>
                <a:gd name="T26" fmla="*/ 728 w 1095"/>
                <a:gd name="T27" fmla="*/ 774 h 1421"/>
                <a:gd name="T28" fmla="*/ 749 w 1095"/>
                <a:gd name="T29" fmla="*/ 723 h 1421"/>
                <a:gd name="T30" fmla="*/ 650 w 1095"/>
                <a:gd name="T31" fmla="*/ 723 h 1421"/>
                <a:gd name="T32" fmla="*/ 491 w 1095"/>
                <a:gd name="T33" fmla="*/ 745 h 1421"/>
                <a:gd name="T34" fmla="*/ 462 w 1095"/>
                <a:gd name="T35" fmla="*/ 886 h 1421"/>
                <a:gd name="T36" fmla="*/ 435 w 1095"/>
                <a:gd name="T37" fmla="*/ 1103 h 1421"/>
                <a:gd name="T38" fmla="*/ 427 w 1095"/>
                <a:gd name="T39" fmla="*/ 1291 h 1421"/>
                <a:gd name="T40" fmla="*/ 431 w 1095"/>
                <a:gd name="T41" fmla="*/ 1398 h 1421"/>
                <a:gd name="T42" fmla="*/ 416 w 1095"/>
                <a:gd name="T43" fmla="*/ 1418 h 1421"/>
                <a:gd name="T44" fmla="*/ 378 w 1095"/>
                <a:gd name="T45" fmla="*/ 1418 h 1421"/>
                <a:gd name="T46" fmla="*/ 337 w 1095"/>
                <a:gd name="T47" fmla="*/ 1390 h 1421"/>
                <a:gd name="T48" fmla="*/ 310 w 1095"/>
                <a:gd name="T49" fmla="*/ 1337 h 1421"/>
                <a:gd name="T50" fmla="*/ 293 w 1095"/>
                <a:gd name="T51" fmla="*/ 1256 h 1421"/>
                <a:gd name="T52" fmla="*/ 288 w 1095"/>
                <a:gd name="T53" fmla="*/ 1109 h 1421"/>
                <a:gd name="T54" fmla="*/ 313 w 1095"/>
                <a:gd name="T55" fmla="*/ 843 h 1421"/>
                <a:gd name="T56" fmla="*/ 226 w 1095"/>
                <a:gd name="T57" fmla="*/ 803 h 1421"/>
                <a:gd name="T58" fmla="*/ 161 w 1095"/>
                <a:gd name="T59" fmla="*/ 831 h 1421"/>
                <a:gd name="T60" fmla="*/ 125 w 1095"/>
                <a:gd name="T61" fmla="*/ 840 h 1421"/>
                <a:gd name="T62" fmla="*/ 86 w 1095"/>
                <a:gd name="T63" fmla="*/ 834 h 1421"/>
                <a:gd name="T64" fmla="*/ 24 w 1095"/>
                <a:gd name="T65" fmla="*/ 796 h 1421"/>
                <a:gd name="T66" fmla="*/ 0 w 1095"/>
                <a:gd name="T67" fmla="*/ 762 h 1421"/>
                <a:gd name="T68" fmla="*/ 8 w 1095"/>
                <a:gd name="T69" fmla="*/ 740 h 1421"/>
                <a:gd name="T70" fmla="*/ 62 w 1095"/>
                <a:gd name="T71" fmla="*/ 713 h 1421"/>
                <a:gd name="T72" fmla="*/ 251 w 1095"/>
                <a:gd name="T73" fmla="*/ 663 h 1421"/>
                <a:gd name="T74" fmla="*/ 364 w 1095"/>
                <a:gd name="T75" fmla="*/ 577 h 1421"/>
                <a:gd name="T76" fmla="*/ 431 w 1095"/>
                <a:gd name="T77" fmla="*/ 350 h 1421"/>
                <a:gd name="T78" fmla="*/ 514 w 1095"/>
                <a:gd name="T79" fmla="*/ 162 h 1421"/>
                <a:gd name="T80" fmla="*/ 599 w 1095"/>
                <a:gd name="T81" fmla="*/ 34 h 1421"/>
                <a:gd name="T82" fmla="*/ 669 w 1095"/>
                <a:gd name="T83" fmla="*/ 1 h 1421"/>
                <a:gd name="T84" fmla="*/ 732 w 1095"/>
                <a:gd name="T85" fmla="*/ 7 h 1421"/>
                <a:gd name="T86" fmla="*/ 799 w 1095"/>
                <a:gd name="T87" fmla="*/ 37 h 1421"/>
                <a:gd name="T88" fmla="*/ 852 w 1095"/>
                <a:gd name="T89" fmla="*/ 97 h 1421"/>
                <a:gd name="T90" fmla="*/ 866 w 1095"/>
                <a:gd name="T91" fmla="*/ 159 h 1421"/>
                <a:gd name="T92" fmla="*/ 852 w 1095"/>
                <a:gd name="T93" fmla="*/ 204 h 1421"/>
                <a:gd name="T94" fmla="*/ 824 w 1095"/>
                <a:gd name="T95" fmla="*/ 224 h 1421"/>
                <a:gd name="T96" fmla="*/ 807 w 1095"/>
                <a:gd name="T97" fmla="*/ 220 h 1421"/>
                <a:gd name="T98" fmla="*/ 778 w 1095"/>
                <a:gd name="T99" fmla="*/ 172 h 1421"/>
                <a:gd name="T100" fmla="*/ 731 w 1095"/>
                <a:gd name="T101" fmla="*/ 149 h 1421"/>
                <a:gd name="T102" fmla="*/ 697 w 1095"/>
                <a:gd name="T103" fmla="*/ 160 h 1421"/>
                <a:gd name="T104" fmla="*/ 660 w 1095"/>
                <a:gd name="T105" fmla="*/ 210 h 1421"/>
                <a:gd name="T106" fmla="*/ 601 w 1095"/>
                <a:gd name="T107" fmla="*/ 339 h 1421"/>
                <a:gd name="T108" fmla="*/ 514 w 1095"/>
                <a:gd name="T109" fmla="*/ 627 h 1421"/>
                <a:gd name="T110" fmla="*/ 618 w 1095"/>
                <a:gd name="T111" fmla="*/ 629 h 1421"/>
                <a:gd name="T112" fmla="*/ 798 w 1095"/>
                <a:gd name="T113" fmla="*/ 626 h 1421"/>
                <a:gd name="T114" fmla="*/ 892 w 1095"/>
                <a:gd name="T115" fmla="*/ 627 h 1421"/>
                <a:gd name="T116" fmla="*/ 961 w 1095"/>
                <a:gd name="T117" fmla="*/ 578 h 1421"/>
                <a:gd name="T118" fmla="*/ 1027 w 1095"/>
                <a:gd name="T119" fmla="*/ 561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5" h="1421">
                  <a:moveTo>
                    <a:pt x="1056" y="681"/>
                  </a:moveTo>
                  <a:lnTo>
                    <a:pt x="1044" y="682"/>
                  </a:lnTo>
                  <a:lnTo>
                    <a:pt x="1032" y="684"/>
                  </a:lnTo>
                  <a:lnTo>
                    <a:pt x="1020" y="688"/>
                  </a:lnTo>
                  <a:lnTo>
                    <a:pt x="1007" y="693"/>
                  </a:lnTo>
                  <a:lnTo>
                    <a:pt x="995" y="699"/>
                  </a:lnTo>
                  <a:lnTo>
                    <a:pt x="984" y="707"/>
                  </a:lnTo>
                  <a:lnTo>
                    <a:pt x="973" y="715"/>
                  </a:lnTo>
                  <a:lnTo>
                    <a:pt x="961" y="725"/>
                  </a:lnTo>
                  <a:lnTo>
                    <a:pt x="952" y="735"/>
                  </a:lnTo>
                  <a:lnTo>
                    <a:pt x="943" y="745"/>
                  </a:lnTo>
                  <a:lnTo>
                    <a:pt x="934" y="756"/>
                  </a:lnTo>
                  <a:lnTo>
                    <a:pt x="927" y="767"/>
                  </a:lnTo>
                  <a:lnTo>
                    <a:pt x="921" y="779"/>
                  </a:lnTo>
                  <a:lnTo>
                    <a:pt x="915" y="791"/>
                  </a:lnTo>
                  <a:lnTo>
                    <a:pt x="910" y="802"/>
                  </a:lnTo>
                  <a:lnTo>
                    <a:pt x="908" y="813"/>
                  </a:lnTo>
                  <a:lnTo>
                    <a:pt x="906" y="827"/>
                  </a:lnTo>
                  <a:lnTo>
                    <a:pt x="905" y="839"/>
                  </a:lnTo>
                  <a:lnTo>
                    <a:pt x="906" y="852"/>
                  </a:lnTo>
                  <a:lnTo>
                    <a:pt x="908" y="863"/>
                  </a:lnTo>
                  <a:lnTo>
                    <a:pt x="912" y="876"/>
                  </a:lnTo>
                  <a:lnTo>
                    <a:pt x="917" y="886"/>
                  </a:lnTo>
                  <a:lnTo>
                    <a:pt x="922" y="897"/>
                  </a:lnTo>
                  <a:lnTo>
                    <a:pt x="929" y="906"/>
                  </a:lnTo>
                  <a:lnTo>
                    <a:pt x="936" y="914"/>
                  </a:lnTo>
                  <a:lnTo>
                    <a:pt x="945" y="922"/>
                  </a:lnTo>
                  <a:lnTo>
                    <a:pt x="953" y="928"/>
                  </a:lnTo>
                  <a:lnTo>
                    <a:pt x="964" y="933"/>
                  </a:lnTo>
                  <a:lnTo>
                    <a:pt x="974" y="937"/>
                  </a:lnTo>
                  <a:lnTo>
                    <a:pt x="985" y="940"/>
                  </a:lnTo>
                  <a:lnTo>
                    <a:pt x="997" y="941"/>
                  </a:lnTo>
                  <a:lnTo>
                    <a:pt x="1009" y="942"/>
                  </a:lnTo>
                  <a:lnTo>
                    <a:pt x="1073" y="984"/>
                  </a:lnTo>
                  <a:lnTo>
                    <a:pt x="1040" y="1047"/>
                  </a:lnTo>
                  <a:lnTo>
                    <a:pt x="1022" y="1047"/>
                  </a:lnTo>
                  <a:lnTo>
                    <a:pt x="1004" y="1046"/>
                  </a:lnTo>
                  <a:lnTo>
                    <a:pt x="988" y="1044"/>
                  </a:lnTo>
                  <a:lnTo>
                    <a:pt x="971" y="1041"/>
                  </a:lnTo>
                  <a:lnTo>
                    <a:pt x="955" y="1038"/>
                  </a:lnTo>
                  <a:lnTo>
                    <a:pt x="939" y="1034"/>
                  </a:lnTo>
                  <a:lnTo>
                    <a:pt x="924" y="1030"/>
                  </a:lnTo>
                  <a:lnTo>
                    <a:pt x="909" y="1025"/>
                  </a:lnTo>
                  <a:lnTo>
                    <a:pt x="895" y="1019"/>
                  </a:lnTo>
                  <a:lnTo>
                    <a:pt x="881" y="1012"/>
                  </a:lnTo>
                  <a:lnTo>
                    <a:pt x="869" y="1006"/>
                  </a:lnTo>
                  <a:lnTo>
                    <a:pt x="855" y="999"/>
                  </a:lnTo>
                  <a:lnTo>
                    <a:pt x="843" y="992"/>
                  </a:lnTo>
                  <a:lnTo>
                    <a:pt x="832" y="984"/>
                  </a:lnTo>
                  <a:lnTo>
                    <a:pt x="821" y="976"/>
                  </a:lnTo>
                  <a:lnTo>
                    <a:pt x="810" y="968"/>
                  </a:lnTo>
                  <a:lnTo>
                    <a:pt x="800" y="958"/>
                  </a:lnTo>
                  <a:lnTo>
                    <a:pt x="790" y="949"/>
                  </a:lnTo>
                  <a:lnTo>
                    <a:pt x="782" y="940"/>
                  </a:lnTo>
                  <a:lnTo>
                    <a:pt x="774" y="931"/>
                  </a:lnTo>
                  <a:lnTo>
                    <a:pt x="766" y="922"/>
                  </a:lnTo>
                  <a:lnTo>
                    <a:pt x="759" y="911"/>
                  </a:lnTo>
                  <a:lnTo>
                    <a:pt x="752" y="902"/>
                  </a:lnTo>
                  <a:lnTo>
                    <a:pt x="746" y="892"/>
                  </a:lnTo>
                  <a:lnTo>
                    <a:pt x="741" y="883"/>
                  </a:lnTo>
                  <a:lnTo>
                    <a:pt x="737" y="873"/>
                  </a:lnTo>
                  <a:lnTo>
                    <a:pt x="733" y="863"/>
                  </a:lnTo>
                  <a:lnTo>
                    <a:pt x="730" y="853"/>
                  </a:lnTo>
                  <a:lnTo>
                    <a:pt x="728" y="844"/>
                  </a:lnTo>
                  <a:lnTo>
                    <a:pt x="726" y="835"/>
                  </a:lnTo>
                  <a:lnTo>
                    <a:pt x="725" y="826"/>
                  </a:lnTo>
                  <a:lnTo>
                    <a:pt x="725" y="816"/>
                  </a:lnTo>
                  <a:lnTo>
                    <a:pt x="725" y="801"/>
                  </a:lnTo>
                  <a:lnTo>
                    <a:pt x="726" y="787"/>
                  </a:lnTo>
                  <a:lnTo>
                    <a:pt x="728" y="774"/>
                  </a:lnTo>
                  <a:lnTo>
                    <a:pt x="731" y="761"/>
                  </a:lnTo>
                  <a:lnTo>
                    <a:pt x="734" y="750"/>
                  </a:lnTo>
                  <a:lnTo>
                    <a:pt x="739" y="740"/>
                  </a:lnTo>
                  <a:lnTo>
                    <a:pt x="744" y="731"/>
                  </a:lnTo>
                  <a:lnTo>
                    <a:pt x="749" y="723"/>
                  </a:lnTo>
                  <a:lnTo>
                    <a:pt x="759" y="712"/>
                  </a:lnTo>
                  <a:lnTo>
                    <a:pt x="745" y="713"/>
                  </a:lnTo>
                  <a:lnTo>
                    <a:pt x="714" y="716"/>
                  </a:lnTo>
                  <a:lnTo>
                    <a:pt x="682" y="720"/>
                  </a:lnTo>
                  <a:lnTo>
                    <a:pt x="650" y="723"/>
                  </a:lnTo>
                  <a:lnTo>
                    <a:pt x="619" y="727"/>
                  </a:lnTo>
                  <a:lnTo>
                    <a:pt x="586" y="731"/>
                  </a:lnTo>
                  <a:lnTo>
                    <a:pt x="555" y="735"/>
                  </a:lnTo>
                  <a:lnTo>
                    <a:pt x="523" y="740"/>
                  </a:lnTo>
                  <a:lnTo>
                    <a:pt x="491" y="745"/>
                  </a:lnTo>
                  <a:lnTo>
                    <a:pt x="487" y="745"/>
                  </a:lnTo>
                  <a:lnTo>
                    <a:pt x="487" y="749"/>
                  </a:lnTo>
                  <a:lnTo>
                    <a:pt x="478" y="795"/>
                  </a:lnTo>
                  <a:lnTo>
                    <a:pt x="470" y="841"/>
                  </a:lnTo>
                  <a:lnTo>
                    <a:pt x="462" y="886"/>
                  </a:lnTo>
                  <a:lnTo>
                    <a:pt x="455" y="931"/>
                  </a:lnTo>
                  <a:lnTo>
                    <a:pt x="448" y="976"/>
                  </a:lnTo>
                  <a:lnTo>
                    <a:pt x="443" y="1019"/>
                  </a:lnTo>
                  <a:lnTo>
                    <a:pt x="439" y="1061"/>
                  </a:lnTo>
                  <a:lnTo>
                    <a:pt x="435" y="1103"/>
                  </a:lnTo>
                  <a:lnTo>
                    <a:pt x="432" y="1143"/>
                  </a:lnTo>
                  <a:lnTo>
                    <a:pt x="429" y="1183"/>
                  </a:lnTo>
                  <a:lnTo>
                    <a:pt x="428" y="1221"/>
                  </a:lnTo>
                  <a:lnTo>
                    <a:pt x="427" y="1256"/>
                  </a:lnTo>
                  <a:lnTo>
                    <a:pt x="427" y="1291"/>
                  </a:lnTo>
                  <a:lnTo>
                    <a:pt x="428" y="1323"/>
                  </a:lnTo>
                  <a:lnTo>
                    <a:pt x="429" y="1353"/>
                  </a:lnTo>
                  <a:lnTo>
                    <a:pt x="432" y="1382"/>
                  </a:lnTo>
                  <a:lnTo>
                    <a:pt x="432" y="1391"/>
                  </a:lnTo>
                  <a:lnTo>
                    <a:pt x="431" y="1398"/>
                  </a:lnTo>
                  <a:lnTo>
                    <a:pt x="429" y="1405"/>
                  </a:lnTo>
                  <a:lnTo>
                    <a:pt x="426" y="1411"/>
                  </a:lnTo>
                  <a:lnTo>
                    <a:pt x="423" y="1414"/>
                  </a:lnTo>
                  <a:lnTo>
                    <a:pt x="420" y="1416"/>
                  </a:lnTo>
                  <a:lnTo>
                    <a:pt x="416" y="1418"/>
                  </a:lnTo>
                  <a:lnTo>
                    <a:pt x="413" y="1419"/>
                  </a:lnTo>
                  <a:lnTo>
                    <a:pt x="406" y="1420"/>
                  </a:lnTo>
                  <a:lnTo>
                    <a:pt x="398" y="1421"/>
                  </a:lnTo>
                  <a:lnTo>
                    <a:pt x="388" y="1420"/>
                  </a:lnTo>
                  <a:lnTo>
                    <a:pt x="378" y="1418"/>
                  </a:lnTo>
                  <a:lnTo>
                    <a:pt x="368" y="1414"/>
                  </a:lnTo>
                  <a:lnTo>
                    <a:pt x="359" y="1409"/>
                  </a:lnTo>
                  <a:lnTo>
                    <a:pt x="352" y="1403"/>
                  </a:lnTo>
                  <a:lnTo>
                    <a:pt x="344" y="1397"/>
                  </a:lnTo>
                  <a:lnTo>
                    <a:pt x="337" y="1390"/>
                  </a:lnTo>
                  <a:lnTo>
                    <a:pt x="331" y="1381"/>
                  </a:lnTo>
                  <a:lnTo>
                    <a:pt x="325" y="1372"/>
                  </a:lnTo>
                  <a:lnTo>
                    <a:pt x="319" y="1362"/>
                  </a:lnTo>
                  <a:lnTo>
                    <a:pt x="314" y="1349"/>
                  </a:lnTo>
                  <a:lnTo>
                    <a:pt x="310" y="1337"/>
                  </a:lnTo>
                  <a:lnTo>
                    <a:pt x="306" y="1323"/>
                  </a:lnTo>
                  <a:lnTo>
                    <a:pt x="302" y="1307"/>
                  </a:lnTo>
                  <a:lnTo>
                    <a:pt x="298" y="1292"/>
                  </a:lnTo>
                  <a:lnTo>
                    <a:pt x="295" y="1275"/>
                  </a:lnTo>
                  <a:lnTo>
                    <a:pt x="293" y="1256"/>
                  </a:lnTo>
                  <a:lnTo>
                    <a:pt x="291" y="1237"/>
                  </a:lnTo>
                  <a:lnTo>
                    <a:pt x="289" y="1217"/>
                  </a:lnTo>
                  <a:lnTo>
                    <a:pt x="288" y="1195"/>
                  </a:lnTo>
                  <a:lnTo>
                    <a:pt x="287" y="1154"/>
                  </a:lnTo>
                  <a:lnTo>
                    <a:pt x="288" y="1109"/>
                  </a:lnTo>
                  <a:lnTo>
                    <a:pt x="290" y="1060"/>
                  </a:lnTo>
                  <a:lnTo>
                    <a:pt x="294" y="1009"/>
                  </a:lnTo>
                  <a:lnTo>
                    <a:pt x="298" y="955"/>
                  </a:lnTo>
                  <a:lnTo>
                    <a:pt x="306" y="900"/>
                  </a:lnTo>
                  <a:lnTo>
                    <a:pt x="313" y="843"/>
                  </a:lnTo>
                  <a:lnTo>
                    <a:pt x="322" y="786"/>
                  </a:lnTo>
                  <a:lnTo>
                    <a:pt x="323" y="777"/>
                  </a:lnTo>
                  <a:lnTo>
                    <a:pt x="315" y="779"/>
                  </a:lnTo>
                  <a:lnTo>
                    <a:pt x="267" y="791"/>
                  </a:lnTo>
                  <a:lnTo>
                    <a:pt x="226" y="803"/>
                  </a:lnTo>
                  <a:lnTo>
                    <a:pt x="209" y="809"/>
                  </a:lnTo>
                  <a:lnTo>
                    <a:pt x="193" y="815"/>
                  </a:lnTo>
                  <a:lnTo>
                    <a:pt x="180" y="822"/>
                  </a:lnTo>
                  <a:lnTo>
                    <a:pt x="168" y="827"/>
                  </a:lnTo>
                  <a:lnTo>
                    <a:pt x="161" y="831"/>
                  </a:lnTo>
                  <a:lnTo>
                    <a:pt x="154" y="834"/>
                  </a:lnTo>
                  <a:lnTo>
                    <a:pt x="147" y="836"/>
                  </a:lnTo>
                  <a:lnTo>
                    <a:pt x="139" y="838"/>
                  </a:lnTo>
                  <a:lnTo>
                    <a:pt x="132" y="839"/>
                  </a:lnTo>
                  <a:lnTo>
                    <a:pt x="125" y="840"/>
                  </a:lnTo>
                  <a:lnTo>
                    <a:pt x="117" y="840"/>
                  </a:lnTo>
                  <a:lnTo>
                    <a:pt x="110" y="839"/>
                  </a:lnTo>
                  <a:lnTo>
                    <a:pt x="102" y="838"/>
                  </a:lnTo>
                  <a:lnTo>
                    <a:pt x="94" y="836"/>
                  </a:lnTo>
                  <a:lnTo>
                    <a:pt x="86" y="834"/>
                  </a:lnTo>
                  <a:lnTo>
                    <a:pt x="78" y="830"/>
                  </a:lnTo>
                  <a:lnTo>
                    <a:pt x="62" y="822"/>
                  </a:lnTo>
                  <a:lnTo>
                    <a:pt x="45" y="811"/>
                  </a:lnTo>
                  <a:lnTo>
                    <a:pt x="33" y="803"/>
                  </a:lnTo>
                  <a:lnTo>
                    <a:pt x="24" y="796"/>
                  </a:lnTo>
                  <a:lnTo>
                    <a:pt x="16" y="789"/>
                  </a:lnTo>
                  <a:lnTo>
                    <a:pt x="10" y="782"/>
                  </a:lnTo>
                  <a:lnTo>
                    <a:pt x="5" y="775"/>
                  </a:lnTo>
                  <a:lnTo>
                    <a:pt x="2" y="768"/>
                  </a:lnTo>
                  <a:lnTo>
                    <a:pt x="0" y="762"/>
                  </a:lnTo>
                  <a:lnTo>
                    <a:pt x="0" y="756"/>
                  </a:lnTo>
                  <a:lnTo>
                    <a:pt x="0" y="752"/>
                  </a:lnTo>
                  <a:lnTo>
                    <a:pt x="2" y="748"/>
                  </a:lnTo>
                  <a:lnTo>
                    <a:pt x="5" y="744"/>
                  </a:lnTo>
                  <a:lnTo>
                    <a:pt x="8" y="740"/>
                  </a:lnTo>
                  <a:lnTo>
                    <a:pt x="13" y="736"/>
                  </a:lnTo>
                  <a:lnTo>
                    <a:pt x="18" y="733"/>
                  </a:lnTo>
                  <a:lnTo>
                    <a:pt x="24" y="729"/>
                  </a:lnTo>
                  <a:lnTo>
                    <a:pt x="31" y="726"/>
                  </a:lnTo>
                  <a:lnTo>
                    <a:pt x="62" y="713"/>
                  </a:lnTo>
                  <a:lnTo>
                    <a:pt x="94" y="701"/>
                  </a:lnTo>
                  <a:lnTo>
                    <a:pt x="129" y="691"/>
                  </a:lnTo>
                  <a:lnTo>
                    <a:pt x="167" y="681"/>
                  </a:lnTo>
                  <a:lnTo>
                    <a:pt x="208" y="672"/>
                  </a:lnTo>
                  <a:lnTo>
                    <a:pt x="251" y="663"/>
                  </a:lnTo>
                  <a:lnTo>
                    <a:pt x="295" y="656"/>
                  </a:lnTo>
                  <a:lnTo>
                    <a:pt x="343" y="649"/>
                  </a:lnTo>
                  <a:lnTo>
                    <a:pt x="347" y="649"/>
                  </a:lnTo>
                  <a:lnTo>
                    <a:pt x="348" y="645"/>
                  </a:lnTo>
                  <a:lnTo>
                    <a:pt x="364" y="577"/>
                  </a:lnTo>
                  <a:lnTo>
                    <a:pt x="383" y="503"/>
                  </a:lnTo>
                  <a:lnTo>
                    <a:pt x="393" y="465"/>
                  </a:lnTo>
                  <a:lnTo>
                    <a:pt x="406" y="428"/>
                  </a:lnTo>
                  <a:lnTo>
                    <a:pt x="418" y="389"/>
                  </a:lnTo>
                  <a:lnTo>
                    <a:pt x="431" y="350"/>
                  </a:lnTo>
                  <a:lnTo>
                    <a:pt x="445" y="311"/>
                  </a:lnTo>
                  <a:lnTo>
                    <a:pt x="462" y="272"/>
                  </a:lnTo>
                  <a:lnTo>
                    <a:pt x="478" y="235"/>
                  </a:lnTo>
                  <a:lnTo>
                    <a:pt x="495" y="198"/>
                  </a:lnTo>
                  <a:lnTo>
                    <a:pt x="514" y="162"/>
                  </a:lnTo>
                  <a:lnTo>
                    <a:pt x="533" y="126"/>
                  </a:lnTo>
                  <a:lnTo>
                    <a:pt x="555" y="93"/>
                  </a:lnTo>
                  <a:lnTo>
                    <a:pt x="576" y="61"/>
                  </a:lnTo>
                  <a:lnTo>
                    <a:pt x="588" y="47"/>
                  </a:lnTo>
                  <a:lnTo>
                    <a:pt x="599" y="34"/>
                  </a:lnTo>
                  <a:lnTo>
                    <a:pt x="613" y="23"/>
                  </a:lnTo>
                  <a:lnTo>
                    <a:pt x="626" y="15"/>
                  </a:lnTo>
                  <a:lnTo>
                    <a:pt x="639" y="8"/>
                  </a:lnTo>
                  <a:lnTo>
                    <a:pt x="653" y="3"/>
                  </a:lnTo>
                  <a:lnTo>
                    <a:pt x="669" y="1"/>
                  </a:lnTo>
                  <a:lnTo>
                    <a:pt x="684" y="0"/>
                  </a:lnTo>
                  <a:lnTo>
                    <a:pt x="695" y="0"/>
                  </a:lnTo>
                  <a:lnTo>
                    <a:pt x="708" y="2"/>
                  </a:lnTo>
                  <a:lnTo>
                    <a:pt x="719" y="4"/>
                  </a:lnTo>
                  <a:lnTo>
                    <a:pt x="732" y="7"/>
                  </a:lnTo>
                  <a:lnTo>
                    <a:pt x="744" y="11"/>
                  </a:lnTo>
                  <a:lnTo>
                    <a:pt x="757" y="16"/>
                  </a:lnTo>
                  <a:lnTo>
                    <a:pt x="771" y="22"/>
                  </a:lnTo>
                  <a:lnTo>
                    <a:pt x="785" y="29"/>
                  </a:lnTo>
                  <a:lnTo>
                    <a:pt x="799" y="37"/>
                  </a:lnTo>
                  <a:lnTo>
                    <a:pt x="813" y="47"/>
                  </a:lnTo>
                  <a:lnTo>
                    <a:pt x="825" y="58"/>
                  </a:lnTo>
                  <a:lnTo>
                    <a:pt x="835" y="70"/>
                  </a:lnTo>
                  <a:lnTo>
                    <a:pt x="844" y="83"/>
                  </a:lnTo>
                  <a:lnTo>
                    <a:pt x="852" y="97"/>
                  </a:lnTo>
                  <a:lnTo>
                    <a:pt x="858" y="111"/>
                  </a:lnTo>
                  <a:lnTo>
                    <a:pt x="863" y="126"/>
                  </a:lnTo>
                  <a:lnTo>
                    <a:pt x="865" y="138"/>
                  </a:lnTo>
                  <a:lnTo>
                    <a:pt x="866" y="149"/>
                  </a:lnTo>
                  <a:lnTo>
                    <a:pt x="866" y="159"/>
                  </a:lnTo>
                  <a:lnTo>
                    <a:pt x="865" y="169"/>
                  </a:lnTo>
                  <a:lnTo>
                    <a:pt x="864" y="180"/>
                  </a:lnTo>
                  <a:lnTo>
                    <a:pt x="861" y="188"/>
                  </a:lnTo>
                  <a:lnTo>
                    <a:pt x="856" y="196"/>
                  </a:lnTo>
                  <a:lnTo>
                    <a:pt x="852" y="204"/>
                  </a:lnTo>
                  <a:lnTo>
                    <a:pt x="844" y="213"/>
                  </a:lnTo>
                  <a:lnTo>
                    <a:pt x="836" y="219"/>
                  </a:lnTo>
                  <a:lnTo>
                    <a:pt x="832" y="222"/>
                  </a:lnTo>
                  <a:lnTo>
                    <a:pt x="828" y="223"/>
                  </a:lnTo>
                  <a:lnTo>
                    <a:pt x="824" y="224"/>
                  </a:lnTo>
                  <a:lnTo>
                    <a:pt x="820" y="226"/>
                  </a:lnTo>
                  <a:lnTo>
                    <a:pt x="817" y="224"/>
                  </a:lnTo>
                  <a:lnTo>
                    <a:pt x="813" y="223"/>
                  </a:lnTo>
                  <a:lnTo>
                    <a:pt x="810" y="222"/>
                  </a:lnTo>
                  <a:lnTo>
                    <a:pt x="807" y="220"/>
                  </a:lnTo>
                  <a:lnTo>
                    <a:pt x="802" y="215"/>
                  </a:lnTo>
                  <a:lnTo>
                    <a:pt x="799" y="209"/>
                  </a:lnTo>
                  <a:lnTo>
                    <a:pt x="792" y="195"/>
                  </a:lnTo>
                  <a:lnTo>
                    <a:pt x="785" y="184"/>
                  </a:lnTo>
                  <a:lnTo>
                    <a:pt x="778" y="172"/>
                  </a:lnTo>
                  <a:lnTo>
                    <a:pt x="770" y="164"/>
                  </a:lnTo>
                  <a:lnTo>
                    <a:pt x="761" y="158"/>
                  </a:lnTo>
                  <a:lnTo>
                    <a:pt x="751" y="153"/>
                  </a:lnTo>
                  <a:lnTo>
                    <a:pt x="741" y="150"/>
                  </a:lnTo>
                  <a:lnTo>
                    <a:pt x="731" y="149"/>
                  </a:lnTo>
                  <a:lnTo>
                    <a:pt x="728" y="149"/>
                  </a:lnTo>
                  <a:lnTo>
                    <a:pt x="725" y="150"/>
                  </a:lnTo>
                  <a:lnTo>
                    <a:pt x="715" y="152"/>
                  </a:lnTo>
                  <a:lnTo>
                    <a:pt x="705" y="155"/>
                  </a:lnTo>
                  <a:lnTo>
                    <a:pt x="697" y="160"/>
                  </a:lnTo>
                  <a:lnTo>
                    <a:pt x="689" y="166"/>
                  </a:lnTo>
                  <a:lnTo>
                    <a:pt x="682" y="174"/>
                  </a:lnTo>
                  <a:lnTo>
                    <a:pt x="675" y="185"/>
                  </a:lnTo>
                  <a:lnTo>
                    <a:pt x="668" y="196"/>
                  </a:lnTo>
                  <a:lnTo>
                    <a:pt x="660" y="210"/>
                  </a:lnTo>
                  <a:lnTo>
                    <a:pt x="650" y="229"/>
                  </a:lnTo>
                  <a:lnTo>
                    <a:pt x="640" y="249"/>
                  </a:lnTo>
                  <a:lnTo>
                    <a:pt x="630" y="270"/>
                  </a:lnTo>
                  <a:lnTo>
                    <a:pt x="621" y="292"/>
                  </a:lnTo>
                  <a:lnTo>
                    <a:pt x="601" y="339"/>
                  </a:lnTo>
                  <a:lnTo>
                    <a:pt x="583" y="390"/>
                  </a:lnTo>
                  <a:lnTo>
                    <a:pt x="565" y="444"/>
                  </a:lnTo>
                  <a:lnTo>
                    <a:pt x="547" y="502"/>
                  </a:lnTo>
                  <a:lnTo>
                    <a:pt x="530" y="562"/>
                  </a:lnTo>
                  <a:lnTo>
                    <a:pt x="514" y="627"/>
                  </a:lnTo>
                  <a:lnTo>
                    <a:pt x="512" y="634"/>
                  </a:lnTo>
                  <a:lnTo>
                    <a:pt x="520" y="634"/>
                  </a:lnTo>
                  <a:lnTo>
                    <a:pt x="551" y="632"/>
                  </a:lnTo>
                  <a:lnTo>
                    <a:pt x="584" y="630"/>
                  </a:lnTo>
                  <a:lnTo>
                    <a:pt x="618" y="629"/>
                  </a:lnTo>
                  <a:lnTo>
                    <a:pt x="652" y="628"/>
                  </a:lnTo>
                  <a:lnTo>
                    <a:pt x="688" y="627"/>
                  </a:lnTo>
                  <a:lnTo>
                    <a:pt x="724" y="627"/>
                  </a:lnTo>
                  <a:lnTo>
                    <a:pt x="761" y="626"/>
                  </a:lnTo>
                  <a:lnTo>
                    <a:pt x="798" y="626"/>
                  </a:lnTo>
                  <a:lnTo>
                    <a:pt x="821" y="626"/>
                  </a:lnTo>
                  <a:lnTo>
                    <a:pt x="843" y="626"/>
                  </a:lnTo>
                  <a:lnTo>
                    <a:pt x="867" y="627"/>
                  </a:lnTo>
                  <a:lnTo>
                    <a:pt x="889" y="627"/>
                  </a:lnTo>
                  <a:lnTo>
                    <a:pt x="892" y="627"/>
                  </a:lnTo>
                  <a:lnTo>
                    <a:pt x="893" y="625"/>
                  </a:lnTo>
                  <a:lnTo>
                    <a:pt x="909" y="610"/>
                  </a:lnTo>
                  <a:lnTo>
                    <a:pt x="926" y="598"/>
                  </a:lnTo>
                  <a:lnTo>
                    <a:pt x="943" y="587"/>
                  </a:lnTo>
                  <a:lnTo>
                    <a:pt x="961" y="578"/>
                  </a:lnTo>
                  <a:lnTo>
                    <a:pt x="980" y="570"/>
                  </a:lnTo>
                  <a:lnTo>
                    <a:pt x="998" y="565"/>
                  </a:lnTo>
                  <a:lnTo>
                    <a:pt x="1007" y="563"/>
                  </a:lnTo>
                  <a:lnTo>
                    <a:pt x="1018" y="562"/>
                  </a:lnTo>
                  <a:lnTo>
                    <a:pt x="1027" y="561"/>
                  </a:lnTo>
                  <a:lnTo>
                    <a:pt x="1036" y="561"/>
                  </a:lnTo>
                  <a:lnTo>
                    <a:pt x="1095" y="622"/>
                  </a:lnTo>
                  <a:lnTo>
                    <a:pt x="1056" y="6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5" name="Freeform 45"/>
            <p:cNvSpPr>
              <a:spLocks/>
            </p:cNvSpPr>
            <p:nvPr userDrawn="1"/>
          </p:nvSpPr>
          <p:spPr bwMode="gray">
            <a:xfrm>
              <a:off x="6462" y="602"/>
              <a:ext cx="36" cy="42"/>
            </a:xfrm>
            <a:custGeom>
              <a:avLst/>
              <a:gdLst>
                <a:gd name="T0" fmla="*/ 212 w 427"/>
                <a:gd name="T1" fmla="*/ 377 h 496"/>
                <a:gd name="T2" fmla="*/ 201 w 427"/>
                <a:gd name="T3" fmla="*/ 371 h 496"/>
                <a:gd name="T4" fmla="*/ 196 w 427"/>
                <a:gd name="T5" fmla="*/ 364 h 496"/>
                <a:gd name="T6" fmla="*/ 193 w 427"/>
                <a:gd name="T7" fmla="*/ 355 h 496"/>
                <a:gd name="T8" fmla="*/ 192 w 427"/>
                <a:gd name="T9" fmla="*/ 345 h 496"/>
                <a:gd name="T10" fmla="*/ 193 w 427"/>
                <a:gd name="T11" fmla="*/ 333 h 496"/>
                <a:gd name="T12" fmla="*/ 199 w 427"/>
                <a:gd name="T13" fmla="*/ 315 h 496"/>
                <a:gd name="T14" fmla="*/ 213 w 427"/>
                <a:gd name="T15" fmla="*/ 286 h 496"/>
                <a:gd name="T16" fmla="*/ 235 w 427"/>
                <a:gd name="T17" fmla="*/ 250 h 496"/>
                <a:gd name="T18" fmla="*/ 260 w 427"/>
                <a:gd name="T19" fmla="*/ 212 h 496"/>
                <a:gd name="T20" fmla="*/ 289 w 427"/>
                <a:gd name="T21" fmla="*/ 174 h 496"/>
                <a:gd name="T22" fmla="*/ 318 w 427"/>
                <a:gd name="T23" fmla="*/ 142 h 496"/>
                <a:gd name="T24" fmla="*/ 346 w 427"/>
                <a:gd name="T25" fmla="*/ 116 h 496"/>
                <a:gd name="T26" fmla="*/ 365 w 427"/>
                <a:gd name="T27" fmla="*/ 104 h 496"/>
                <a:gd name="T28" fmla="*/ 377 w 427"/>
                <a:gd name="T29" fmla="*/ 101 h 496"/>
                <a:gd name="T30" fmla="*/ 427 w 427"/>
                <a:gd name="T31" fmla="*/ 50 h 496"/>
                <a:gd name="T32" fmla="*/ 359 w 427"/>
                <a:gd name="T33" fmla="*/ 1 h 496"/>
                <a:gd name="T34" fmla="*/ 331 w 427"/>
                <a:gd name="T35" fmla="*/ 6 h 496"/>
                <a:gd name="T36" fmla="*/ 301 w 427"/>
                <a:gd name="T37" fmla="*/ 17 h 496"/>
                <a:gd name="T38" fmla="*/ 272 w 427"/>
                <a:gd name="T39" fmla="*/ 31 h 496"/>
                <a:gd name="T40" fmla="*/ 241 w 427"/>
                <a:gd name="T41" fmla="*/ 50 h 496"/>
                <a:gd name="T42" fmla="*/ 210 w 427"/>
                <a:gd name="T43" fmla="*/ 72 h 496"/>
                <a:gd name="T44" fmla="*/ 167 w 427"/>
                <a:gd name="T45" fmla="*/ 109 h 496"/>
                <a:gd name="T46" fmla="*/ 112 w 427"/>
                <a:gd name="T47" fmla="*/ 165 h 496"/>
                <a:gd name="T48" fmla="*/ 66 w 427"/>
                <a:gd name="T49" fmla="*/ 222 h 496"/>
                <a:gd name="T50" fmla="*/ 37 w 427"/>
                <a:gd name="T51" fmla="*/ 264 h 496"/>
                <a:gd name="T52" fmla="*/ 22 w 427"/>
                <a:gd name="T53" fmla="*/ 291 h 496"/>
                <a:gd name="T54" fmla="*/ 10 w 427"/>
                <a:gd name="T55" fmla="*/ 315 h 496"/>
                <a:gd name="T56" fmla="*/ 3 w 427"/>
                <a:gd name="T57" fmla="*/ 337 h 496"/>
                <a:gd name="T58" fmla="*/ 0 w 427"/>
                <a:gd name="T59" fmla="*/ 356 h 496"/>
                <a:gd name="T60" fmla="*/ 1 w 427"/>
                <a:gd name="T61" fmla="*/ 374 h 496"/>
                <a:gd name="T62" fmla="*/ 7 w 427"/>
                <a:gd name="T63" fmla="*/ 394 h 496"/>
                <a:gd name="T64" fmla="*/ 19 w 427"/>
                <a:gd name="T65" fmla="*/ 412 h 496"/>
                <a:gd name="T66" fmla="*/ 33 w 427"/>
                <a:gd name="T67" fmla="*/ 429 h 496"/>
                <a:gd name="T68" fmla="*/ 51 w 427"/>
                <a:gd name="T69" fmla="*/ 445 h 496"/>
                <a:gd name="T70" fmla="*/ 72 w 427"/>
                <a:gd name="T71" fmla="*/ 459 h 496"/>
                <a:gd name="T72" fmla="*/ 94 w 427"/>
                <a:gd name="T73" fmla="*/ 471 h 496"/>
                <a:gd name="T74" fmla="*/ 119 w 427"/>
                <a:gd name="T75" fmla="*/ 482 h 496"/>
                <a:gd name="T76" fmla="*/ 144 w 427"/>
                <a:gd name="T77" fmla="*/ 490 h 496"/>
                <a:gd name="T78" fmla="*/ 169 w 427"/>
                <a:gd name="T79" fmla="*/ 494 h 496"/>
                <a:gd name="T80" fmla="*/ 193 w 427"/>
                <a:gd name="T81" fmla="*/ 496 h 496"/>
                <a:gd name="T82" fmla="*/ 262 w 427"/>
                <a:gd name="T83" fmla="*/ 43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7" h="496">
                  <a:moveTo>
                    <a:pt x="222" y="377"/>
                  </a:moveTo>
                  <a:lnTo>
                    <a:pt x="212" y="377"/>
                  </a:lnTo>
                  <a:lnTo>
                    <a:pt x="206" y="374"/>
                  </a:lnTo>
                  <a:lnTo>
                    <a:pt x="201" y="371"/>
                  </a:lnTo>
                  <a:lnTo>
                    <a:pt x="198" y="367"/>
                  </a:lnTo>
                  <a:lnTo>
                    <a:pt x="196" y="364"/>
                  </a:lnTo>
                  <a:lnTo>
                    <a:pt x="194" y="359"/>
                  </a:lnTo>
                  <a:lnTo>
                    <a:pt x="193" y="355"/>
                  </a:lnTo>
                  <a:lnTo>
                    <a:pt x="192" y="350"/>
                  </a:lnTo>
                  <a:lnTo>
                    <a:pt x="192" y="345"/>
                  </a:lnTo>
                  <a:lnTo>
                    <a:pt x="192" y="339"/>
                  </a:lnTo>
                  <a:lnTo>
                    <a:pt x="193" y="333"/>
                  </a:lnTo>
                  <a:lnTo>
                    <a:pt x="195" y="326"/>
                  </a:lnTo>
                  <a:lnTo>
                    <a:pt x="199" y="315"/>
                  </a:lnTo>
                  <a:lnTo>
                    <a:pt x="205" y="302"/>
                  </a:lnTo>
                  <a:lnTo>
                    <a:pt x="213" y="286"/>
                  </a:lnTo>
                  <a:lnTo>
                    <a:pt x="224" y="268"/>
                  </a:lnTo>
                  <a:lnTo>
                    <a:pt x="235" y="250"/>
                  </a:lnTo>
                  <a:lnTo>
                    <a:pt x="247" y="231"/>
                  </a:lnTo>
                  <a:lnTo>
                    <a:pt x="260" y="212"/>
                  </a:lnTo>
                  <a:lnTo>
                    <a:pt x="275" y="193"/>
                  </a:lnTo>
                  <a:lnTo>
                    <a:pt x="289" y="174"/>
                  </a:lnTo>
                  <a:lnTo>
                    <a:pt x="303" y="157"/>
                  </a:lnTo>
                  <a:lnTo>
                    <a:pt x="318" y="142"/>
                  </a:lnTo>
                  <a:lnTo>
                    <a:pt x="333" y="127"/>
                  </a:lnTo>
                  <a:lnTo>
                    <a:pt x="346" y="116"/>
                  </a:lnTo>
                  <a:lnTo>
                    <a:pt x="359" y="107"/>
                  </a:lnTo>
                  <a:lnTo>
                    <a:pt x="365" y="104"/>
                  </a:lnTo>
                  <a:lnTo>
                    <a:pt x="372" y="102"/>
                  </a:lnTo>
                  <a:lnTo>
                    <a:pt x="377" y="101"/>
                  </a:lnTo>
                  <a:lnTo>
                    <a:pt x="383" y="100"/>
                  </a:lnTo>
                  <a:lnTo>
                    <a:pt x="427" y="50"/>
                  </a:lnTo>
                  <a:lnTo>
                    <a:pt x="373" y="0"/>
                  </a:lnTo>
                  <a:lnTo>
                    <a:pt x="359" y="1"/>
                  </a:lnTo>
                  <a:lnTo>
                    <a:pt x="345" y="3"/>
                  </a:lnTo>
                  <a:lnTo>
                    <a:pt x="331" y="6"/>
                  </a:lnTo>
                  <a:lnTo>
                    <a:pt x="316" y="11"/>
                  </a:lnTo>
                  <a:lnTo>
                    <a:pt x="301" y="17"/>
                  </a:lnTo>
                  <a:lnTo>
                    <a:pt x="286" y="23"/>
                  </a:lnTo>
                  <a:lnTo>
                    <a:pt x="272" y="31"/>
                  </a:lnTo>
                  <a:lnTo>
                    <a:pt x="256" y="41"/>
                  </a:lnTo>
                  <a:lnTo>
                    <a:pt x="241" y="50"/>
                  </a:lnTo>
                  <a:lnTo>
                    <a:pt x="226" y="61"/>
                  </a:lnTo>
                  <a:lnTo>
                    <a:pt x="210" y="72"/>
                  </a:lnTo>
                  <a:lnTo>
                    <a:pt x="196" y="83"/>
                  </a:lnTo>
                  <a:lnTo>
                    <a:pt x="167" y="109"/>
                  </a:lnTo>
                  <a:lnTo>
                    <a:pt x="139" y="137"/>
                  </a:lnTo>
                  <a:lnTo>
                    <a:pt x="112" y="165"/>
                  </a:lnTo>
                  <a:lnTo>
                    <a:pt x="88" y="194"/>
                  </a:lnTo>
                  <a:lnTo>
                    <a:pt x="66" y="222"/>
                  </a:lnTo>
                  <a:lnTo>
                    <a:pt x="45" y="251"/>
                  </a:lnTo>
                  <a:lnTo>
                    <a:pt x="37" y="264"/>
                  </a:lnTo>
                  <a:lnTo>
                    <a:pt x="29" y="278"/>
                  </a:lnTo>
                  <a:lnTo>
                    <a:pt x="22" y="291"/>
                  </a:lnTo>
                  <a:lnTo>
                    <a:pt x="16" y="303"/>
                  </a:lnTo>
                  <a:lnTo>
                    <a:pt x="10" y="315"/>
                  </a:lnTo>
                  <a:lnTo>
                    <a:pt x="6" y="326"/>
                  </a:lnTo>
                  <a:lnTo>
                    <a:pt x="3" y="337"/>
                  </a:lnTo>
                  <a:lnTo>
                    <a:pt x="1" y="346"/>
                  </a:lnTo>
                  <a:lnTo>
                    <a:pt x="0" y="356"/>
                  </a:lnTo>
                  <a:lnTo>
                    <a:pt x="0" y="365"/>
                  </a:lnTo>
                  <a:lnTo>
                    <a:pt x="1" y="374"/>
                  </a:lnTo>
                  <a:lnTo>
                    <a:pt x="4" y="385"/>
                  </a:lnTo>
                  <a:lnTo>
                    <a:pt x="7" y="394"/>
                  </a:lnTo>
                  <a:lnTo>
                    <a:pt x="13" y="403"/>
                  </a:lnTo>
                  <a:lnTo>
                    <a:pt x="19" y="412"/>
                  </a:lnTo>
                  <a:lnTo>
                    <a:pt x="26" y="420"/>
                  </a:lnTo>
                  <a:lnTo>
                    <a:pt x="33" y="429"/>
                  </a:lnTo>
                  <a:lnTo>
                    <a:pt x="42" y="437"/>
                  </a:lnTo>
                  <a:lnTo>
                    <a:pt x="51" y="445"/>
                  </a:lnTo>
                  <a:lnTo>
                    <a:pt x="61" y="452"/>
                  </a:lnTo>
                  <a:lnTo>
                    <a:pt x="72" y="459"/>
                  </a:lnTo>
                  <a:lnTo>
                    <a:pt x="83" y="465"/>
                  </a:lnTo>
                  <a:lnTo>
                    <a:pt x="94" y="471"/>
                  </a:lnTo>
                  <a:lnTo>
                    <a:pt x="106" y="476"/>
                  </a:lnTo>
                  <a:lnTo>
                    <a:pt x="119" y="482"/>
                  </a:lnTo>
                  <a:lnTo>
                    <a:pt x="131" y="486"/>
                  </a:lnTo>
                  <a:lnTo>
                    <a:pt x="144" y="490"/>
                  </a:lnTo>
                  <a:lnTo>
                    <a:pt x="156" y="492"/>
                  </a:lnTo>
                  <a:lnTo>
                    <a:pt x="169" y="494"/>
                  </a:lnTo>
                  <a:lnTo>
                    <a:pt x="181" y="496"/>
                  </a:lnTo>
                  <a:lnTo>
                    <a:pt x="193" y="496"/>
                  </a:lnTo>
                  <a:lnTo>
                    <a:pt x="204" y="496"/>
                  </a:lnTo>
                  <a:lnTo>
                    <a:pt x="262" y="437"/>
                  </a:lnTo>
                  <a:lnTo>
                    <a:pt x="222" y="3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6" name="Freeform 46"/>
            <p:cNvSpPr>
              <a:spLocks/>
            </p:cNvSpPr>
            <p:nvPr userDrawn="1"/>
          </p:nvSpPr>
          <p:spPr bwMode="gray">
            <a:xfrm>
              <a:off x="7208" y="606"/>
              <a:ext cx="34" cy="28"/>
            </a:xfrm>
            <a:custGeom>
              <a:avLst/>
              <a:gdLst>
                <a:gd name="T0" fmla="*/ 217 w 410"/>
                <a:gd name="T1" fmla="*/ 96 h 335"/>
                <a:gd name="T2" fmla="*/ 233 w 410"/>
                <a:gd name="T3" fmla="*/ 100 h 335"/>
                <a:gd name="T4" fmla="*/ 248 w 410"/>
                <a:gd name="T5" fmla="*/ 107 h 335"/>
                <a:gd name="T6" fmla="*/ 258 w 410"/>
                <a:gd name="T7" fmla="*/ 117 h 335"/>
                <a:gd name="T8" fmla="*/ 264 w 410"/>
                <a:gd name="T9" fmla="*/ 129 h 335"/>
                <a:gd name="T10" fmla="*/ 265 w 410"/>
                <a:gd name="T11" fmla="*/ 141 h 335"/>
                <a:gd name="T12" fmla="*/ 263 w 410"/>
                <a:gd name="T13" fmla="*/ 155 h 335"/>
                <a:gd name="T14" fmla="*/ 256 w 410"/>
                <a:gd name="T15" fmla="*/ 169 h 335"/>
                <a:gd name="T16" fmla="*/ 245 w 410"/>
                <a:gd name="T17" fmla="*/ 183 h 335"/>
                <a:gd name="T18" fmla="*/ 227 w 410"/>
                <a:gd name="T19" fmla="*/ 199 h 335"/>
                <a:gd name="T20" fmla="*/ 208 w 410"/>
                <a:gd name="T21" fmla="*/ 211 h 335"/>
                <a:gd name="T22" fmla="*/ 185 w 410"/>
                <a:gd name="T23" fmla="*/ 221 h 335"/>
                <a:gd name="T24" fmla="*/ 151 w 410"/>
                <a:gd name="T25" fmla="*/ 233 h 335"/>
                <a:gd name="T26" fmla="*/ 107 w 410"/>
                <a:gd name="T27" fmla="*/ 245 h 335"/>
                <a:gd name="T28" fmla="*/ 81 w 410"/>
                <a:gd name="T29" fmla="*/ 249 h 335"/>
                <a:gd name="T30" fmla="*/ 112 w 410"/>
                <a:gd name="T31" fmla="*/ 335 h 335"/>
                <a:gd name="T32" fmla="*/ 144 w 410"/>
                <a:gd name="T33" fmla="*/ 331 h 335"/>
                <a:gd name="T34" fmla="*/ 189 w 410"/>
                <a:gd name="T35" fmla="*/ 321 h 335"/>
                <a:gd name="T36" fmla="*/ 232 w 410"/>
                <a:gd name="T37" fmla="*/ 308 h 335"/>
                <a:gd name="T38" fmla="*/ 275 w 410"/>
                <a:gd name="T39" fmla="*/ 292 h 335"/>
                <a:gd name="T40" fmla="*/ 315 w 410"/>
                <a:gd name="T41" fmla="*/ 273 h 335"/>
                <a:gd name="T42" fmla="*/ 349 w 410"/>
                <a:gd name="T43" fmla="*/ 253 h 335"/>
                <a:gd name="T44" fmla="*/ 376 w 410"/>
                <a:gd name="T45" fmla="*/ 232 h 335"/>
                <a:gd name="T46" fmla="*/ 395 w 410"/>
                <a:gd name="T47" fmla="*/ 212 h 335"/>
                <a:gd name="T48" fmla="*/ 404 w 410"/>
                <a:gd name="T49" fmla="*/ 194 h 335"/>
                <a:gd name="T50" fmla="*/ 408 w 410"/>
                <a:gd name="T51" fmla="*/ 177 h 335"/>
                <a:gd name="T52" fmla="*/ 410 w 410"/>
                <a:gd name="T53" fmla="*/ 162 h 335"/>
                <a:gd name="T54" fmla="*/ 409 w 410"/>
                <a:gd name="T55" fmla="*/ 147 h 335"/>
                <a:gd name="T56" fmla="*/ 405 w 410"/>
                <a:gd name="T57" fmla="*/ 126 h 335"/>
                <a:gd name="T58" fmla="*/ 395 w 410"/>
                <a:gd name="T59" fmla="*/ 103 h 335"/>
                <a:gd name="T60" fmla="*/ 381 w 410"/>
                <a:gd name="T61" fmla="*/ 83 h 335"/>
                <a:gd name="T62" fmla="*/ 365 w 410"/>
                <a:gd name="T63" fmla="*/ 64 h 335"/>
                <a:gd name="T64" fmla="*/ 346 w 410"/>
                <a:gd name="T65" fmla="*/ 48 h 335"/>
                <a:gd name="T66" fmla="*/ 323 w 410"/>
                <a:gd name="T67" fmla="*/ 32 h 335"/>
                <a:gd name="T68" fmla="*/ 301 w 410"/>
                <a:gd name="T69" fmla="*/ 20 h 335"/>
                <a:gd name="T70" fmla="*/ 276 w 410"/>
                <a:gd name="T71" fmla="*/ 11 h 335"/>
                <a:gd name="T72" fmla="*/ 251 w 410"/>
                <a:gd name="T73" fmla="*/ 4 h 335"/>
                <a:gd name="T74" fmla="*/ 225 w 410"/>
                <a:gd name="T75" fmla="*/ 1 h 335"/>
                <a:gd name="T76" fmla="*/ 162 w 410"/>
                <a:gd name="T77" fmla="*/ 56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0" h="335">
                  <a:moveTo>
                    <a:pt x="209" y="96"/>
                  </a:moveTo>
                  <a:lnTo>
                    <a:pt x="217" y="96"/>
                  </a:lnTo>
                  <a:lnTo>
                    <a:pt x="226" y="98"/>
                  </a:lnTo>
                  <a:lnTo>
                    <a:pt x="233" y="100"/>
                  </a:lnTo>
                  <a:lnTo>
                    <a:pt x="241" y="103"/>
                  </a:lnTo>
                  <a:lnTo>
                    <a:pt x="248" y="107"/>
                  </a:lnTo>
                  <a:lnTo>
                    <a:pt x="253" y="111"/>
                  </a:lnTo>
                  <a:lnTo>
                    <a:pt x="258" y="117"/>
                  </a:lnTo>
                  <a:lnTo>
                    <a:pt x="261" y="123"/>
                  </a:lnTo>
                  <a:lnTo>
                    <a:pt x="264" y="129"/>
                  </a:lnTo>
                  <a:lnTo>
                    <a:pt x="265" y="135"/>
                  </a:lnTo>
                  <a:lnTo>
                    <a:pt x="265" y="141"/>
                  </a:lnTo>
                  <a:lnTo>
                    <a:pt x="264" y="148"/>
                  </a:lnTo>
                  <a:lnTo>
                    <a:pt x="263" y="155"/>
                  </a:lnTo>
                  <a:lnTo>
                    <a:pt x="260" y="162"/>
                  </a:lnTo>
                  <a:lnTo>
                    <a:pt x="256" y="169"/>
                  </a:lnTo>
                  <a:lnTo>
                    <a:pt x="252" y="175"/>
                  </a:lnTo>
                  <a:lnTo>
                    <a:pt x="245" y="183"/>
                  </a:lnTo>
                  <a:lnTo>
                    <a:pt x="236" y="192"/>
                  </a:lnTo>
                  <a:lnTo>
                    <a:pt x="227" y="199"/>
                  </a:lnTo>
                  <a:lnTo>
                    <a:pt x="218" y="205"/>
                  </a:lnTo>
                  <a:lnTo>
                    <a:pt x="208" y="211"/>
                  </a:lnTo>
                  <a:lnTo>
                    <a:pt x="197" y="216"/>
                  </a:lnTo>
                  <a:lnTo>
                    <a:pt x="185" y="221"/>
                  </a:lnTo>
                  <a:lnTo>
                    <a:pt x="174" y="226"/>
                  </a:lnTo>
                  <a:lnTo>
                    <a:pt x="151" y="233"/>
                  </a:lnTo>
                  <a:lnTo>
                    <a:pt x="128" y="239"/>
                  </a:lnTo>
                  <a:lnTo>
                    <a:pt x="107" y="245"/>
                  </a:lnTo>
                  <a:lnTo>
                    <a:pt x="88" y="248"/>
                  </a:lnTo>
                  <a:lnTo>
                    <a:pt x="81" y="249"/>
                  </a:lnTo>
                  <a:lnTo>
                    <a:pt x="0" y="328"/>
                  </a:lnTo>
                  <a:lnTo>
                    <a:pt x="112" y="335"/>
                  </a:lnTo>
                  <a:lnTo>
                    <a:pt x="121" y="334"/>
                  </a:lnTo>
                  <a:lnTo>
                    <a:pt x="144" y="331"/>
                  </a:lnTo>
                  <a:lnTo>
                    <a:pt x="165" y="326"/>
                  </a:lnTo>
                  <a:lnTo>
                    <a:pt x="189" y="321"/>
                  </a:lnTo>
                  <a:lnTo>
                    <a:pt x="211" y="315"/>
                  </a:lnTo>
                  <a:lnTo>
                    <a:pt x="232" y="308"/>
                  </a:lnTo>
                  <a:lnTo>
                    <a:pt x="255" y="300"/>
                  </a:lnTo>
                  <a:lnTo>
                    <a:pt x="275" y="292"/>
                  </a:lnTo>
                  <a:lnTo>
                    <a:pt x="296" y="282"/>
                  </a:lnTo>
                  <a:lnTo>
                    <a:pt x="315" y="273"/>
                  </a:lnTo>
                  <a:lnTo>
                    <a:pt x="332" y="263"/>
                  </a:lnTo>
                  <a:lnTo>
                    <a:pt x="349" y="253"/>
                  </a:lnTo>
                  <a:lnTo>
                    <a:pt x="363" y="243"/>
                  </a:lnTo>
                  <a:lnTo>
                    <a:pt x="376" y="232"/>
                  </a:lnTo>
                  <a:lnTo>
                    <a:pt x="386" y="222"/>
                  </a:lnTo>
                  <a:lnTo>
                    <a:pt x="395" y="212"/>
                  </a:lnTo>
                  <a:lnTo>
                    <a:pt x="400" y="203"/>
                  </a:lnTo>
                  <a:lnTo>
                    <a:pt x="404" y="194"/>
                  </a:lnTo>
                  <a:lnTo>
                    <a:pt x="406" y="185"/>
                  </a:lnTo>
                  <a:lnTo>
                    <a:pt x="408" y="177"/>
                  </a:lnTo>
                  <a:lnTo>
                    <a:pt x="409" y="169"/>
                  </a:lnTo>
                  <a:lnTo>
                    <a:pt x="410" y="162"/>
                  </a:lnTo>
                  <a:lnTo>
                    <a:pt x="409" y="154"/>
                  </a:lnTo>
                  <a:lnTo>
                    <a:pt x="409" y="147"/>
                  </a:lnTo>
                  <a:lnTo>
                    <a:pt x="408" y="139"/>
                  </a:lnTo>
                  <a:lnTo>
                    <a:pt x="405" y="126"/>
                  </a:lnTo>
                  <a:lnTo>
                    <a:pt x="400" y="114"/>
                  </a:lnTo>
                  <a:lnTo>
                    <a:pt x="395" y="103"/>
                  </a:lnTo>
                  <a:lnTo>
                    <a:pt x="388" y="93"/>
                  </a:lnTo>
                  <a:lnTo>
                    <a:pt x="381" y="83"/>
                  </a:lnTo>
                  <a:lnTo>
                    <a:pt x="373" y="73"/>
                  </a:lnTo>
                  <a:lnTo>
                    <a:pt x="365" y="64"/>
                  </a:lnTo>
                  <a:lnTo>
                    <a:pt x="355" y="56"/>
                  </a:lnTo>
                  <a:lnTo>
                    <a:pt x="346" y="48"/>
                  </a:lnTo>
                  <a:lnTo>
                    <a:pt x="334" y="39"/>
                  </a:lnTo>
                  <a:lnTo>
                    <a:pt x="323" y="32"/>
                  </a:lnTo>
                  <a:lnTo>
                    <a:pt x="312" y="26"/>
                  </a:lnTo>
                  <a:lnTo>
                    <a:pt x="301" y="20"/>
                  </a:lnTo>
                  <a:lnTo>
                    <a:pt x="288" y="15"/>
                  </a:lnTo>
                  <a:lnTo>
                    <a:pt x="276" y="11"/>
                  </a:lnTo>
                  <a:lnTo>
                    <a:pt x="263" y="7"/>
                  </a:lnTo>
                  <a:lnTo>
                    <a:pt x="251" y="4"/>
                  </a:lnTo>
                  <a:lnTo>
                    <a:pt x="239" y="2"/>
                  </a:lnTo>
                  <a:lnTo>
                    <a:pt x="225" y="1"/>
                  </a:lnTo>
                  <a:lnTo>
                    <a:pt x="213" y="0"/>
                  </a:lnTo>
                  <a:lnTo>
                    <a:pt x="162" y="56"/>
                  </a:lnTo>
                  <a:lnTo>
                    <a:pt x="209"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7" name="Freeform 47"/>
            <p:cNvSpPr>
              <a:spLocks/>
            </p:cNvSpPr>
            <p:nvPr userDrawn="1"/>
          </p:nvSpPr>
          <p:spPr bwMode="gray">
            <a:xfrm>
              <a:off x="7156" y="565"/>
              <a:ext cx="109" cy="121"/>
            </a:xfrm>
            <a:custGeom>
              <a:avLst/>
              <a:gdLst>
                <a:gd name="T0" fmla="*/ 802 w 1307"/>
                <a:gd name="T1" fmla="*/ 593 h 1456"/>
                <a:gd name="T2" fmla="*/ 746 w 1307"/>
                <a:gd name="T3" fmla="*/ 629 h 1456"/>
                <a:gd name="T4" fmla="*/ 713 w 1307"/>
                <a:gd name="T5" fmla="*/ 692 h 1456"/>
                <a:gd name="T6" fmla="*/ 748 w 1307"/>
                <a:gd name="T7" fmla="*/ 832 h 1456"/>
                <a:gd name="T8" fmla="*/ 838 w 1307"/>
                <a:gd name="T9" fmla="*/ 916 h 1456"/>
                <a:gd name="T10" fmla="*/ 970 w 1307"/>
                <a:gd name="T11" fmla="*/ 963 h 1456"/>
                <a:gd name="T12" fmla="*/ 1127 w 1307"/>
                <a:gd name="T13" fmla="*/ 971 h 1456"/>
                <a:gd name="T14" fmla="*/ 1282 w 1307"/>
                <a:gd name="T15" fmla="*/ 944 h 1456"/>
                <a:gd name="T16" fmla="*/ 1306 w 1307"/>
                <a:gd name="T17" fmla="*/ 948 h 1456"/>
                <a:gd name="T18" fmla="*/ 1299 w 1307"/>
                <a:gd name="T19" fmla="*/ 972 h 1456"/>
                <a:gd name="T20" fmla="*/ 1255 w 1307"/>
                <a:gd name="T21" fmla="*/ 1007 h 1456"/>
                <a:gd name="T22" fmla="*/ 1166 w 1307"/>
                <a:gd name="T23" fmla="*/ 1042 h 1456"/>
                <a:gd name="T24" fmla="*/ 1051 w 1307"/>
                <a:gd name="T25" fmla="*/ 1057 h 1456"/>
                <a:gd name="T26" fmla="*/ 851 w 1307"/>
                <a:gd name="T27" fmla="*/ 1032 h 1456"/>
                <a:gd name="T28" fmla="*/ 687 w 1307"/>
                <a:gd name="T29" fmla="*/ 959 h 1456"/>
                <a:gd name="T30" fmla="*/ 585 w 1307"/>
                <a:gd name="T31" fmla="*/ 864 h 1456"/>
                <a:gd name="T32" fmla="*/ 547 w 1307"/>
                <a:gd name="T33" fmla="*/ 796 h 1456"/>
                <a:gd name="T34" fmla="*/ 533 w 1307"/>
                <a:gd name="T35" fmla="*/ 728 h 1456"/>
                <a:gd name="T36" fmla="*/ 471 w 1307"/>
                <a:gd name="T37" fmla="*/ 717 h 1456"/>
                <a:gd name="T38" fmla="*/ 295 w 1307"/>
                <a:gd name="T39" fmla="*/ 760 h 1456"/>
                <a:gd name="T40" fmla="*/ 263 w 1307"/>
                <a:gd name="T41" fmla="*/ 950 h 1456"/>
                <a:gd name="T42" fmla="*/ 242 w 1307"/>
                <a:gd name="T43" fmla="*/ 1207 h 1456"/>
                <a:gd name="T44" fmla="*/ 249 w 1307"/>
                <a:gd name="T45" fmla="*/ 1425 h 1456"/>
                <a:gd name="T46" fmla="*/ 235 w 1307"/>
                <a:gd name="T47" fmla="*/ 1455 h 1456"/>
                <a:gd name="T48" fmla="*/ 183 w 1307"/>
                <a:gd name="T49" fmla="*/ 1441 h 1456"/>
                <a:gd name="T50" fmla="*/ 132 w 1307"/>
                <a:gd name="T51" fmla="*/ 1388 h 1456"/>
                <a:gd name="T52" fmla="*/ 101 w 1307"/>
                <a:gd name="T53" fmla="*/ 1291 h 1456"/>
                <a:gd name="T54" fmla="*/ 98 w 1307"/>
                <a:gd name="T55" fmla="*/ 1045 h 1456"/>
                <a:gd name="T56" fmla="*/ 123 w 1307"/>
                <a:gd name="T57" fmla="*/ 785 h 1456"/>
                <a:gd name="T58" fmla="*/ 59 w 1307"/>
                <a:gd name="T59" fmla="*/ 774 h 1456"/>
                <a:gd name="T60" fmla="*/ 29 w 1307"/>
                <a:gd name="T61" fmla="*/ 747 h 1456"/>
                <a:gd name="T62" fmla="*/ 0 w 1307"/>
                <a:gd name="T63" fmla="*/ 679 h 1456"/>
                <a:gd name="T64" fmla="*/ 21 w 1307"/>
                <a:gd name="T65" fmla="*/ 654 h 1456"/>
                <a:gd name="T66" fmla="*/ 95 w 1307"/>
                <a:gd name="T67" fmla="*/ 659 h 1456"/>
                <a:gd name="T68" fmla="*/ 174 w 1307"/>
                <a:gd name="T69" fmla="*/ 563 h 1456"/>
                <a:gd name="T70" fmla="*/ 246 w 1307"/>
                <a:gd name="T71" fmla="*/ 312 h 1456"/>
                <a:gd name="T72" fmla="*/ 332 w 1307"/>
                <a:gd name="T73" fmla="*/ 113 h 1456"/>
                <a:gd name="T74" fmla="*/ 407 w 1307"/>
                <a:gd name="T75" fmla="*/ 15 h 1456"/>
                <a:gd name="T76" fmla="*/ 488 w 1307"/>
                <a:gd name="T77" fmla="*/ 3 h 1456"/>
                <a:gd name="T78" fmla="*/ 569 w 1307"/>
                <a:gd name="T79" fmla="*/ 39 h 1456"/>
                <a:gd name="T80" fmla="*/ 619 w 1307"/>
                <a:gd name="T81" fmla="*/ 95 h 1456"/>
                <a:gd name="T82" fmla="*/ 634 w 1307"/>
                <a:gd name="T83" fmla="*/ 156 h 1456"/>
                <a:gd name="T84" fmla="*/ 621 w 1307"/>
                <a:gd name="T85" fmla="*/ 200 h 1456"/>
                <a:gd name="T86" fmla="*/ 598 w 1307"/>
                <a:gd name="T87" fmla="*/ 214 h 1456"/>
                <a:gd name="T88" fmla="*/ 578 w 1307"/>
                <a:gd name="T89" fmla="*/ 195 h 1456"/>
                <a:gd name="T90" fmla="*/ 535 w 1307"/>
                <a:gd name="T91" fmla="*/ 146 h 1456"/>
                <a:gd name="T92" fmla="*/ 494 w 1307"/>
                <a:gd name="T93" fmla="*/ 149 h 1456"/>
                <a:gd name="T94" fmla="*/ 451 w 1307"/>
                <a:gd name="T95" fmla="*/ 206 h 1456"/>
                <a:gd name="T96" fmla="*/ 345 w 1307"/>
                <a:gd name="T97" fmla="*/ 519 h 1456"/>
                <a:gd name="T98" fmla="*/ 388 w 1307"/>
                <a:gd name="T99" fmla="*/ 638 h 1456"/>
                <a:gd name="T100" fmla="*/ 594 w 1307"/>
                <a:gd name="T101" fmla="*/ 595 h 1456"/>
                <a:gd name="T102" fmla="*/ 650 w 1307"/>
                <a:gd name="T103" fmla="*/ 551 h 1456"/>
                <a:gd name="T104" fmla="*/ 746 w 1307"/>
                <a:gd name="T105" fmla="*/ 506 h 1456"/>
                <a:gd name="T106" fmla="*/ 844 w 1307"/>
                <a:gd name="T107" fmla="*/ 489 h 1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1456">
                  <a:moveTo>
                    <a:pt x="840" y="585"/>
                  </a:moveTo>
                  <a:lnTo>
                    <a:pt x="833" y="585"/>
                  </a:lnTo>
                  <a:lnTo>
                    <a:pt x="826" y="586"/>
                  </a:lnTo>
                  <a:lnTo>
                    <a:pt x="820" y="587"/>
                  </a:lnTo>
                  <a:lnTo>
                    <a:pt x="812" y="589"/>
                  </a:lnTo>
                  <a:lnTo>
                    <a:pt x="802" y="593"/>
                  </a:lnTo>
                  <a:lnTo>
                    <a:pt x="792" y="597"/>
                  </a:lnTo>
                  <a:lnTo>
                    <a:pt x="783" y="602"/>
                  </a:lnTo>
                  <a:lnTo>
                    <a:pt x="773" y="608"/>
                  </a:lnTo>
                  <a:lnTo>
                    <a:pt x="763" y="615"/>
                  </a:lnTo>
                  <a:lnTo>
                    <a:pt x="755" y="622"/>
                  </a:lnTo>
                  <a:lnTo>
                    <a:pt x="746" y="629"/>
                  </a:lnTo>
                  <a:lnTo>
                    <a:pt x="739" y="639"/>
                  </a:lnTo>
                  <a:lnTo>
                    <a:pt x="732" y="648"/>
                  </a:lnTo>
                  <a:lnTo>
                    <a:pt x="726" y="658"/>
                  </a:lnTo>
                  <a:lnTo>
                    <a:pt x="721" y="668"/>
                  </a:lnTo>
                  <a:lnTo>
                    <a:pt x="717" y="679"/>
                  </a:lnTo>
                  <a:lnTo>
                    <a:pt x="713" y="692"/>
                  </a:lnTo>
                  <a:lnTo>
                    <a:pt x="711" y="704"/>
                  </a:lnTo>
                  <a:lnTo>
                    <a:pt x="711" y="717"/>
                  </a:lnTo>
                  <a:lnTo>
                    <a:pt x="711" y="732"/>
                  </a:lnTo>
                  <a:lnTo>
                    <a:pt x="712" y="738"/>
                  </a:lnTo>
                  <a:lnTo>
                    <a:pt x="743" y="824"/>
                  </a:lnTo>
                  <a:lnTo>
                    <a:pt x="748" y="832"/>
                  </a:lnTo>
                  <a:lnTo>
                    <a:pt x="759" y="848"/>
                  </a:lnTo>
                  <a:lnTo>
                    <a:pt x="773" y="863"/>
                  </a:lnTo>
                  <a:lnTo>
                    <a:pt x="787" y="879"/>
                  </a:lnTo>
                  <a:lnTo>
                    <a:pt x="803" y="892"/>
                  </a:lnTo>
                  <a:lnTo>
                    <a:pt x="820" y="904"/>
                  </a:lnTo>
                  <a:lnTo>
                    <a:pt x="838" y="916"/>
                  </a:lnTo>
                  <a:lnTo>
                    <a:pt x="857" y="926"/>
                  </a:lnTo>
                  <a:lnTo>
                    <a:pt x="878" y="936"/>
                  </a:lnTo>
                  <a:lnTo>
                    <a:pt x="899" y="945"/>
                  </a:lnTo>
                  <a:lnTo>
                    <a:pt x="922" y="952"/>
                  </a:lnTo>
                  <a:lnTo>
                    <a:pt x="946" y="958"/>
                  </a:lnTo>
                  <a:lnTo>
                    <a:pt x="970" y="963"/>
                  </a:lnTo>
                  <a:lnTo>
                    <a:pt x="996" y="967"/>
                  </a:lnTo>
                  <a:lnTo>
                    <a:pt x="1021" y="970"/>
                  </a:lnTo>
                  <a:lnTo>
                    <a:pt x="1049" y="972"/>
                  </a:lnTo>
                  <a:lnTo>
                    <a:pt x="1077" y="973"/>
                  </a:lnTo>
                  <a:lnTo>
                    <a:pt x="1102" y="972"/>
                  </a:lnTo>
                  <a:lnTo>
                    <a:pt x="1127" y="971"/>
                  </a:lnTo>
                  <a:lnTo>
                    <a:pt x="1152" y="968"/>
                  </a:lnTo>
                  <a:lnTo>
                    <a:pt x="1178" y="965"/>
                  </a:lnTo>
                  <a:lnTo>
                    <a:pt x="1204" y="961"/>
                  </a:lnTo>
                  <a:lnTo>
                    <a:pt x="1230" y="956"/>
                  </a:lnTo>
                  <a:lnTo>
                    <a:pt x="1255" y="950"/>
                  </a:lnTo>
                  <a:lnTo>
                    <a:pt x="1282" y="944"/>
                  </a:lnTo>
                  <a:lnTo>
                    <a:pt x="1291" y="942"/>
                  </a:lnTo>
                  <a:lnTo>
                    <a:pt x="1298" y="942"/>
                  </a:lnTo>
                  <a:lnTo>
                    <a:pt x="1301" y="943"/>
                  </a:lnTo>
                  <a:lnTo>
                    <a:pt x="1303" y="944"/>
                  </a:lnTo>
                  <a:lnTo>
                    <a:pt x="1305" y="945"/>
                  </a:lnTo>
                  <a:lnTo>
                    <a:pt x="1306" y="948"/>
                  </a:lnTo>
                  <a:lnTo>
                    <a:pt x="1307" y="951"/>
                  </a:lnTo>
                  <a:lnTo>
                    <a:pt x="1307" y="954"/>
                  </a:lnTo>
                  <a:lnTo>
                    <a:pt x="1306" y="958"/>
                  </a:lnTo>
                  <a:lnTo>
                    <a:pt x="1305" y="963"/>
                  </a:lnTo>
                  <a:lnTo>
                    <a:pt x="1302" y="967"/>
                  </a:lnTo>
                  <a:lnTo>
                    <a:pt x="1299" y="972"/>
                  </a:lnTo>
                  <a:lnTo>
                    <a:pt x="1295" y="978"/>
                  </a:lnTo>
                  <a:lnTo>
                    <a:pt x="1291" y="983"/>
                  </a:lnTo>
                  <a:lnTo>
                    <a:pt x="1284" y="989"/>
                  </a:lnTo>
                  <a:lnTo>
                    <a:pt x="1275" y="995"/>
                  </a:lnTo>
                  <a:lnTo>
                    <a:pt x="1265" y="1001"/>
                  </a:lnTo>
                  <a:lnTo>
                    <a:pt x="1255" y="1007"/>
                  </a:lnTo>
                  <a:lnTo>
                    <a:pt x="1243" y="1013"/>
                  </a:lnTo>
                  <a:lnTo>
                    <a:pt x="1230" y="1019"/>
                  </a:lnTo>
                  <a:lnTo>
                    <a:pt x="1215" y="1025"/>
                  </a:lnTo>
                  <a:lnTo>
                    <a:pt x="1200" y="1032"/>
                  </a:lnTo>
                  <a:lnTo>
                    <a:pt x="1184" y="1037"/>
                  </a:lnTo>
                  <a:lnTo>
                    <a:pt x="1166" y="1042"/>
                  </a:lnTo>
                  <a:lnTo>
                    <a:pt x="1149" y="1046"/>
                  </a:lnTo>
                  <a:lnTo>
                    <a:pt x="1131" y="1050"/>
                  </a:lnTo>
                  <a:lnTo>
                    <a:pt x="1111" y="1053"/>
                  </a:lnTo>
                  <a:lnTo>
                    <a:pt x="1092" y="1055"/>
                  </a:lnTo>
                  <a:lnTo>
                    <a:pt x="1071" y="1056"/>
                  </a:lnTo>
                  <a:lnTo>
                    <a:pt x="1051" y="1057"/>
                  </a:lnTo>
                  <a:lnTo>
                    <a:pt x="1015" y="1056"/>
                  </a:lnTo>
                  <a:lnTo>
                    <a:pt x="981" y="1054"/>
                  </a:lnTo>
                  <a:lnTo>
                    <a:pt x="947" y="1050"/>
                  </a:lnTo>
                  <a:lnTo>
                    <a:pt x="914" y="1046"/>
                  </a:lnTo>
                  <a:lnTo>
                    <a:pt x="882" y="1039"/>
                  </a:lnTo>
                  <a:lnTo>
                    <a:pt x="851" y="1032"/>
                  </a:lnTo>
                  <a:lnTo>
                    <a:pt x="821" y="1022"/>
                  </a:lnTo>
                  <a:lnTo>
                    <a:pt x="792" y="1012"/>
                  </a:lnTo>
                  <a:lnTo>
                    <a:pt x="763" y="1001"/>
                  </a:lnTo>
                  <a:lnTo>
                    <a:pt x="737" y="988"/>
                  </a:lnTo>
                  <a:lnTo>
                    <a:pt x="710" y="974"/>
                  </a:lnTo>
                  <a:lnTo>
                    <a:pt x="687" y="959"/>
                  </a:lnTo>
                  <a:lnTo>
                    <a:pt x="663" y="943"/>
                  </a:lnTo>
                  <a:lnTo>
                    <a:pt x="642" y="925"/>
                  </a:lnTo>
                  <a:lnTo>
                    <a:pt x="622" y="906"/>
                  </a:lnTo>
                  <a:lnTo>
                    <a:pt x="603" y="887"/>
                  </a:lnTo>
                  <a:lnTo>
                    <a:pt x="594" y="875"/>
                  </a:lnTo>
                  <a:lnTo>
                    <a:pt x="585" y="864"/>
                  </a:lnTo>
                  <a:lnTo>
                    <a:pt x="577" y="853"/>
                  </a:lnTo>
                  <a:lnTo>
                    <a:pt x="570" y="842"/>
                  </a:lnTo>
                  <a:lnTo>
                    <a:pt x="562" y="831"/>
                  </a:lnTo>
                  <a:lnTo>
                    <a:pt x="557" y="819"/>
                  </a:lnTo>
                  <a:lnTo>
                    <a:pt x="551" y="808"/>
                  </a:lnTo>
                  <a:lnTo>
                    <a:pt x="547" y="796"/>
                  </a:lnTo>
                  <a:lnTo>
                    <a:pt x="543" y="785"/>
                  </a:lnTo>
                  <a:lnTo>
                    <a:pt x="539" y="773"/>
                  </a:lnTo>
                  <a:lnTo>
                    <a:pt x="537" y="762"/>
                  </a:lnTo>
                  <a:lnTo>
                    <a:pt x="535" y="751"/>
                  </a:lnTo>
                  <a:lnTo>
                    <a:pt x="534" y="740"/>
                  </a:lnTo>
                  <a:lnTo>
                    <a:pt x="533" y="728"/>
                  </a:lnTo>
                  <a:lnTo>
                    <a:pt x="533" y="718"/>
                  </a:lnTo>
                  <a:lnTo>
                    <a:pt x="534" y="707"/>
                  </a:lnTo>
                  <a:lnTo>
                    <a:pt x="535" y="699"/>
                  </a:lnTo>
                  <a:lnTo>
                    <a:pt x="527" y="701"/>
                  </a:lnTo>
                  <a:lnTo>
                    <a:pt x="499" y="709"/>
                  </a:lnTo>
                  <a:lnTo>
                    <a:pt x="471" y="717"/>
                  </a:lnTo>
                  <a:lnTo>
                    <a:pt x="442" y="725"/>
                  </a:lnTo>
                  <a:lnTo>
                    <a:pt x="413" y="733"/>
                  </a:lnTo>
                  <a:lnTo>
                    <a:pt x="383" y="740"/>
                  </a:lnTo>
                  <a:lnTo>
                    <a:pt x="353" y="747"/>
                  </a:lnTo>
                  <a:lnTo>
                    <a:pt x="325" y="754"/>
                  </a:lnTo>
                  <a:lnTo>
                    <a:pt x="295" y="760"/>
                  </a:lnTo>
                  <a:lnTo>
                    <a:pt x="292" y="761"/>
                  </a:lnTo>
                  <a:lnTo>
                    <a:pt x="291" y="764"/>
                  </a:lnTo>
                  <a:lnTo>
                    <a:pt x="283" y="811"/>
                  </a:lnTo>
                  <a:lnTo>
                    <a:pt x="275" y="858"/>
                  </a:lnTo>
                  <a:lnTo>
                    <a:pt x="269" y="904"/>
                  </a:lnTo>
                  <a:lnTo>
                    <a:pt x="263" y="950"/>
                  </a:lnTo>
                  <a:lnTo>
                    <a:pt x="258" y="995"/>
                  </a:lnTo>
                  <a:lnTo>
                    <a:pt x="252" y="1039"/>
                  </a:lnTo>
                  <a:lnTo>
                    <a:pt x="248" y="1083"/>
                  </a:lnTo>
                  <a:lnTo>
                    <a:pt x="245" y="1126"/>
                  </a:lnTo>
                  <a:lnTo>
                    <a:pt x="243" y="1167"/>
                  </a:lnTo>
                  <a:lnTo>
                    <a:pt x="242" y="1207"/>
                  </a:lnTo>
                  <a:lnTo>
                    <a:pt x="241" y="1247"/>
                  </a:lnTo>
                  <a:lnTo>
                    <a:pt x="241" y="1286"/>
                  </a:lnTo>
                  <a:lnTo>
                    <a:pt x="242" y="1323"/>
                  </a:lnTo>
                  <a:lnTo>
                    <a:pt x="243" y="1358"/>
                  </a:lnTo>
                  <a:lnTo>
                    <a:pt x="246" y="1392"/>
                  </a:lnTo>
                  <a:lnTo>
                    <a:pt x="249" y="1425"/>
                  </a:lnTo>
                  <a:lnTo>
                    <a:pt x="250" y="1433"/>
                  </a:lnTo>
                  <a:lnTo>
                    <a:pt x="249" y="1440"/>
                  </a:lnTo>
                  <a:lnTo>
                    <a:pt x="247" y="1446"/>
                  </a:lnTo>
                  <a:lnTo>
                    <a:pt x="245" y="1450"/>
                  </a:lnTo>
                  <a:lnTo>
                    <a:pt x="240" y="1454"/>
                  </a:lnTo>
                  <a:lnTo>
                    <a:pt x="235" y="1455"/>
                  </a:lnTo>
                  <a:lnTo>
                    <a:pt x="228" y="1456"/>
                  </a:lnTo>
                  <a:lnTo>
                    <a:pt x="221" y="1455"/>
                  </a:lnTo>
                  <a:lnTo>
                    <a:pt x="212" y="1453"/>
                  </a:lnTo>
                  <a:lnTo>
                    <a:pt x="202" y="1450"/>
                  </a:lnTo>
                  <a:lnTo>
                    <a:pt x="193" y="1446"/>
                  </a:lnTo>
                  <a:lnTo>
                    <a:pt x="183" y="1441"/>
                  </a:lnTo>
                  <a:lnTo>
                    <a:pt x="171" y="1434"/>
                  </a:lnTo>
                  <a:lnTo>
                    <a:pt x="158" y="1423"/>
                  </a:lnTo>
                  <a:lnTo>
                    <a:pt x="150" y="1415"/>
                  </a:lnTo>
                  <a:lnTo>
                    <a:pt x="144" y="1407"/>
                  </a:lnTo>
                  <a:lnTo>
                    <a:pt x="138" y="1398"/>
                  </a:lnTo>
                  <a:lnTo>
                    <a:pt x="132" y="1388"/>
                  </a:lnTo>
                  <a:lnTo>
                    <a:pt x="126" y="1376"/>
                  </a:lnTo>
                  <a:lnTo>
                    <a:pt x="120" y="1362"/>
                  </a:lnTo>
                  <a:lnTo>
                    <a:pt x="115" y="1347"/>
                  </a:lnTo>
                  <a:lnTo>
                    <a:pt x="110" y="1331"/>
                  </a:lnTo>
                  <a:lnTo>
                    <a:pt x="106" y="1311"/>
                  </a:lnTo>
                  <a:lnTo>
                    <a:pt x="101" y="1291"/>
                  </a:lnTo>
                  <a:lnTo>
                    <a:pt x="98" y="1268"/>
                  </a:lnTo>
                  <a:lnTo>
                    <a:pt x="96" y="1243"/>
                  </a:lnTo>
                  <a:lnTo>
                    <a:pt x="94" y="1201"/>
                  </a:lnTo>
                  <a:lnTo>
                    <a:pt x="94" y="1154"/>
                  </a:lnTo>
                  <a:lnTo>
                    <a:pt x="95" y="1101"/>
                  </a:lnTo>
                  <a:lnTo>
                    <a:pt x="98" y="1045"/>
                  </a:lnTo>
                  <a:lnTo>
                    <a:pt x="103" y="985"/>
                  </a:lnTo>
                  <a:lnTo>
                    <a:pt x="111" y="922"/>
                  </a:lnTo>
                  <a:lnTo>
                    <a:pt x="119" y="858"/>
                  </a:lnTo>
                  <a:lnTo>
                    <a:pt x="129" y="791"/>
                  </a:lnTo>
                  <a:lnTo>
                    <a:pt x="130" y="785"/>
                  </a:lnTo>
                  <a:lnTo>
                    <a:pt x="123" y="785"/>
                  </a:lnTo>
                  <a:lnTo>
                    <a:pt x="109" y="785"/>
                  </a:lnTo>
                  <a:lnTo>
                    <a:pt x="95" y="784"/>
                  </a:lnTo>
                  <a:lnTo>
                    <a:pt x="82" y="782"/>
                  </a:lnTo>
                  <a:lnTo>
                    <a:pt x="70" y="778"/>
                  </a:lnTo>
                  <a:lnTo>
                    <a:pt x="64" y="776"/>
                  </a:lnTo>
                  <a:lnTo>
                    <a:pt x="59" y="774"/>
                  </a:lnTo>
                  <a:lnTo>
                    <a:pt x="52" y="771"/>
                  </a:lnTo>
                  <a:lnTo>
                    <a:pt x="47" y="767"/>
                  </a:lnTo>
                  <a:lnTo>
                    <a:pt x="42" y="763"/>
                  </a:lnTo>
                  <a:lnTo>
                    <a:pt x="38" y="758"/>
                  </a:lnTo>
                  <a:lnTo>
                    <a:pt x="33" y="753"/>
                  </a:lnTo>
                  <a:lnTo>
                    <a:pt x="29" y="747"/>
                  </a:lnTo>
                  <a:lnTo>
                    <a:pt x="21" y="734"/>
                  </a:lnTo>
                  <a:lnTo>
                    <a:pt x="14" y="721"/>
                  </a:lnTo>
                  <a:lnTo>
                    <a:pt x="8" y="709"/>
                  </a:lnTo>
                  <a:lnTo>
                    <a:pt x="4" y="698"/>
                  </a:lnTo>
                  <a:lnTo>
                    <a:pt x="1" y="689"/>
                  </a:lnTo>
                  <a:lnTo>
                    <a:pt x="0" y="679"/>
                  </a:lnTo>
                  <a:lnTo>
                    <a:pt x="1" y="672"/>
                  </a:lnTo>
                  <a:lnTo>
                    <a:pt x="4" y="665"/>
                  </a:lnTo>
                  <a:lnTo>
                    <a:pt x="7" y="662"/>
                  </a:lnTo>
                  <a:lnTo>
                    <a:pt x="10" y="658"/>
                  </a:lnTo>
                  <a:lnTo>
                    <a:pt x="15" y="656"/>
                  </a:lnTo>
                  <a:lnTo>
                    <a:pt x="21" y="654"/>
                  </a:lnTo>
                  <a:lnTo>
                    <a:pt x="27" y="653"/>
                  </a:lnTo>
                  <a:lnTo>
                    <a:pt x="35" y="653"/>
                  </a:lnTo>
                  <a:lnTo>
                    <a:pt x="43" y="653"/>
                  </a:lnTo>
                  <a:lnTo>
                    <a:pt x="52" y="655"/>
                  </a:lnTo>
                  <a:lnTo>
                    <a:pt x="73" y="657"/>
                  </a:lnTo>
                  <a:lnTo>
                    <a:pt x="95" y="659"/>
                  </a:lnTo>
                  <a:lnTo>
                    <a:pt x="119" y="661"/>
                  </a:lnTo>
                  <a:lnTo>
                    <a:pt x="145" y="661"/>
                  </a:lnTo>
                  <a:lnTo>
                    <a:pt x="152" y="661"/>
                  </a:lnTo>
                  <a:lnTo>
                    <a:pt x="153" y="656"/>
                  </a:lnTo>
                  <a:lnTo>
                    <a:pt x="164" y="609"/>
                  </a:lnTo>
                  <a:lnTo>
                    <a:pt x="174" y="563"/>
                  </a:lnTo>
                  <a:lnTo>
                    <a:pt x="184" y="518"/>
                  </a:lnTo>
                  <a:lnTo>
                    <a:pt x="196" y="474"/>
                  </a:lnTo>
                  <a:lnTo>
                    <a:pt x="208" y="431"/>
                  </a:lnTo>
                  <a:lnTo>
                    <a:pt x="220" y="391"/>
                  </a:lnTo>
                  <a:lnTo>
                    <a:pt x="233" y="351"/>
                  </a:lnTo>
                  <a:lnTo>
                    <a:pt x="246" y="312"/>
                  </a:lnTo>
                  <a:lnTo>
                    <a:pt x="260" y="275"/>
                  </a:lnTo>
                  <a:lnTo>
                    <a:pt x="273" y="240"/>
                  </a:lnTo>
                  <a:lnTo>
                    <a:pt x="287" y="205"/>
                  </a:lnTo>
                  <a:lnTo>
                    <a:pt x="301" y="172"/>
                  </a:lnTo>
                  <a:lnTo>
                    <a:pt x="317" y="142"/>
                  </a:lnTo>
                  <a:lnTo>
                    <a:pt x="332" y="113"/>
                  </a:lnTo>
                  <a:lnTo>
                    <a:pt x="347" y="85"/>
                  </a:lnTo>
                  <a:lnTo>
                    <a:pt x="363" y="60"/>
                  </a:lnTo>
                  <a:lnTo>
                    <a:pt x="373" y="46"/>
                  </a:lnTo>
                  <a:lnTo>
                    <a:pt x="383" y="34"/>
                  </a:lnTo>
                  <a:lnTo>
                    <a:pt x="395" y="23"/>
                  </a:lnTo>
                  <a:lnTo>
                    <a:pt x="407" y="15"/>
                  </a:lnTo>
                  <a:lnTo>
                    <a:pt x="420" y="9"/>
                  </a:lnTo>
                  <a:lnTo>
                    <a:pt x="434" y="4"/>
                  </a:lnTo>
                  <a:lnTo>
                    <a:pt x="448" y="1"/>
                  </a:lnTo>
                  <a:lnTo>
                    <a:pt x="463" y="0"/>
                  </a:lnTo>
                  <a:lnTo>
                    <a:pt x="475" y="1"/>
                  </a:lnTo>
                  <a:lnTo>
                    <a:pt x="488" y="3"/>
                  </a:lnTo>
                  <a:lnTo>
                    <a:pt x="500" y="5"/>
                  </a:lnTo>
                  <a:lnTo>
                    <a:pt x="514" y="10"/>
                  </a:lnTo>
                  <a:lnTo>
                    <a:pt x="527" y="15"/>
                  </a:lnTo>
                  <a:lnTo>
                    <a:pt x="541" y="21"/>
                  </a:lnTo>
                  <a:lnTo>
                    <a:pt x="554" y="29"/>
                  </a:lnTo>
                  <a:lnTo>
                    <a:pt x="569" y="39"/>
                  </a:lnTo>
                  <a:lnTo>
                    <a:pt x="580" y="47"/>
                  </a:lnTo>
                  <a:lnTo>
                    <a:pt x="589" y="55"/>
                  </a:lnTo>
                  <a:lnTo>
                    <a:pt x="598" y="64"/>
                  </a:lnTo>
                  <a:lnTo>
                    <a:pt x="606" y="74"/>
                  </a:lnTo>
                  <a:lnTo>
                    <a:pt x="612" y="84"/>
                  </a:lnTo>
                  <a:lnTo>
                    <a:pt x="619" y="95"/>
                  </a:lnTo>
                  <a:lnTo>
                    <a:pt x="624" y="105"/>
                  </a:lnTo>
                  <a:lnTo>
                    <a:pt x="627" y="115"/>
                  </a:lnTo>
                  <a:lnTo>
                    <a:pt x="630" y="126"/>
                  </a:lnTo>
                  <a:lnTo>
                    <a:pt x="632" y="136"/>
                  </a:lnTo>
                  <a:lnTo>
                    <a:pt x="633" y="146"/>
                  </a:lnTo>
                  <a:lnTo>
                    <a:pt x="634" y="156"/>
                  </a:lnTo>
                  <a:lnTo>
                    <a:pt x="633" y="165"/>
                  </a:lnTo>
                  <a:lnTo>
                    <a:pt x="632" y="173"/>
                  </a:lnTo>
                  <a:lnTo>
                    <a:pt x="630" y="181"/>
                  </a:lnTo>
                  <a:lnTo>
                    <a:pt x="627" y="188"/>
                  </a:lnTo>
                  <a:lnTo>
                    <a:pt x="624" y="194"/>
                  </a:lnTo>
                  <a:lnTo>
                    <a:pt x="621" y="200"/>
                  </a:lnTo>
                  <a:lnTo>
                    <a:pt x="617" y="204"/>
                  </a:lnTo>
                  <a:lnTo>
                    <a:pt x="613" y="208"/>
                  </a:lnTo>
                  <a:lnTo>
                    <a:pt x="609" y="210"/>
                  </a:lnTo>
                  <a:lnTo>
                    <a:pt x="606" y="213"/>
                  </a:lnTo>
                  <a:lnTo>
                    <a:pt x="602" y="214"/>
                  </a:lnTo>
                  <a:lnTo>
                    <a:pt x="598" y="214"/>
                  </a:lnTo>
                  <a:lnTo>
                    <a:pt x="595" y="214"/>
                  </a:lnTo>
                  <a:lnTo>
                    <a:pt x="592" y="213"/>
                  </a:lnTo>
                  <a:lnTo>
                    <a:pt x="589" y="211"/>
                  </a:lnTo>
                  <a:lnTo>
                    <a:pt x="587" y="209"/>
                  </a:lnTo>
                  <a:lnTo>
                    <a:pt x="582" y="203"/>
                  </a:lnTo>
                  <a:lnTo>
                    <a:pt x="578" y="195"/>
                  </a:lnTo>
                  <a:lnTo>
                    <a:pt x="573" y="182"/>
                  </a:lnTo>
                  <a:lnTo>
                    <a:pt x="567" y="172"/>
                  </a:lnTo>
                  <a:lnTo>
                    <a:pt x="559" y="163"/>
                  </a:lnTo>
                  <a:lnTo>
                    <a:pt x="552" y="155"/>
                  </a:lnTo>
                  <a:lnTo>
                    <a:pt x="544" y="150"/>
                  </a:lnTo>
                  <a:lnTo>
                    <a:pt x="535" y="146"/>
                  </a:lnTo>
                  <a:lnTo>
                    <a:pt x="525" y="144"/>
                  </a:lnTo>
                  <a:lnTo>
                    <a:pt x="515" y="144"/>
                  </a:lnTo>
                  <a:lnTo>
                    <a:pt x="509" y="144"/>
                  </a:lnTo>
                  <a:lnTo>
                    <a:pt x="503" y="145"/>
                  </a:lnTo>
                  <a:lnTo>
                    <a:pt x="499" y="147"/>
                  </a:lnTo>
                  <a:lnTo>
                    <a:pt x="494" y="149"/>
                  </a:lnTo>
                  <a:lnTo>
                    <a:pt x="486" y="154"/>
                  </a:lnTo>
                  <a:lnTo>
                    <a:pt x="478" y="161"/>
                  </a:lnTo>
                  <a:lnTo>
                    <a:pt x="471" y="170"/>
                  </a:lnTo>
                  <a:lnTo>
                    <a:pt x="464" y="180"/>
                  </a:lnTo>
                  <a:lnTo>
                    <a:pt x="457" y="193"/>
                  </a:lnTo>
                  <a:lnTo>
                    <a:pt x="451" y="206"/>
                  </a:lnTo>
                  <a:lnTo>
                    <a:pt x="432" y="252"/>
                  </a:lnTo>
                  <a:lnTo>
                    <a:pt x="414" y="300"/>
                  </a:lnTo>
                  <a:lnTo>
                    <a:pt x="396" y="351"/>
                  </a:lnTo>
                  <a:lnTo>
                    <a:pt x="378" y="405"/>
                  </a:lnTo>
                  <a:lnTo>
                    <a:pt x="362" y="461"/>
                  </a:lnTo>
                  <a:lnTo>
                    <a:pt x="345" y="519"/>
                  </a:lnTo>
                  <a:lnTo>
                    <a:pt x="331" y="579"/>
                  </a:lnTo>
                  <a:lnTo>
                    <a:pt x="316" y="641"/>
                  </a:lnTo>
                  <a:lnTo>
                    <a:pt x="315" y="649"/>
                  </a:lnTo>
                  <a:lnTo>
                    <a:pt x="323" y="648"/>
                  </a:lnTo>
                  <a:lnTo>
                    <a:pt x="354" y="643"/>
                  </a:lnTo>
                  <a:lnTo>
                    <a:pt x="388" y="638"/>
                  </a:lnTo>
                  <a:lnTo>
                    <a:pt x="422" y="633"/>
                  </a:lnTo>
                  <a:lnTo>
                    <a:pt x="455" y="625"/>
                  </a:lnTo>
                  <a:lnTo>
                    <a:pt x="490" y="619"/>
                  </a:lnTo>
                  <a:lnTo>
                    <a:pt x="525" y="611"/>
                  </a:lnTo>
                  <a:lnTo>
                    <a:pt x="559" y="604"/>
                  </a:lnTo>
                  <a:lnTo>
                    <a:pt x="594" y="595"/>
                  </a:lnTo>
                  <a:lnTo>
                    <a:pt x="595" y="595"/>
                  </a:lnTo>
                  <a:lnTo>
                    <a:pt x="596" y="594"/>
                  </a:lnTo>
                  <a:lnTo>
                    <a:pt x="608" y="583"/>
                  </a:lnTo>
                  <a:lnTo>
                    <a:pt x="622" y="571"/>
                  </a:lnTo>
                  <a:lnTo>
                    <a:pt x="636" y="561"/>
                  </a:lnTo>
                  <a:lnTo>
                    <a:pt x="650" y="551"/>
                  </a:lnTo>
                  <a:lnTo>
                    <a:pt x="666" y="542"/>
                  </a:lnTo>
                  <a:lnTo>
                    <a:pt x="681" y="534"/>
                  </a:lnTo>
                  <a:lnTo>
                    <a:pt x="696" y="525"/>
                  </a:lnTo>
                  <a:lnTo>
                    <a:pt x="712" y="518"/>
                  </a:lnTo>
                  <a:lnTo>
                    <a:pt x="730" y="511"/>
                  </a:lnTo>
                  <a:lnTo>
                    <a:pt x="746" y="506"/>
                  </a:lnTo>
                  <a:lnTo>
                    <a:pt x="762" y="501"/>
                  </a:lnTo>
                  <a:lnTo>
                    <a:pt x="780" y="497"/>
                  </a:lnTo>
                  <a:lnTo>
                    <a:pt x="796" y="493"/>
                  </a:lnTo>
                  <a:lnTo>
                    <a:pt x="812" y="491"/>
                  </a:lnTo>
                  <a:lnTo>
                    <a:pt x="829" y="490"/>
                  </a:lnTo>
                  <a:lnTo>
                    <a:pt x="844" y="489"/>
                  </a:lnTo>
                  <a:lnTo>
                    <a:pt x="891" y="544"/>
                  </a:lnTo>
                  <a:lnTo>
                    <a:pt x="840" y="5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8" name="Freeform 48"/>
            <p:cNvSpPr>
              <a:spLocks/>
            </p:cNvSpPr>
            <p:nvPr userDrawn="1"/>
          </p:nvSpPr>
          <p:spPr bwMode="gray">
            <a:xfrm>
              <a:off x="6540" y="596"/>
              <a:ext cx="34" cy="32"/>
            </a:xfrm>
            <a:custGeom>
              <a:avLst/>
              <a:gdLst>
                <a:gd name="T0" fmla="*/ 255 w 405"/>
                <a:gd name="T1" fmla="*/ 101 h 383"/>
                <a:gd name="T2" fmla="*/ 269 w 405"/>
                <a:gd name="T3" fmla="*/ 105 h 383"/>
                <a:gd name="T4" fmla="*/ 281 w 405"/>
                <a:gd name="T5" fmla="*/ 113 h 383"/>
                <a:gd name="T6" fmla="*/ 289 w 405"/>
                <a:gd name="T7" fmla="*/ 122 h 383"/>
                <a:gd name="T8" fmla="*/ 293 w 405"/>
                <a:gd name="T9" fmla="*/ 132 h 383"/>
                <a:gd name="T10" fmla="*/ 294 w 405"/>
                <a:gd name="T11" fmla="*/ 143 h 383"/>
                <a:gd name="T12" fmla="*/ 290 w 405"/>
                <a:gd name="T13" fmla="*/ 159 h 383"/>
                <a:gd name="T14" fmla="*/ 277 w 405"/>
                <a:gd name="T15" fmla="*/ 177 h 383"/>
                <a:gd name="T16" fmla="*/ 254 w 405"/>
                <a:gd name="T17" fmla="*/ 199 h 383"/>
                <a:gd name="T18" fmla="*/ 221 w 405"/>
                <a:gd name="T19" fmla="*/ 224 h 383"/>
                <a:gd name="T20" fmla="*/ 182 w 405"/>
                <a:gd name="T21" fmla="*/ 249 h 383"/>
                <a:gd name="T22" fmla="*/ 136 w 405"/>
                <a:gd name="T23" fmla="*/ 275 h 383"/>
                <a:gd name="T24" fmla="*/ 99 w 405"/>
                <a:gd name="T25" fmla="*/ 294 h 383"/>
                <a:gd name="T26" fmla="*/ 95 w 405"/>
                <a:gd name="T27" fmla="*/ 383 h 383"/>
                <a:gd name="T28" fmla="*/ 141 w 405"/>
                <a:gd name="T29" fmla="*/ 362 h 383"/>
                <a:gd name="T30" fmla="*/ 223 w 405"/>
                <a:gd name="T31" fmla="*/ 322 h 383"/>
                <a:gd name="T32" fmla="*/ 279 w 405"/>
                <a:gd name="T33" fmla="*/ 289 h 383"/>
                <a:gd name="T34" fmla="*/ 312 w 405"/>
                <a:gd name="T35" fmla="*/ 268 h 383"/>
                <a:gd name="T36" fmla="*/ 341 w 405"/>
                <a:gd name="T37" fmla="*/ 244 h 383"/>
                <a:gd name="T38" fmla="*/ 367 w 405"/>
                <a:gd name="T39" fmla="*/ 221 h 383"/>
                <a:gd name="T40" fmla="*/ 384 w 405"/>
                <a:gd name="T41" fmla="*/ 200 h 383"/>
                <a:gd name="T42" fmla="*/ 394 w 405"/>
                <a:gd name="T43" fmla="*/ 183 h 383"/>
                <a:gd name="T44" fmla="*/ 401 w 405"/>
                <a:gd name="T45" fmla="*/ 167 h 383"/>
                <a:gd name="T46" fmla="*/ 404 w 405"/>
                <a:gd name="T47" fmla="*/ 150 h 383"/>
                <a:gd name="T48" fmla="*/ 405 w 405"/>
                <a:gd name="T49" fmla="*/ 129 h 383"/>
                <a:gd name="T50" fmla="*/ 400 w 405"/>
                <a:gd name="T51" fmla="*/ 103 h 383"/>
                <a:gd name="T52" fmla="*/ 390 w 405"/>
                <a:gd name="T53" fmla="*/ 83 h 383"/>
                <a:gd name="T54" fmla="*/ 378 w 405"/>
                <a:gd name="T55" fmla="*/ 65 h 383"/>
                <a:gd name="T56" fmla="*/ 363 w 405"/>
                <a:gd name="T57" fmla="*/ 48 h 383"/>
                <a:gd name="T58" fmla="*/ 344 w 405"/>
                <a:gd name="T59" fmla="*/ 34 h 383"/>
                <a:gd name="T60" fmla="*/ 324 w 405"/>
                <a:gd name="T61" fmla="*/ 22 h 383"/>
                <a:gd name="T62" fmla="*/ 302 w 405"/>
                <a:gd name="T63" fmla="*/ 12 h 383"/>
                <a:gd name="T64" fmla="*/ 281 w 405"/>
                <a:gd name="T65" fmla="*/ 4 h 383"/>
                <a:gd name="T66" fmla="*/ 259 w 405"/>
                <a:gd name="T67" fmla="*/ 1 h 383"/>
                <a:gd name="T68" fmla="*/ 198 w 405"/>
                <a:gd name="T69" fmla="*/ 5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5" h="383">
                  <a:moveTo>
                    <a:pt x="247" y="101"/>
                  </a:moveTo>
                  <a:lnTo>
                    <a:pt x="255" y="101"/>
                  </a:lnTo>
                  <a:lnTo>
                    <a:pt x="262" y="103"/>
                  </a:lnTo>
                  <a:lnTo>
                    <a:pt x="269" y="105"/>
                  </a:lnTo>
                  <a:lnTo>
                    <a:pt x="275" y="109"/>
                  </a:lnTo>
                  <a:lnTo>
                    <a:pt x="281" y="113"/>
                  </a:lnTo>
                  <a:lnTo>
                    <a:pt x="285" y="117"/>
                  </a:lnTo>
                  <a:lnTo>
                    <a:pt x="289" y="122"/>
                  </a:lnTo>
                  <a:lnTo>
                    <a:pt x="292" y="127"/>
                  </a:lnTo>
                  <a:lnTo>
                    <a:pt x="293" y="132"/>
                  </a:lnTo>
                  <a:lnTo>
                    <a:pt x="294" y="137"/>
                  </a:lnTo>
                  <a:lnTo>
                    <a:pt x="294" y="143"/>
                  </a:lnTo>
                  <a:lnTo>
                    <a:pt x="292" y="150"/>
                  </a:lnTo>
                  <a:lnTo>
                    <a:pt x="290" y="159"/>
                  </a:lnTo>
                  <a:lnTo>
                    <a:pt x="285" y="168"/>
                  </a:lnTo>
                  <a:lnTo>
                    <a:pt x="277" y="177"/>
                  </a:lnTo>
                  <a:lnTo>
                    <a:pt x="268" y="187"/>
                  </a:lnTo>
                  <a:lnTo>
                    <a:pt x="254" y="199"/>
                  </a:lnTo>
                  <a:lnTo>
                    <a:pt x="238" y="212"/>
                  </a:lnTo>
                  <a:lnTo>
                    <a:pt x="221" y="224"/>
                  </a:lnTo>
                  <a:lnTo>
                    <a:pt x="203" y="237"/>
                  </a:lnTo>
                  <a:lnTo>
                    <a:pt x="182" y="249"/>
                  </a:lnTo>
                  <a:lnTo>
                    <a:pt x="160" y="263"/>
                  </a:lnTo>
                  <a:lnTo>
                    <a:pt x="136" y="275"/>
                  </a:lnTo>
                  <a:lnTo>
                    <a:pt x="111" y="288"/>
                  </a:lnTo>
                  <a:lnTo>
                    <a:pt x="99" y="294"/>
                  </a:lnTo>
                  <a:lnTo>
                    <a:pt x="0" y="370"/>
                  </a:lnTo>
                  <a:lnTo>
                    <a:pt x="95" y="383"/>
                  </a:lnTo>
                  <a:lnTo>
                    <a:pt x="99" y="381"/>
                  </a:lnTo>
                  <a:lnTo>
                    <a:pt x="141" y="362"/>
                  </a:lnTo>
                  <a:lnTo>
                    <a:pt x="183" y="342"/>
                  </a:lnTo>
                  <a:lnTo>
                    <a:pt x="223" y="322"/>
                  </a:lnTo>
                  <a:lnTo>
                    <a:pt x="261" y="300"/>
                  </a:lnTo>
                  <a:lnTo>
                    <a:pt x="279" y="289"/>
                  </a:lnTo>
                  <a:lnTo>
                    <a:pt x="295" y="279"/>
                  </a:lnTo>
                  <a:lnTo>
                    <a:pt x="312" y="268"/>
                  </a:lnTo>
                  <a:lnTo>
                    <a:pt x="327" y="257"/>
                  </a:lnTo>
                  <a:lnTo>
                    <a:pt x="341" y="244"/>
                  </a:lnTo>
                  <a:lnTo>
                    <a:pt x="354" y="233"/>
                  </a:lnTo>
                  <a:lnTo>
                    <a:pt x="367" y="221"/>
                  </a:lnTo>
                  <a:lnTo>
                    <a:pt x="377" y="210"/>
                  </a:lnTo>
                  <a:lnTo>
                    <a:pt x="384" y="200"/>
                  </a:lnTo>
                  <a:lnTo>
                    <a:pt x="389" y="192"/>
                  </a:lnTo>
                  <a:lnTo>
                    <a:pt x="394" y="183"/>
                  </a:lnTo>
                  <a:lnTo>
                    <a:pt x="398" y="175"/>
                  </a:lnTo>
                  <a:lnTo>
                    <a:pt x="401" y="167"/>
                  </a:lnTo>
                  <a:lnTo>
                    <a:pt x="403" y="159"/>
                  </a:lnTo>
                  <a:lnTo>
                    <a:pt x="404" y="150"/>
                  </a:lnTo>
                  <a:lnTo>
                    <a:pt x="405" y="143"/>
                  </a:lnTo>
                  <a:lnTo>
                    <a:pt x="405" y="129"/>
                  </a:lnTo>
                  <a:lnTo>
                    <a:pt x="403" y="116"/>
                  </a:lnTo>
                  <a:lnTo>
                    <a:pt x="400" y="103"/>
                  </a:lnTo>
                  <a:lnTo>
                    <a:pt x="395" y="92"/>
                  </a:lnTo>
                  <a:lnTo>
                    <a:pt x="390" y="83"/>
                  </a:lnTo>
                  <a:lnTo>
                    <a:pt x="385" y="74"/>
                  </a:lnTo>
                  <a:lnTo>
                    <a:pt x="378" y="65"/>
                  </a:lnTo>
                  <a:lnTo>
                    <a:pt x="371" y="56"/>
                  </a:lnTo>
                  <a:lnTo>
                    <a:pt x="363" y="48"/>
                  </a:lnTo>
                  <a:lnTo>
                    <a:pt x="353" y="40"/>
                  </a:lnTo>
                  <a:lnTo>
                    <a:pt x="344" y="34"/>
                  </a:lnTo>
                  <a:lnTo>
                    <a:pt x="334" y="27"/>
                  </a:lnTo>
                  <a:lnTo>
                    <a:pt x="324" y="22"/>
                  </a:lnTo>
                  <a:lnTo>
                    <a:pt x="314" y="16"/>
                  </a:lnTo>
                  <a:lnTo>
                    <a:pt x="302" y="12"/>
                  </a:lnTo>
                  <a:lnTo>
                    <a:pt x="292" y="7"/>
                  </a:lnTo>
                  <a:lnTo>
                    <a:pt x="281" y="4"/>
                  </a:lnTo>
                  <a:lnTo>
                    <a:pt x="270" y="2"/>
                  </a:lnTo>
                  <a:lnTo>
                    <a:pt x="259" y="1"/>
                  </a:lnTo>
                  <a:lnTo>
                    <a:pt x="247" y="0"/>
                  </a:lnTo>
                  <a:lnTo>
                    <a:pt x="198" y="59"/>
                  </a:lnTo>
                  <a:lnTo>
                    <a:pt x="247"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99" name="Freeform 49"/>
            <p:cNvSpPr>
              <a:spLocks/>
            </p:cNvSpPr>
            <p:nvPr userDrawn="1"/>
          </p:nvSpPr>
          <p:spPr bwMode="gray">
            <a:xfrm>
              <a:off x="6473" y="596"/>
              <a:ext cx="191" cy="122"/>
            </a:xfrm>
            <a:custGeom>
              <a:avLst/>
              <a:gdLst>
                <a:gd name="T0" fmla="*/ 982 w 2289"/>
                <a:gd name="T1" fmla="*/ 130 h 1460"/>
                <a:gd name="T2" fmla="*/ 920 w 2289"/>
                <a:gd name="T3" fmla="*/ 214 h 1460"/>
                <a:gd name="T4" fmla="*/ 891 w 2289"/>
                <a:gd name="T5" fmla="*/ 387 h 1460"/>
                <a:gd name="T6" fmla="*/ 936 w 2289"/>
                <a:gd name="T7" fmla="*/ 481 h 1460"/>
                <a:gd name="T8" fmla="*/ 1034 w 2289"/>
                <a:gd name="T9" fmla="*/ 514 h 1460"/>
                <a:gd name="T10" fmla="*/ 1200 w 2289"/>
                <a:gd name="T11" fmla="*/ 464 h 1460"/>
                <a:gd name="T12" fmla="*/ 1394 w 2289"/>
                <a:gd name="T13" fmla="*/ 312 h 1460"/>
                <a:gd name="T14" fmla="*/ 1433 w 2289"/>
                <a:gd name="T15" fmla="*/ 157 h 1460"/>
                <a:gd name="T16" fmla="*/ 1486 w 2289"/>
                <a:gd name="T17" fmla="*/ 59 h 1460"/>
                <a:gd name="T18" fmla="*/ 1544 w 2289"/>
                <a:gd name="T19" fmla="*/ 51 h 1460"/>
                <a:gd name="T20" fmla="*/ 1625 w 2289"/>
                <a:gd name="T21" fmla="*/ 91 h 1460"/>
                <a:gd name="T22" fmla="*/ 1634 w 2289"/>
                <a:gd name="T23" fmla="*/ 139 h 1460"/>
                <a:gd name="T24" fmla="*/ 1565 w 2289"/>
                <a:gd name="T25" fmla="*/ 346 h 1460"/>
                <a:gd name="T26" fmla="*/ 1568 w 2289"/>
                <a:gd name="T27" fmla="*/ 436 h 1460"/>
                <a:gd name="T28" fmla="*/ 1616 w 2289"/>
                <a:gd name="T29" fmla="*/ 424 h 1460"/>
                <a:gd name="T30" fmla="*/ 1755 w 2289"/>
                <a:gd name="T31" fmla="*/ 283 h 1460"/>
                <a:gd name="T32" fmla="*/ 1888 w 2289"/>
                <a:gd name="T33" fmla="*/ 183 h 1460"/>
                <a:gd name="T34" fmla="*/ 1988 w 2289"/>
                <a:gd name="T35" fmla="*/ 199 h 1460"/>
                <a:gd name="T36" fmla="*/ 2063 w 2289"/>
                <a:gd name="T37" fmla="*/ 256 h 1460"/>
                <a:gd name="T38" fmla="*/ 2136 w 2289"/>
                <a:gd name="T39" fmla="*/ 408 h 1460"/>
                <a:gd name="T40" fmla="*/ 2229 w 2289"/>
                <a:gd name="T41" fmla="*/ 531 h 1460"/>
                <a:gd name="T42" fmla="*/ 2287 w 2289"/>
                <a:gd name="T43" fmla="*/ 580 h 1460"/>
                <a:gd name="T44" fmla="*/ 2259 w 2289"/>
                <a:gd name="T45" fmla="*/ 612 h 1460"/>
                <a:gd name="T46" fmla="*/ 2126 w 2289"/>
                <a:gd name="T47" fmla="*/ 583 h 1460"/>
                <a:gd name="T48" fmla="*/ 1973 w 2289"/>
                <a:gd name="T49" fmla="*/ 441 h 1460"/>
                <a:gd name="T50" fmla="*/ 1884 w 2289"/>
                <a:gd name="T51" fmla="*/ 335 h 1460"/>
                <a:gd name="T52" fmla="*/ 1759 w 2289"/>
                <a:gd name="T53" fmla="*/ 434 h 1460"/>
                <a:gd name="T54" fmla="*/ 1620 w 2289"/>
                <a:gd name="T55" fmla="*/ 580 h 1460"/>
                <a:gd name="T56" fmla="*/ 1534 w 2289"/>
                <a:gd name="T57" fmla="*/ 588 h 1460"/>
                <a:gd name="T58" fmla="*/ 1425 w 2289"/>
                <a:gd name="T59" fmla="*/ 523 h 1460"/>
                <a:gd name="T60" fmla="*/ 1351 w 2289"/>
                <a:gd name="T61" fmla="*/ 466 h 1460"/>
                <a:gd name="T62" fmla="*/ 1157 w 2289"/>
                <a:gd name="T63" fmla="*/ 584 h 1460"/>
                <a:gd name="T64" fmla="*/ 993 w 2289"/>
                <a:gd name="T65" fmla="*/ 613 h 1460"/>
                <a:gd name="T66" fmla="*/ 823 w 2289"/>
                <a:gd name="T67" fmla="*/ 555 h 1460"/>
                <a:gd name="T68" fmla="*/ 720 w 2289"/>
                <a:gd name="T69" fmla="*/ 457 h 1460"/>
                <a:gd name="T70" fmla="*/ 448 w 2289"/>
                <a:gd name="T71" fmla="*/ 594 h 1460"/>
                <a:gd name="T72" fmla="*/ 392 w 2289"/>
                <a:gd name="T73" fmla="*/ 862 h 1460"/>
                <a:gd name="T74" fmla="*/ 328 w 2289"/>
                <a:gd name="T75" fmla="*/ 1161 h 1460"/>
                <a:gd name="T76" fmla="*/ 215 w 2289"/>
                <a:gd name="T77" fmla="*/ 1376 h 1460"/>
                <a:gd name="T78" fmla="*/ 114 w 2289"/>
                <a:gd name="T79" fmla="*/ 1448 h 1460"/>
                <a:gd name="T80" fmla="*/ 0 w 2289"/>
                <a:gd name="T81" fmla="*/ 1423 h 1460"/>
                <a:gd name="T82" fmla="*/ 95 w 2289"/>
                <a:gd name="T83" fmla="*/ 1349 h 1460"/>
                <a:gd name="T84" fmla="*/ 163 w 2289"/>
                <a:gd name="T85" fmla="*/ 1228 h 1460"/>
                <a:gd name="T86" fmla="*/ 213 w 2289"/>
                <a:gd name="T87" fmla="*/ 1035 h 1460"/>
                <a:gd name="T88" fmla="*/ 240 w 2289"/>
                <a:gd name="T89" fmla="*/ 617 h 1460"/>
                <a:gd name="T90" fmla="*/ 195 w 2289"/>
                <a:gd name="T91" fmla="*/ 511 h 1460"/>
                <a:gd name="T92" fmla="*/ 92 w 2289"/>
                <a:gd name="T93" fmla="*/ 565 h 1460"/>
                <a:gd name="T94" fmla="*/ 143 w 2289"/>
                <a:gd name="T95" fmla="*/ 433 h 1460"/>
                <a:gd name="T96" fmla="*/ 254 w 2289"/>
                <a:gd name="T97" fmla="*/ 332 h 1460"/>
                <a:gd name="T98" fmla="*/ 297 w 2289"/>
                <a:gd name="T99" fmla="*/ 230 h 1460"/>
                <a:gd name="T100" fmla="*/ 267 w 2289"/>
                <a:gd name="T101" fmla="*/ 178 h 1460"/>
                <a:gd name="T102" fmla="*/ 261 w 2289"/>
                <a:gd name="T103" fmla="*/ 74 h 1460"/>
                <a:gd name="T104" fmla="*/ 335 w 2289"/>
                <a:gd name="T105" fmla="*/ 118 h 1460"/>
                <a:gd name="T106" fmla="*/ 398 w 2289"/>
                <a:gd name="T107" fmla="*/ 108 h 1460"/>
                <a:gd name="T108" fmla="*/ 489 w 2289"/>
                <a:gd name="T109" fmla="*/ 137 h 1460"/>
                <a:gd name="T110" fmla="*/ 505 w 2289"/>
                <a:gd name="T111" fmla="*/ 181 h 1460"/>
                <a:gd name="T112" fmla="*/ 456 w 2289"/>
                <a:gd name="T113" fmla="*/ 322 h 1460"/>
                <a:gd name="T114" fmla="*/ 427 w 2289"/>
                <a:gd name="T115" fmla="*/ 510 h 1460"/>
                <a:gd name="T116" fmla="*/ 690 w 2289"/>
                <a:gd name="T117" fmla="*/ 385 h 1460"/>
                <a:gd name="T118" fmla="*/ 720 w 2289"/>
                <a:gd name="T119" fmla="*/ 256 h 1460"/>
                <a:gd name="T120" fmla="*/ 812 w 2289"/>
                <a:gd name="T121" fmla="*/ 126 h 1460"/>
                <a:gd name="T122" fmla="*/ 957 w 2289"/>
                <a:gd name="T123" fmla="*/ 26 h 1460"/>
                <a:gd name="T124" fmla="*/ 1042 w 2289"/>
                <a:gd name="T125" fmla="*/ 101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9" h="1460">
                  <a:moveTo>
                    <a:pt x="1042" y="101"/>
                  </a:moveTo>
                  <a:lnTo>
                    <a:pt x="1034" y="101"/>
                  </a:lnTo>
                  <a:lnTo>
                    <a:pt x="1027" y="103"/>
                  </a:lnTo>
                  <a:lnTo>
                    <a:pt x="1020" y="105"/>
                  </a:lnTo>
                  <a:lnTo>
                    <a:pt x="1013" y="109"/>
                  </a:lnTo>
                  <a:lnTo>
                    <a:pt x="1003" y="116"/>
                  </a:lnTo>
                  <a:lnTo>
                    <a:pt x="992" y="122"/>
                  </a:lnTo>
                  <a:lnTo>
                    <a:pt x="982" y="130"/>
                  </a:lnTo>
                  <a:lnTo>
                    <a:pt x="973" y="138"/>
                  </a:lnTo>
                  <a:lnTo>
                    <a:pt x="964" y="147"/>
                  </a:lnTo>
                  <a:lnTo>
                    <a:pt x="956" y="158"/>
                  </a:lnTo>
                  <a:lnTo>
                    <a:pt x="948" y="168"/>
                  </a:lnTo>
                  <a:lnTo>
                    <a:pt x="939" y="178"/>
                  </a:lnTo>
                  <a:lnTo>
                    <a:pt x="932" y="189"/>
                  </a:lnTo>
                  <a:lnTo>
                    <a:pt x="926" y="201"/>
                  </a:lnTo>
                  <a:lnTo>
                    <a:pt x="920" y="214"/>
                  </a:lnTo>
                  <a:lnTo>
                    <a:pt x="914" y="226"/>
                  </a:lnTo>
                  <a:lnTo>
                    <a:pt x="909" y="239"/>
                  </a:lnTo>
                  <a:lnTo>
                    <a:pt x="905" y="253"/>
                  </a:lnTo>
                  <a:lnTo>
                    <a:pt x="901" y="268"/>
                  </a:lnTo>
                  <a:lnTo>
                    <a:pt x="898" y="282"/>
                  </a:lnTo>
                  <a:lnTo>
                    <a:pt x="894" y="294"/>
                  </a:lnTo>
                  <a:lnTo>
                    <a:pt x="890" y="383"/>
                  </a:lnTo>
                  <a:lnTo>
                    <a:pt x="891" y="387"/>
                  </a:lnTo>
                  <a:lnTo>
                    <a:pt x="893" y="401"/>
                  </a:lnTo>
                  <a:lnTo>
                    <a:pt x="898" y="416"/>
                  </a:lnTo>
                  <a:lnTo>
                    <a:pt x="902" y="429"/>
                  </a:lnTo>
                  <a:lnTo>
                    <a:pt x="907" y="441"/>
                  </a:lnTo>
                  <a:lnTo>
                    <a:pt x="913" y="453"/>
                  </a:lnTo>
                  <a:lnTo>
                    <a:pt x="920" y="463"/>
                  </a:lnTo>
                  <a:lnTo>
                    <a:pt x="928" y="472"/>
                  </a:lnTo>
                  <a:lnTo>
                    <a:pt x="936" y="481"/>
                  </a:lnTo>
                  <a:lnTo>
                    <a:pt x="947" y="488"/>
                  </a:lnTo>
                  <a:lnTo>
                    <a:pt x="957" y="495"/>
                  </a:lnTo>
                  <a:lnTo>
                    <a:pt x="968" y="500"/>
                  </a:lnTo>
                  <a:lnTo>
                    <a:pt x="979" y="506"/>
                  </a:lnTo>
                  <a:lnTo>
                    <a:pt x="992" y="510"/>
                  </a:lnTo>
                  <a:lnTo>
                    <a:pt x="1006" y="512"/>
                  </a:lnTo>
                  <a:lnTo>
                    <a:pt x="1019" y="514"/>
                  </a:lnTo>
                  <a:lnTo>
                    <a:pt x="1034" y="514"/>
                  </a:lnTo>
                  <a:lnTo>
                    <a:pt x="1054" y="513"/>
                  </a:lnTo>
                  <a:lnTo>
                    <a:pt x="1073" y="511"/>
                  </a:lnTo>
                  <a:lnTo>
                    <a:pt x="1093" y="507"/>
                  </a:lnTo>
                  <a:lnTo>
                    <a:pt x="1114" y="501"/>
                  </a:lnTo>
                  <a:lnTo>
                    <a:pt x="1135" y="494"/>
                  </a:lnTo>
                  <a:lnTo>
                    <a:pt x="1157" y="485"/>
                  </a:lnTo>
                  <a:lnTo>
                    <a:pt x="1178" y="475"/>
                  </a:lnTo>
                  <a:lnTo>
                    <a:pt x="1200" y="464"/>
                  </a:lnTo>
                  <a:lnTo>
                    <a:pt x="1224" y="449"/>
                  </a:lnTo>
                  <a:lnTo>
                    <a:pt x="1246" y="435"/>
                  </a:lnTo>
                  <a:lnTo>
                    <a:pt x="1271" y="418"/>
                  </a:lnTo>
                  <a:lnTo>
                    <a:pt x="1294" y="400"/>
                  </a:lnTo>
                  <a:lnTo>
                    <a:pt x="1319" y="380"/>
                  </a:lnTo>
                  <a:lnTo>
                    <a:pt x="1343" y="359"/>
                  </a:lnTo>
                  <a:lnTo>
                    <a:pt x="1369" y="336"/>
                  </a:lnTo>
                  <a:lnTo>
                    <a:pt x="1394" y="312"/>
                  </a:lnTo>
                  <a:lnTo>
                    <a:pt x="1395" y="311"/>
                  </a:lnTo>
                  <a:lnTo>
                    <a:pt x="1396" y="309"/>
                  </a:lnTo>
                  <a:lnTo>
                    <a:pt x="1401" y="279"/>
                  </a:lnTo>
                  <a:lnTo>
                    <a:pt x="1407" y="252"/>
                  </a:lnTo>
                  <a:lnTo>
                    <a:pt x="1413" y="227"/>
                  </a:lnTo>
                  <a:lnTo>
                    <a:pt x="1419" y="203"/>
                  </a:lnTo>
                  <a:lnTo>
                    <a:pt x="1425" y="180"/>
                  </a:lnTo>
                  <a:lnTo>
                    <a:pt x="1433" y="157"/>
                  </a:lnTo>
                  <a:lnTo>
                    <a:pt x="1441" y="133"/>
                  </a:lnTo>
                  <a:lnTo>
                    <a:pt x="1450" y="110"/>
                  </a:lnTo>
                  <a:lnTo>
                    <a:pt x="1457" y="96"/>
                  </a:lnTo>
                  <a:lnTo>
                    <a:pt x="1463" y="84"/>
                  </a:lnTo>
                  <a:lnTo>
                    <a:pt x="1470" y="74"/>
                  </a:lnTo>
                  <a:lnTo>
                    <a:pt x="1477" y="65"/>
                  </a:lnTo>
                  <a:lnTo>
                    <a:pt x="1482" y="62"/>
                  </a:lnTo>
                  <a:lnTo>
                    <a:pt x="1486" y="59"/>
                  </a:lnTo>
                  <a:lnTo>
                    <a:pt x="1491" y="55"/>
                  </a:lnTo>
                  <a:lnTo>
                    <a:pt x="1496" y="52"/>
                  </a:lnTo>
                  <a:lnTo>
                    <a:pt x="1501" y="51"/>
                  </a:lnTo>
                  <a:lnTo>
                    <a:pt x="1508" y="49"/>
                  </a:lnTo>
                  <a:lnTo>
                    <a:pt x="1515" y="48"/>
                  </a:lnTo>
                  <a:lnTo>
                    <a:pt x="1521" y="48"/>
                  </a:lnTo>
                  <a:lnTo>
                    <a:pt x="1532" y="49"/>
                  </a:lnTo>
                  <a:lnTo>
                    <a:pt x="1544" y="51"/>
                  </a:lnTo>
                  <a:lnTo>
                    <a:pt x="1557" y="54"/>
                  </a:lnTo>
                  <a:lnTo>
                    <a:pt x="1573" y="59"/>
                  </a:lnTo>
                  <a:lnTo>
                    <a:pt x="1584" y="64"/>
                  </a:lnTo>
                  <a:lnTo>
                    <a:pt x="1594" y="68"/>
                  </a:lnTo>
                  <a:lnTo>
                    <a:pt x="1603" y="73"/>
                  </a:lnTo>
                  <a:lnTo>
                    <a:pt x="1612" y="79"/>
                  </a:lnTo>
                  <a:lnTo>
                    <a:pt x="1619" y="85"/>
                  </a:lnTo>
                  <a:lnTo>
                    <a:pt x="1625" y="91"/>
                  </a:lnTo>
                  <a:lnTo>
                    <a:pt x="1629" y="97"/>
                  </a:lnTo>
                  <a:lnTo>
                    <a:pt x="1633" y="104"/>
                  </a:lnTo>
                  <a:lnTo>
                    <a:pt x="1635" y="110"/>
                  </a:lnTo>
                  <a:lnTo>
                    <a:pt x="1636" y="116"/>
                  </a:lnTo>
                  <a:lnTo>
                    <a:pt x="1636" y="121"/>
                  </a:lnTo>
                  <a:lnTo>
                    <a:pt x="1636" y="127"/>
                  </a:lnTo>
                  <a:lnTo>
                    <a:pt x="1636" y="133"/>
                  </a:lnTo>
                  <a:lnTo>
                    <a:pt x="1634" y="139"/>
                  </a:lnTo>
                  <a:lnTo>
                    <a:pt x="1632" y="145"/>
                  </a:lnTo>
                  <a:lnTo>
                    <a:pt x="1630" y="151"/>
                  </a:lnTo>
                  <a:lnTo>
                    <a:pt x="1614" y="187"/>
                  </a:lnTo>
                  <a:lnTo>
                    <a:pt x="1599" y="222"/>
                  </a:lnTo>
                  <a:lnTo>
                    <a:pt x="1588" y="254"/>
                  </a:lnTo>
                  <a:lnTo>
                    <a:pt x="1579" y="286"/>
                  </a:lnTo>
                  <a:lnTo>
                    <a:pt x="1571" y="317"/>
                  </a:lnTo>
                  <a:lnTo>
                    <a:pt x="1565" y="346"/>
                  </a:lnTo>
                  <a:lnTo>
                    <a:pt x="1562" y="376"/>
                  </a:lnTo>
                  <a:lnTo>
                    <a:pt x="1560" y="406"/>
                  </a:lnTo>
                  <a:lnTo>
                    <a:pt x="1560" y="414"/>
                  </a:lnTo>
                  <a:lnTo>
                    <a:pt x="1561" y="422"/>
                  </a:lnTo>
                  <a:lnTo>
                    <a:pt x="1562" y="426"/>
                  </a:lnTo>
                  <a:lnTo>
                    <a:pt x="1563" y="430"/>
                  </a:lnTo>
                  <a:lnTo>
                    <a:pt x="1565" y="433"/>
                  </a:lnTo>
                  <a:lnTo>
                    <a:pt x="1568" y="436"/>
                  </a:lnTo>
                  <a:lnTo>
                    <a:pt x="1572" y="439"/>
                  </a:lnTo>
                  <a:lnTo>
                    <a:pt x="1576" y="441"/>
                  </a:lnTo>
                  <a:lnTo>
                    <a:pt x="1581" y="442"/>
                  </a:lnTo>
                  <a:lnTo>
                    <a:pt x="1587" y="441"/>
                  </a:lnTo>
                  <a:lnTo>
                    <a:pt x="1593" y="439"/>
                  </a:lnTo>
                  <a:lnTo>
                    <a:pt x="1600" y="435"/>
                  </a:lnTo>
                  <a:lnTo>
                    <a:pt x="1607" y="430"/>
                  </a:lnTo>
                  <a:lnTo>
                    <a:pt x="1616" y="424"/>
                  </a:lnTo>
                  <a:lnTo>
                    <a:pt x="1626" y="414"/>
                  </a:lnTo>
                  <a:lnTo>
                    <a:pt x="1639" y="401"/>
                  </a:lnTo>
                  <a:lnTo>
                    <a:pt x="1653" y="386"/>
                  </a:lnTo>
                  <a:lnTo>
                    <a:pt x="1670" y="369"/>
                  </a:lnTo>
                  <a:lnTo>
                    <a:pt x="1690" y="348"/>
                  </a:lnTo>
                  <a:lnTo>
                    <a:pt x="1710" y="327"/>
                  </a:lnTo>
                  <a:lnTo>
                    <a:pt x="1733" y="306"/>
                  </a:lnTo>
                  <a:lnTo>
                    <a:pt x="1755" y="283"/>
                  </a:lnTo>
                  <a:lnTo>
                    <a:pt x="1778" y="262"/>
                  </a:lnTo>
                  <a:lnTo>
                    <a:pt x="1801" y="242"/>
                  </a:lnTo>
                  <a:lnTo>
                    <a:pt x="1824" y="224"/>
                  </a:lnTo>
                  <a:lnTo>
                    <a:pt x="1845" y="208"/>
                  </a:lnTo>
                  <a:lnTo>
                    <a:pt x="1850" y="204"/>
                  </a:lnTo>
                  <a:lnTo>
                    <a:pt x="1865" y="195"/>
                  </a:lnTo>
                  <a:lnTo>
                    <a:pt x="1880" y="187"/>
                  </a:lnTo>
                  <a:lnTo>
                    <a:pt x="1888" y="183"/>
                  </a:lnTo>
                  <a:lnTo>
                    <a:pt x="1897" y="181"/>
                  </a:lnTo>
                  <a:lnTo>
                    <a:pt x="1906" y="179"/>
                  </a:lnTo>
                  <a:lnTo>
                    <a:pt x="1917" y="178"/>
                  </a:lnTo>
                  <a:lnTo>
                    <a:pt x="1927" y="179"/>
                  </a:lnTo>
                  <a:lnTo>
                    <a:pt x="1937" y="181"/>
                  </a:lnTo>
                  <a:lnTo>
                    <a:pt x="1948" y="183"/>
                  </a:lnTo>
                  <a:lnTo>
                    <a:pt x="1959" y="187"/>
                  </a:lnTo>
                  <a:lnTo>
                    <a:pt x="1988" y="199"/>
                  </a:lnTo>
                  <a:lnTo>
                    <a:pt x="2011" y="212"/>
                  </a:lnTo>
                  <a:lnTo>
                    <a:pt x="2022" y="218"/>
                  </a:lnTo>
                  <a:lnTo>
                    <a:pt x="2030" y="224"/>
                  </a:lnTo>
                  <a:lnTo>
                    <a:pt x="2039" y="230"/>
                  </a:lnTo>
                  <a:lnTo>
                    <a:pt x="2046" y="236"/>
                  </a:lnTo>
                  <a:lnTo>
                    <a:pt x="2052" y="242"/>
                  </a:lnTo>
                  <a:lnTo>
                    <a:pt x="2058" y="249"/>
                  </a:lnTo>
                  <a:lnTo>
                    <a:pt x="2063" y="256"/>
                  </a:lnTo>
                  <a:lnTo>
                    <a:pt x="2069" y="263"/>
                  </a:lnTo>
                  <a:lnTo>
                    <a:pt x="2077" y="278"/>
                  </a:lnTo>
                  <a:lnTo>
                    <a:pt x="2084" y="294"/>
                  </a:lnTo>
                  <a:lnTo>
                    <a:pt x="2094" y="320"/>
                  </a:lnTo>
                  <a:lnTo>
                    <a:pt x="2104" y="343"/>
                  </a:lnTo>
                  <a:lnTo>
                    <a:pt x="2115" y="366"/>
                  </a:lnTo>
                  <a:lnTo>
                    <a:pt x="2126" y="387"/>
                  </a:lnTo>
                  <a:lnTo>
                    <a:pt x="2136" y="408"/>
                  </a:lnTo>
                  <a:lnTo>
                    <a:pt x="2147" y="427"/>
                  </a:lnTo>
                  <a:lnTo>
                    <a:pt x="2158" y="444"/>
                  </a:lnTo>
                  <a:lnTo>
                    <a:pt x="2169" y="462"/>
                  </a:lnTo>
                  <a:lnTo>
                    <a:pt x="2181" y="478"/>
                  </a:lnTo>
                  <a:lnTo>
                    <a:pt x="2192" y="492"/>
                  </a:lnTo>
                  <a:lnTo>
                    <a:pt x="2204" y="507"/>
                  </a:lnTo>
                  <a:lnTo>
                    <a:pt x="2216" y="519"/>
                  </a:lnTo>
                  <a:lnTo>
                    <a:pt x="2229" y="531"/>
                  </a:lnTo>
                  <a:lnTo>
                    <a:pt x="2241" y="541"/>
                  </a:lnTo>
                  <a:lnTo>
                    <a:pt x="2253" y="552"/>
                  </a:lnTo>
                  <a:lnTo>
                    <a:pt x="2266" y="560"/>
                  </a:lnTo>
                  <a:lnTo>
                    <a:pt x="2273" y="564"/>
                  </a:lnTo>
                  <a:lnTo>
                    <a:pt x="2278" y="568"/>
                  </a:lnTo>
                  <a:lnTo>
                    <a:pt x="2282" y="572"/>
                  </a:lnTo>
                  <a:lnTo>
                    <a:pt x="2285" y="576"/>
                  </a:lnTo>
                  <a:lnTo>
                    <a:pt x="2287" y="580"/>
                  </a:lnTo>
                  <a:lnTo>
                    <a:pt x="2289" y="584"/>
                  </a:lnTo>
                  <a:lnTo>
                    <a:pt x="2289" y="588"/>
                  </a:lnTo>
                  <a:lnTo>
                    <a:pt x="2289" y="592"/>
                  </a:lnTo>
                  <a:lnTo>
                    <a:pt x="2286" y="597"/>
                  </a:lnTo>
                  <a:lnTo>
                    <a:pt x="2282" y="602"/>
                  </a:lnTo>
                  <a:lnTo>
                    <a:pt x="2276" y="606"/>
                  </a:lnTo>
                  <a:lnTo>
                    <a:pt x="2267" y="609"/>
                  </a:lnTo>
                  <a:lnTo>
                    <a:pt x="2259" y="612"/>
                  </a:lnTo>
                  <a:lnTo>
                    <a:pt x="2249" y="613"/>
                  </a:lnTo>
                  <a:lnTo>
                    <a:pt x="2238" y="614"/>
                  </a:lnTo>
                  <a:lnTo>
                    <a:pt x="2226" y="614"/>
                  </a:lnTo>
                  <a:lnTo>
                    <a:pt x="2205" y="611"/>
                  </a:lnTo>
                  <a:lnTo>
                    <a:pt x="2186" y="607"/>
                  </a:lnTo>
                  <a:lnTo>
                    <a:pt x="2165" y="601"/>
                  </a:lnTo>
                  <a:lnTo>
                    <a:pt x="2145" y="592"/>
                  </a:lnTo>
                  <a:lnTo>
                    <a:pt x="2126" y="583"/>
                  </a:lnTo>
                  <a:lnTo>
                    <a:pt x="2106" y="571"/>
                  </a:lnTo>
                  <a:lnTo>
                    <a:pt x="2086" y="558"/>
                  </a:lnTo>
                  <a:lnTo>
                    <a:pt x="2066" y="543"/>
                  </a:lnTo>
                  <a:lnTo>
                    <a:pt x="2047" y="526"/>
                  </a:lnTo>
                  <a:lnTo>
                    <a:pt x="2029" y="508"/>
                  </a:lnTo>
                  <a:lnTo>
                    <a:pt x="2009" y="487"/>
                  </a:lnTo>
                  <a:lnTo>
                    <a:pt x="1991" y="465"/>
                  </a:lnTo>
                  <a:lnTo>
                    <a:pt x="1973" y="441"/>
                  </a:lnTo>
                  <a:lnTo>
                    <a:pt x="1954" y="416"/>
                  </a:lnTo>
                  <a:lnTo>
                    <a:pt x="1937" y="388"/>
                  </a:lnTo>
                  <a:lnTo>
                    <a:pt x="1920" y="360"/>
                  </a:lnTo>
                  <a:lnTo>
                    <a:pt x="1913" y="351"/>
                  </a:lnTo>
                  <a:lnTo>
                    <a:pt x="1906" y="344"/>
                  </a:lnTo>
                  <a:lnTo>
                    <a:pt x="1899" y="339"/>
                  </a:lnTo>
                  <a:lnTo>
                    <a:pt x="1892" y="336"/>
                  </a:lnTo>
                  <a:lnTo>
                    <a:pt x="1884" y="335"/>
                  </a:lnTo>
                  <a:lnTo>
                    <a:pt x="1875" y="335"/>
                  </a:lnTo>
                  <a:lnTo>
                    <a:pt x="1867" y="338"/>
                  </a:lnTo>
                  <a:lnTo>
                    <a:pt x="1857" y="343"/>
                  </a:lnTo>
                  <a:lnTo>
                    <a:pt x="1838" y="358"/>
                  </a:lnTo>
                  <a:lnTo>
                    <a:pt x="1821" y="372"/>
                  </a:lnTo>
                  <a:lnTo>
                    <a:pt x="1804" y="387"/>
                  </a:lnTo>
                  <a:lnTo>
                    <a:pt x="1789" y="402"/>
                  </a:lnTo>
                  <a:lnTo>
                    <a:pt x="1759" y="434"/>
                  </a:lnTo>
                  <a:lnTo>
                    <a:pt x="1730" y="468"/>
                  </a:lnTo>
                  <a:lnTo>
                    <a:pt x="1712" y="488"/>
                  </a:lnTo>
                  <a:lnTo>
                    <a:pt x="1692" y="511"/>
                  </a:lnTo>
                  <a:lnTo>
                    <a:pt x="1671" y="535"/>
                  </a:lnTo>
                  <a:lnTo>
                    <a:pt x="1647" y="560"/>
                  </a:lnTo>
                  <a:lnTo>
                    <a:pt x="1638" y="568"/>
                  </a:lnTo>
                  <a:lnTo>
                    <a:pt x="1629" y="574"/>
                  </a:lnTo>
                  <a:lnTo>
                    <a:pt x="1620" y="580"/>
                  </a:lnTo>
                  <a:lnTo>
                    <a:pt x="1611" y="585"/>
                  </a:lnTo>
                  <a:lnTo>
                    <a:pt x="1600" y="588"/>
                  </a:lnTo>
                  <a:lnTo>
                    <a:pt x="1590" y="591"/>
                  </a:lnTo>
                  <a:lnTo>
                    <a:pt x="1580" y="592"/>
                  </a:lnTo>
                  <a:lnTo>
                    <a:pt x="1569" y="593"/>
                  </a:lnTo>
                  <a:lnTo>
                    <a:pt x="1557" y="592"/>
                  </a:lnTo>
                  <a:lnTo>
                    <a:pt x="1545" y="590"/>
                  </a:lnTo>
                  <a:lnTo>
                    <a:pt x="1534" y="588"/>
                  </a:lnTo>
                  <a:lnTo>
                    <a:pt x="1522" y="584"/>
                  </a:lnTo>
                  <a:lnTo>
                    <a:pt x="1509" y="579"/>
                  </a:lnTo>
                  <a:lnTo>
                    <a:pt x="1495" y="573"/>
                  </a:lnTo>
                  <a:lnTo>
                    <a:pt x="1482" y="566"/>
                  </a:lnTo>
                  <a:lnTo>
                    <a:pt x="1469" y="558"/>
                  </a:lnTo>
                  <a:lnTo>
                    <a:pt x="1452" y="546"/>
                  </a:lnTo>
                  <a:lnTo>
                    <a:pt x="1438" y="535"/>
                  </a:lnTo>
                  <a:lnTo>
                    <a:pt x="1425" y="523"/>
                  </a:lnTo>
                  <a:lnTo>
                    <a:pt x="1414" y="510"/>
                  </a:lnTo>
                  <a:lnTo>
                    <a:pt x="1404" y="495"/>
                  </a:lnTo>
                  <a:lnTo>
                    <a:pt x="1397" y="480"/>
                  </a:lnTo>
                  <a:lnTo>
                    <a:pt x="1391" y="464"/>
                  </a:lnTo>
                  <a:lnTo>
                    <a:pt x="1387" y="446"/>
                  </a:lnTo>
                  <a:lnTo>
                    <a:pt x="1385" y="437"/>
                  </a:lnTo>
                  <a:lnTo>
                    <a:pt x="1378" y="443"/>
                  </a:lnTo>
                  <a:lnTo>
                    <a:pt x="1351" y="466"/>
                  </a:lnTo>
                  <a:lnTo>
                    <a:pt x="1319" y="491"/>
                  </a:lnTo>
                  <a:lnTo>
                    <a:pt x="1299" y="506"/>
                  </a:lnTo>
                  <a:lnTo>
                    <a:pt x="1279" y="520"/>
                  </a:lnTo>
                  <a:lnTo>
                    <a:pt x="1257" y="534"/>
                  </a:lnTo>
                  <a:lnTo>
                    <a:pt x="1233" y="547"/>
                  </a:lnTo>
                  <a:lnTo>
                    <a:pt x="1209" y="561"/>
                  </a:lnTo>
                  <a:lnTo>
                    <a:pt x="1183" y="573"/>
                  </a:lnTo>
                  <a:lnTo>
                    <a:pt x="1157" y="584"/>
                  </a:lnTo>
                  <a:lnTo>
                    <a:pt x="1130" y="594"/>
                  </a:lnTo>
                  <a:lnTo>
                    <a:pt x="1103" y="603"/>
                  </a:lnTo>
                  <a:lnTo>
                    <a:pt x="1074" y="609"/>
                  </a:lnTo>
                  <a:lnTo>
                    <a:pt x="1060" y="611"/>
                  </a:lnTo>
                  <a:lnTo>
                    <a:pt x="1045" y="613"/>
                  </a:lnTo>
                  <a:lnTo>
                    <a:pt x="1031" y="613"/>
                  </a:lnTo>
                  <a:lnTo>
                    <a:pt x="1017" y="614"/>
                  </a:lnTo>
                  <a:lnTo>
                    <a:pt x="993" y="613"/>
                  </a:lnTo>
                  <a:lnTo>
                    <a:pt x="970" y="610"/>
                  </a:lnTo>
                  <a:lnTo>
                    <a:pt x="948" y="606"/>
                  </a:lnTo>
                  <a:lnTo>
                    <a:pt x="925" y="601"/>
                  </a:lnTo>
                  <a:lnTo>
                    <a:pt x="904" y="593"/>
                  </a:lnTo>
                  <a:lnTo>
                    <a:pt x="882" y="585"/>
                  </a:lnTo>
                  <a:lnTo>
                    <a:pt x="862" y="576"/>
                  </a:lnTo>
                  <a:lnTo>
                    <a:pt x="842" y="566"/>
                  </a:lnTo>
                  <a:lnTo>
                    <a:pt x="823" y="555"/>
                  </a:lnTo>
                  <a:lnTo>
                    <a:pt x="806" y="542"/>
                  </a:lnTo>
                  <a:lnTo>
                    <a:pt x="788" y="530"/>
                  </a:lnTo>
                  <a:lnTo>
                    <a:pt x="773" y="517"/>
                  </a:lnTo>
                  <a:lnTo>
                    <a:pt x="759" y="503"/>
                  </a:lnTo>
                  <a:lnTo>
                    <a:pt x="746" y="489"/>
                  </a:lnTo>
                  <a:lnTo>
                    <a:pt x="733" y="475"/>
                  </a:lnTo>
                  <a:lnTo>
                    <a:pt x="723" y="461"/>
                  </a:lnTo>
                  <a:lnTo>
                    <a:pt x="720" y="457"/>
                  </a:lnTo>
                  <a:lnTo>
                    <a:pt x="716" y="459"/>
                  </a:lnTo>
                  <a:lnTo>
                    <a:pt x="673" y="477"/>
                  </a:lnTo>
                  <a:lnTo>
                    <a:pt x="632" y="496"/>
                  </a:lnTo>
                  <a:lnTo>
                    <a:pt x="593" y="516"/>
                  </a:lnTo>
                  <a:lnTo>
                    <a:pt x="555" y="535"/>
                  </a:lnTo>
                  <a:lnTo>
                    <a:pt x="517" y="556"/>
                  </a:lnTo>
                  <a:lnTo>
                    <a:pt x="481" y="575"/>
                  </a:lnTo>
                  <a:lnTo>
                    <a:pt x="448" y="594"/>
                  </a:lnTo>
                  <a:lnTo>
                    <a:pt x="414" y="615"/>
                  </a:lnTo>
                  <a:lnTo>
                    <a:pt x="412" y="616"/>
                  </a:lnTo>
                  <a:lnTo>
                    <a:pt x="412" y="619"/>
                  </a:lnTo>
                  <a:lnTo>
                    <a:pt x="408" y="683"/>
                  </a:lnTo>
                  <a:lnTo>
                    <a:pt x="404" y="752"/>
                  </a:lnTo>
                  <a:lnTo>
                    <a:pt x="401" y="787"/>
                  </a:lnTo>
                  <a:lnTo>
                    <a:pt x="397" y="824"/>
                  </a:lnTo>
                  <a:lnTo>
                    <a:pt x="392" y="862"/>
                  </a:lnTo>
                  <a:lnTo>
                    <a:pt x="387" y="900"/>
                  </a:lnTo>
                  <a:lnTo>
                    <a:pt x="381" y="937"/>
                  </a:lnTo>
                  <a:lnTo>
                    <a:pt x="374" y="975"/>
                  </a:lnTo>
                  <a:lnTo>
                    <a:pt x="367" y="1013"/>
                  </a:lnTo>
                  <a:lnTo>
                    <a:pt x="359" y="1051"/>
                  </a:lnTo>
                  <a:lnTo>
                    <a:pt x="350" y="1088"/>
                  </a:lnTo>
                  <a:lnTo>
                    <a:pt x="340" y="1125"/>
                  </a:lnTo>
                  <a:lnTo>
                    <a:pt x="328" y="1161"/>
                  </a:lnTo>
                  <a:lnTo>
                    <a:pt x="316" y="1196"/>
                  </a:lnTo>
                  <a:lnTo>
                    <a:pt x="304" y="1227"/>
                  </a:lnTo>
                  <a:lnTo>
                    <a:pt x="291" y="1257"/>
                  </a:lnTo>
                  <a:lnTo>
                    <a:pt x="276" y="1285"/>
                  </a:lnTo>
                  <a:lnTo>
                    <a:pt x="262" y="1311"/>
                  </a:lnTo>
                  <a:lnTo>
                    <a:pt x="247" y="1334"/>
                  </a:lnTo>
                  <a:lnTo>
                    <a:pt x="231" y="1357"/>
                  </a:lnTo>
                  <a:lnTo>
                    <a:pt x="215" y="1376"/>
                  </a:lnTo>
                  <a:lnTo>
                    <a:pt x="199" y="1394"/>
                  </a:lnTo>
                  <a:lnTo>
                    <a:pt x="180" y="1409"/>
                  </a:lnTo>
                  <a:lnTo>
                    <a:pt x="163" y="1423"/>
                  </a:lnTo>
                  <a:lnTo>
                    <a:pt x="153" y="1429"/>
                  </a:lnTo>
                  <a:lnTo>
                    <a:pt x="144" y="1434"/>
                  </a:lnTo>
                  <a:lnTo>
                    <a:pt x="135" y="1439"/>
                  </a:lnTo>
                  <a:lnTo>
                    <a:pt x="124" y="1444"/>
                  </a:lnTo>
                  <a:lnTo>
                    <a:pt x="114" y="1448"/>
                  </a:lnTo>
                  <a:lnTo>
                    <a:pt x="105" y="1451"/>
                  </a:lnTo>
                  <a:lnTo>
                    <a:pt x="95" y="1454"/>
                  </a:lnTo>
                  <a:lnTo>
                    <a:pt x="85" y="1456"/>
                  </a:lnTo>
                  <a:lnTo>
                    <a:pt x="73" y="1458"/>
                  </a:lnTo>
                  <a:lnTo>
                    <a:pt x="63" y="1459"/>
                  </a:lnTo>
                  <a:lnTo>
                    <a:pt x="52" y="1460"/>
                  </a:lnTo>
                  <a:lnTo>
                    <a:pt x="42" y="1460"/>
                  </a:lnTo>
                  <a:lnTo>
                    <a:pt x="0" y="1423"/>
                  </a:lnTo>
                  <a:lnTo>
                    <a:pt x="22" y="1384"/>
                  </a:lnTo>
                  <a:lnTo>
                    <a:pt x="34" y="1383"/>
                  </a:lnTo>
                  <a:lnTo>
                    <a:pt x="44" y="1381"/>
                  </a:lnTo>
                  <a:lnTo>
                    <a:pt x="55" y="1377"/>
                  </a:lnTo>
                  <a:lnTo>
                    <a:pt x="65" y="1372"/>
                  </a:lnTo>
                  <a:lnTo>
                    <a:pt x="75" y="1366"/>
                  </a:lnTo>
                  <a:lnTo>
                    <a:pt x="86" y="1358"/>
                  </a:lnTo>
                  <a:lnTo>
                    <a:pt x="95" y="1349"/>
                  </a:lnTo>
                  <a:lnTo>
                    <a:pt x="104" y="1337"/>
                  </a:lnTo>
                  <a:lnTo>
                    <a:pt x="113" y="1326"/>
                  </a:lnTo>
                  <a:lnTo>
                    <a:pt x="122" y="1313"/>
                  </a:lnTo>
                  <a:lnTo>
                    <a:pt x="132" y="1298"/>
                  </a:lnTo>
                  <a:lnTo>
                    <a:pt x="140" y="1282"/>
                  </a:lnTo>
                  <a:lnTo>
                    <a:pt x="148" y="1265"/>
                  </a:lnTo>
                  <a:lnTo>
                    <a:pt x="156" y="1248"/>
                  </a:lnTo>
                  <a:lnTo>
                    <a:pt x="163" y="1228"/>
                  </a:lnTo>
                  <a:lnTo>
                    <a:pt x="171" y="1208"/>
                  </a:lnTo>
                  <a:lnTo>
                    <a:pt x="177" y="1186"/>
                  </a:lnTo>
                  <a:lnTo>
                    <a:pt x="185" y="1164"/>
                  </a:lnTo>
                  <a:lnTo>
                    <a:pt x="191" y="1140"/>
                  </a:lnTo>
                  <a:lnTo>
                    <a:pt x="197" y="1115"/>
                  </a:lnTo>
                  <a:lnTo>
                    <a:pt x="203" y="1089"/>
                  </a:lnTo>
                  <a:lnTo>
                    <a:pt x="208" y="1063"/>
                  </a:lnTo>
                  <a:lnTo>
                    <a:pt x="213" y="1035"/>
                  </a:lnTo>
                  <a:lnTo>
                    <a:pt x="217" y="1008"/>
                  </a:lnTo>
                  <a:lnTo>
                    <a:pt x="225" y="949"/>
                  </a:lnTo>
                  <a:lnTo>
                    <a:pt x="231" y="885"/>
                  </a:lnTo>
                  <a:lnTo>
                    <a:pt x="237" y="820"/>
                  </a:lnTo>
                  <a:lnTo>
                    <a:pt x="239" y="752"/>
                  </a:lnTo>
                  <a:lnTo>
                    <a:pt x="240" y="738"/>
                  </a:lnTo>
                  <a:lnTo>
                    <a:pt x="240" y="620"/>
                  </a:lnTo>
                  <a:lnTo>
                    <a:pt x="240" y="617"/>
                  </a:lnTo>
                  <a:lnTo>
                    <a:pt x="239" y="585"/>
                  </a:lnTo>
                  <a:lnTo>
                    <a:pt x="238" y="553"/>
                  </a:lnTo>
                  <a:lnTo>
                    <a:pt x="236" y="519"/>
                  </a:lnTo>
                  <a:lnTo>
                    <a:pt x="235" y="485"/>
                  </a:lnTo>
                  <a:lnTo>
                    <a:pt x="234" y="470"/>
                  </a:lnTo>
                  <a:lnTo>
                    <a:pt x="224" y="481"/>
                  </a:lnTo>
                  <a:lnTo>
                    <a:pt x="210" y="496"/>
                  </a:lnTo>
                  <a:lnTo>
                    <a:pt x="195" y="511"/>
                  </a:lnTo>
                  <a:lnTo>
                    <a:pt x="176" y="525"/>
                  </a:lnTo>
                  <a:lnTo>
                    <a:pt x="157" y="538"/>
                  </a:lnTo>
                  <a:lnTo>
                    <a:pt x="147" y="544"/>
                  </a:lnTo>
                  <a:lnTo>
                    <a:pt x="136" y="549"/>
                  </a:lnTo>
                  <a:lnTo>
                    <a:pt x="125" y="555"/>
                  </a:lnTo>
                  <a:lnTo>
                    <a:pt x="114" y="559"/>
                  </a:lnTo>
                  <a:lnTo>
                    <a:pt x="103" y="562"/>
                  </a:lnTo>
                  <a:lnTo>
                    <a:pt x="92" y="565"/>
                  </a:lnTo>
                  <a:lnTo>
                    <a:pt x="80" y="567"/>
                  </a:lnTo>
                  <a:lnTo>
                    <a:pt x="68" y="568"/>
                  </a:lnTo>
                  <a:lnTo>
                    <a:pt x="27" y="514"/>
                  </a:lnTo>
                  <a:lnTo>
                    <a:pt x="86" y="449"/>
                  </a:lnTo>
                  <a:lnTo>
                    <a:pt x="99" y="448"/>
                  </a:lnTo>
                  <a:lnTo>
                    <a:pt x="113" y="445"/>
                  </a:lnTo>
                  <a:lnTo>
                    <a:pt x="128" y="440"/>
                  </a:lnTo>
                  <a:lnTo>
                    <a:pt x="143" y="433"/>
                  </a:lnTo>
                  <a:lnTo>
                    <a:pt x="158" y="425"/>
                  </a:lnTo>
                  <a:lnTo>
                    <a:pt x="172" y="415"/>
                  </a:lnTo>
                  <a:lnTo>
                    <a:pt x="188" y="402"/>
                  </a:lnTo>
                  <a:lnTo>
                    <a:pt x="202" y="390"/>
                  </a:lnTo>
                  <a:lnTo>
                    <a:pt x="216" y="377"/>
                  </a:lnTo>
                  <a:lnTo>
                    <a:pt x="229" y="363"/>
                  </a:lnTo>
                  <a:lnTo>
                    <a:pt x="242" y="347"/>
                  </a:lnTo>
                  <a:lnTo>
                    <a:pt x="254" y="332"/>
                  </a:lnTo>
                  <a:lnTo>
                    <a:pt x="265" y="316"/>
                  </a:lnTo>
                  <a:lnTo>
                    <a:pt x="274" y="300"/>
                  </a:lnTo>
                  <a:lnTo>
                    <a:pt x="284" y="285"/>
                  </a:lnTo>
                  <a:lnTo>
                    <a:pt x="291" y="269"/>
                  </a:lnTo>
                  <a:lnTo>
                    <a:pt x="294" y="260"/>
                  </a:lnTo>
                  <a:lnTo>
                    <a:pt x="296" y="249"/>
                  </a:lnTo>
                  <a:lnTo>
                    <a:pt x="297" y="240"/>
                  </a:lnTo>
                  <a:lnTo>
                    <a:pt x="297" y="230"/>
                  </a:lnTo>
                  <a:lnTo>
                    <a:pt x="296" y="221"/>
                  </a:lnTo>
                  <a:lnTo>
                    <a:pt x="293" y="212"/>
                  </a:lnTo>
                  <a:lnTo>
                    <a:pt x="290" y="202"/>
                  </a:lnTo>
                  <a:lnTo>
                    <a:pt x="285" y="194"/>
                  </a:lnTo>
                  <a:lnTo>
                    <a:pt x="281" y="189"/>
                  </a:lnTo>
                  <a:lnTo>
                    <a:pt x="277" y="185"/>
                  </a:lnTo>
                  <a:lnTo>
                    <a:pt x="272" y="181"/>
                  </a:lnTo>
                  <a:lnTo>
                    <a:pt x="267" y="178"/>
                  </a:lnTo>
                  <a:lnTo>
                    <a:pt x="263" y="175"/>
                  </a:lnTo>
                  <a:lnTo>
                    <a:pt x="257" y="174"/>
                  </a:lnTo>
                  <a:lnTo>
                    <a:pt x="252" y="172"/>
                  </a:lnTo>
                  <a:lnTo>
                    <a:pt x="247" y="172"/>
                  </a:lnTo>
                  <a:lnTo>
                    <a:pt x="193" y="124"/>
                  </a:lnTo>
                  <a:lnTo>
                    <a:pt x="237" y="72"/>
                  </a:lnTo>
                  <a:lnTo>
                    <a:pt x="250" y="73"/>
                  </a:lnTo>
                  <a:lnTo>
                    <a:pt x="261" y="74"/>
                  </a:lnTo>
                  <a:lnTo>
                    <a:pt x="272" y="77"/>
                  </a:lnTo>
                  <a:lnTo>
                    <a:pt x="282" y="80"/>
                  </a:lnTo>
                  <a:lnTo>
                    <a:pt x="292" y="84"/>
                  </a:lnTo>
                  <a:lnTo>
                    <a:pt x="301" y="89"/>
                  </a:lnTo>
                  <a:lnTo>
                    <a:pt x="308" y="94"/>
                  </a:lnTo>
                  <a:lnTo>
                    <a:pt x="315" y="99"/>
                  </a:lnTo>
                  <a:lnTo>
                    <a:pt x="326" y="109"/>
                  </a:lnTo>
                  <a:lnTo>
                    <a:pt x="335" y="118"/>
                  </a:lnTo>
                  <a:lnTo>
                    <a:pt x="340" y="124"/>
                  </a:lnTo>
                  <a:lnTo>
                    <a:pt x="342" y="127"/>
                  </a:lnTo>
                  <a:lnTo>
                    <a:pt x="345" y="132"/>
                  </a:lnTo>
                  <a:lnTo>
                    <a:pt x="350" y="128"/>
                  </a:lnTo>
                  <a:lnTo>
                    <a:pt x="361" y="120"/>
                  </a:lnTo>
                  <a:lnTo>
                    <a:pt x="372" y="114"/>
                  </a:lnTo>
                  <a:lnTo>
                    <a:pt x="386" y="110"/>
                  </a:lnTo>
                  <a:lnTo>
                    <a:pt x="398" y="108"/>
                  </a:lnTo>
                  <a:lnTo>
                    <a:pt x="412" y="106"/>
                  </a:lnTo>
                  <a:lnTo>
                    <a:pt x="425" y="109"/>
                  </a:lnTo>
                  <a:lnTo>
                    <a:pt x="440" y="112"/>
                  </a:lnTo>
                  <a:lnTo>
                    <a:pt x="454" y="118"/>
                  </a:lnTo>
                  <a:lnTo>
                    <a:pt x="464" y="123"/>
                  </a:lnTo>
                  <a:lnTo>
                    <a:pt x="473" y="127"/>
                  </a:lnTo>
                  <a:lnTo>
                    <a:pt x="481" y="132"/>
                  </a:lnTo>
                  <a:lnTo>
                    <a:pt x="489" y="137"/>
                  </a:lnTo>
                  <a:lnTo>
                    <a:pt x="494" y="141"/>
                  </a:lnTo>
                  <a:lnTo>
                    <a:pt x="498" y="146"/>
                  </a:lnTo>
                  <a:lnTo>
                    <a:pt x="502" y="151"/>
                  </a:lnTo>
                  <a:lnTo>
                    <a:pt x="504" y="157"/>
                  </a:lnTo>
                  <a:lnTo>
                    <a:pt x="505" y="162"/>
                  </a:lnTo>
                  <a:lnTo>
                    <a:pt x="506" y="168"/>
                  </a:lnTo>
                  <a:lnTo>
                    <a:pt x="506" y="174"/>
                  </a:lnTo>
                  <a:lnTo>
                    <a:pt x="505" y="181"/>
                  </a:lnTo>
                  <a:lnTo>
                    <a:pt x="504" y="188"/>
                  </a:lnTo>
                  <a:lnTo>
                    <a:pt x="501" y="196"/>
                  </a:lnTo>
                  <a:lnTo>
                    <a:pt x="498" y="206"/>
                  </a:lnTo>
                  <a:lnTo>
                    <a:pt x="494" y="215"/>
                  </a:lnTo>
                  <a:lnTo>
                    <a:pt x="485" y="233"/>
                  </a:lnTo>
                  <a:lnTo>
                    <a:pt x="476" y="258"/>
                  </a:lnTo>
                  <a:lnTo>
                    <a:pt x="466" y="287"/>
                  </a:lnTo>
                  <a:lnTo>
                    <a:pt x="456" y="322"/>
                  </a:lnTo>
                  <a:lnTo>
                    <a:pt x="445" y="362"/>
                  </a:lnTo>
                  <a:lnTo>
                    <a:pt x="435" y="406"/>
                  </a:lnTo>
                  <a:lnTo>
                    <a:pt x="430" y="429"/>
                  </a:lnTo>
                  <a:lnTo>
                    <a:pt x="426" y="454"/>
                  </a:lnTo>
                  <a:lnTo>
                    <a:pt x="422" y="478"/>
                  </a:lnTo>
                  <a:lnTo>
                    <a:pt x="419" y="504"/>
                  </a:lnTo>
                  <a:lnTo>
                    <a:pt x="418" y="515"/>
                  </a:lnTo>
                  <a:lnTo>
                    <a:pt x="427" y="510"/>
                  </a:lnTo>
                  <a:lnTo>
                    <a:pt x="464" y="490"/>
                  </a:lnTo>
                  <a:lnTo>
                    <a:pt x="501" y="472"/>
                  </a:lnTo>
                  <a:lnTo>
                    <a:pt x="536" y="455"/>
                  </a:lnTo>
                  <a:lnTo>
                    <a:pt x="571" y="438"/>
                  </a:lnTo>
                  <a:lnTo>
                    <a:pt x="604" y="423"/>
                  </a:lnTo>
                  <a:lnTo>
                    <a:pt x="635" y="410"/>
                  </a:lnTo>
                  <a:lnTo>
                    <a:pt x="664" y="396"/>
                  </a:lnTo>
                  <a:lnTo>
                    <a:pt x="690" y="385"/>
                  </a:lnTo>
                  <a:lnTo>
                    <a:pt x="694" y="383"/>
                  </a:lnTo>
                  <a:lnTo>
                    <a:pt x="694" y="380"/>
                  </a:lnTo>
                  <a:lnTo>
                    <a:pt x="695" y="358"/>
                  </a:lnTo>
                  <a:lnTo>
                    <a:pt x="697" y="335"/>
                  </a:lnTo>
                  <a:lnTo>
                    <a:pt x="701" y="315"/>
                  </a:lnTo>
                  <a:lnTo>
                    <a:pt x="706" y="294"/>
                  </a:lnTo>
                  <a:lnTo>
                    <a:pt x="712" y="274"/>
                  </a:lnTo>
                  <a:lnTo>
                    <a:pt x="720" y="256"/>
                  </a:lnTo>
                  <a:lnTo>
                    <a:pt x="728" y="236"/>
                  </a:lnTo>
                  <a:lnTo>
                    <a:pt x="737" y="219"/>
                  </a:lnTo>
                  <a:lnTo>
                    <a:pt x="749" y="201"/>
                  </a:lnTo>
                  <a:lnTo>
                    <a:pt x="760" y="185"/>
                  </a:lnTo>
                  <a:lnTo>
                    <a:pt x="772" y="169"/>
                  </a:lnTo>
                  <a:lnTo>
                    <a:pt x="784" y="153"/>
                  </a:lnTo>
                  <a:lnTo>
                    <a:pt x="798" y="139"/>
                  </a:lnTo>
                  <a:lnTo>
                    <a:pt x="812" y="126"/>
                  </a:lnTo>
                  <a:lnTo>
                    <a:pt x="826" y="113"/>
                  </a:lnTo>
                  <a:lnTo>
                    <a:pt x="840" y="99"/>
                  </a:lnTo>
                  <a:lnTo>
                    <a:pt x="855" y="88"/>
                  </a:lnTo>
                  <a:lnTo>
                    <a:pt x="870" y="77"/>
                  </a:lnTo>
                  <a:lnTo>
                    <a:pt x="884" y="67"/>
                  </a:lnTo>
                  <a:lnTo>
                    <a:pt x="900" y="58"/>
                  </a:lnTo>
                  <a:lnTo>
                    <a:pt x="928" y="40"/>
                  </a:lnTo>
                  <a:lnTo>
                    <a:pt x="957" y="26"/>
                  </a:lnTo>
                  <a:lnTo>
                    <a:pt x="982" y="15"/>
                  </a:lnTo>
                  <a:lnTo>
                    <a:pt x="1006" y="7"/>
                  </a:lnTo>
                  <a:lnTo>
                    <a:pt x="1017" y="4"/>
                  </a:lnTo>
                  <a:lnTo>
                    <a:pt x="1026" y="2"/>
                  </a:lnTo>
                  <a:lnTo>
                    <a:pt x="1035" y="1"/>
                  </a:lnTo>
                  <a:lnTo>
                    <a:pt x="1042" y="0"/>
                  </a:lnTo>
                  <a:lnTo>
                    <a:pt x="1091" y="53"/>
                  </a:lnTo>
                  <a:lnTo>
                    <a:pt x="104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0" name="Freeform 50"/>
            <p:cNvSpPr>
              <a:spLocks/>
            </p:cNvSpPr>
            <p:nvPr userDrawn="1"/>
          </p:nvSpPr>
          <p:spPr bwMode="gray">
            <a:xfrm>
              <a:off x="7147" y="571"/>
              <a:ext cx="17" cy="15"/>
            </a:xfrm>
            <a:custGeom>
              <a:avLst/>
              <a:gdLst>
                <a:gd name="T0" fmla="*/ 44 w 202"/>
                <a:gd name="T1" fmla="*/ 0 h 178"/>
                <a:gd name="T2" fmla="*/ 32 w 202"/>
                <a:gd name="T3" fmla="*/ 1 h 178"/>
                <a:gd name="T4" fmla="*/ 21 w 202"/>
                <a:gd name="T5" fmla="*/ 3 h 178"/>
                <a:gd name="T6" fmla="*/ 17 w 202"/>
                <a:gd name="T7" fmla="*/ 5 h 178"/>
                <a:gd name="T8" fmla="*/ 13 w 202"/>
                <a:gd name="T9" fmla="*/ 7 h 178"/>
                <a:gd name="T10" fmla="*/ 10 w 202"/>
                <a:gd name="T11" fmla="*/ 9 h 178"/>
                <a:gd name="T12" fmla="*/ 8 w 202"/>
                <a:gd name="T13" fmla="*/ 12 h 178"/>
                <a:gd name="T14" fmla="*/ 4 w 202"/>
                <a:gd name="T15" fmla="*/ 19 h 178"/>
                <a:gd name="T16" fmla="*/ 1 w 202"/>
                <a:gd name="T17" fmla="*/ 25 h 178"/>
                <a:gd name="T18" fmla="*/ 0 w 202"/>
                <a:gd name="T19" fmla="*/ 32 h 178"/>
                <a:gd name="T20" fmla="*/ 1 w 202"/>
                <a:gd name="T21" fmla="*/ 38 h 178"/>
                <a:gd name="T22" fmla="*/ 2 w 202"/>
                <a:gd name="T23" fmla="*/ 45 h 178"/>
                <a:gd name="T24" fmla="*/ 5 w 202"/>
                <a:gd name="T25" fmla="*/ 51 h 178"/>
                <a:gd name="T26" fmla="*/ 7 w 202"/>
                <a:gd name="T27" fmla="*/ 57 h 178"/>
                <a:gd name="T28" fmla="*/ 10 w 202"/>
                <a:gd name="T29" fmla="*/ 63 h 178"/>
                <a:gd name="T30" fmla="*/ 15 w 202"/>
                <a:gd name="T31" fmla="*/ 74 h 178"/>
                <a:gd name="T32" fmla="*/ 22 w 202"/>
                <a:gd name="T33" fmla="*/ 84 h 178"/>
                <a:gd name="T34" fmla="*/ 30 w 202"/>
                <a:gd name="T35" fmla="*/ 95 h 178"/>
                <a:gd name="T36" fmla="*/ 38 w 202"/>
                <a:gd name="T37" fmla="*/ 104 h 178"/>
                <a:gd name="T38" fmla="*/ 48 w 202"/>
                <a:gd name="T39" fmla="*/ 114 h 178"/>
                <a:gd name="T40" fmla="*/ 59 w 202"/>
                <a:gd name="T41" fmla="*/ 124 h 178"/>
                <a:gd name="T42" fmla="*/ 69 w 202"/>
                <a:gd name="T43" fmla="*/ 133 h 178"/>
                <a:gd name="T44" fmla="*/ 80 w 202"/>
                <a:gd name="T45" fmla="*/ 141 h 178"/>
                <a:gd name="T46" fmla="*/ 91 w 202"/>
                <a:gd name="T47" fmla="*/ 149 h 178"/>
                <a:gd name="T48" fmla="*/ 102 w 202"/>
                <a:gd name="T49" fmla="*/ 156 h 178"/>
                <a:gd name="T50" fmla="*/ 114 w 202"/>
                <a:gd name="T51" fmla="*/ 162 h 178"/>
                <a:gd name="T52" fmla="*/ 125 w 202"/>
                <a:gd name="T53" fmla="*/ 168 h 178"/>
                <a:gd name="T54" fmla="*/ 136 w 202"/>
                <a:gd name="T55" fmla="*/ 172 h 178"/>
                <a:gd name="T56" fmla="*/ 146 w 202"/>
                <a:gd name="T57" fmla="*/ 175 h 178"/>
                <a:gd name="T58" fmla="*/ 157 w 202"/>
                <a:gd name="T59" fmla="*/ 177 h 178"/>
                <a:gd name="T60" fmla="*/ 166 w 202"/>
                <a:gd name="T61" fmla="*/ 178 h 178"/>
                <a:gd name="T62" fmla="*/ 171 w 202"/>
                <a:gd name="T63" fmla="*/ 178 h 178"/>
                <a:gd name="T64" fmla="*/ 176 w 202"/>
                <a:gd name="T65" fmla="*/ 177 h 178"/>
                <a:gd name="T66" fmla="*/ 181 w 202"/>
                <a:gd name="T67" fmla="*/ 176 h 178"/>
                <a:gd name="T68" fmla="*/ 185 w 202"/>
                <a:gd name="T69" fmla="*/ 174 h 178"/>
                <a:gd name="T70" fmla="*/ 188 w 202"/>
                <a:gd name="T71" fmla="*/ 172 h 178"/>
                <a:gd name="T72" fmla="*/ 192 w 202"/>
                <a:gd name="T73" fmla="*/ 170 h 178"/>
                <a:gd name="T74" fmla="*/ 195 w 202"/>
                <a:gd name="T75" fmla="*/ 167 h 178"/>
                <a:gd name="T76" fmla="*/ 197 w 202"/>
                <a:gd name="T77" fmla="*/ 163 h 178"/>
                <a:gd name="T78" fmla="*/ 200 w 202"/>
                <a:gd name="T79" fmla="*/ 158 h 178"/>
                <a:gd name="T80" fmla="*/ 201 w 202"/>
                <a:gd name="T81" fmla="*/ 153 h 178"/>
                <a:gd name="T82" fmla="*/ 202 w 202"/>
                <a:gd name="T83" fmla="*/ 147 h 178"/>
                <a:gd name="T84" fmla="*/ 202 w 202"/>
                <a:gd name="T85" fmla="*/ 141 h 178"/>
                <a:gd name="T86" fmla="*/ 202 w 202"/>
                <a:gd name="T87" fmla="*/ 134 h 178"/>
                <a:gd name="T88" fmla="*/ 201 w 202"/>
                <a:gd name="T89" fmla="*/ 126 h 178"/>
                <a:gd name="T90" fmla="*/ 199 w 202"/>
                <a:gd name="T91" fmla="*/ 118 h 178"/>
                <a:gd name="T92" fmla="*/ 196 w 202"/>
                <a:gd name="T93" fmla="*/ 109 h 178"/>
                <a:gd name="T94" fmla="*/ 193 w 202"/>
                <a:gd name="T95" fmla="*/ 100 h 178"/>
                <a:gd name="T96" fmla="*/ 189 w 202"/>
                <a:gd name="T97" fmla="*/ 91 h 178"/>
                <a:gd name="T98" fmla="*/ 185 w 202"/>
                <a:gd name="T99" fmla="*/ 83 h 178"/>
                <a:gd name="T100" fmla="*/ 179 w 202"/>
                <a:gd name="T101" fmla="*/ 75 h 178"/>
                <a:gd name="T102" fmla="*/ 173 w 202"/>
                <a:gd name="T103" fmla="*/ 65 h 178"/>
                <a:gd name="T104" fmla="*/ 167 w 202"/>
                <a:gd name="T105" fmla="*/ 57 h 178"/>
                <a:gd name="T106" fmla="*/ 160 w 202"/>
                <a:gd name="T107" fmla="*/ 50 h 178"/>
                <a:gd name="T108" fmla="*/ 151 w 202"/>
                <a:gd name="T109" fmla="*/ 43 h 178"/>
                <a:gd name="T110" fmla="*/ 138 w 202"/>
                <a:gd name="T111" fmla="*/ 34 h 178"/>
                <a:gd name="T112" fmla="*/ 125 w 202"/>
                <a:gd name="T113" fmla="*/ 25 h 178"/>
                <a:gd name="T114" fmla="*/ 111 w 202"/>
                <a:gd name="T115" fmla="*/ 18 h 178"/>
                <a:gd name="T116" fmla="*/ 97 w 202"/>
                <a:gd name="T117" fmla="*/ 11 h 178"/>
                <a:gd name="T118" fmla="*/ 83 w 202"/>
                <a:gd name="T119" fmla="*/ 6 h 178"/>
                <a:gd name="T120" fmla="*/ 70 w 202"/>
                <a:gd name="T121" fmla="*/ 3 h 178"/>
                <a:gd name="T122" fmla="*/ 57 w 202"/>
                <a:gd name="T123" fmla="*/ 1 h 178"/>
                <a:gd name="T124" fmla="*/ 44 w 202"/>
                <a:gd name="T1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78">
                  <a:moveTo>
                    <a:pt x="44" y="0"/>
                  </a:moveTo>
                  <a:lnTo>
                    <a:pt x="32" y="1"/>
                  </a:lnTo>
                  <a:lnTo>
                    <a:pt x="21" y="3"/>
                  </a:lnTo>
                  <a:lnTo>
                    <a:pt x="17" y="5"/>
                  </a:lnTo>
                  <a:lnTo>
                    <a:pt x="13" y="7"/>
                  </a:lnTo>
                  <a:lnTo>
                    <a:pt x="10" y="9"/>
                  </a:lnTo>
                  <a:lnTo>
                    <a:pt x="8" y="12"/>
                  </a:lnTo>
                  <a:lnTo>
                    <a:pt x="4" y="19"/>
                  </a:lnTo>
                  <a:lnTo>
                    <a:pt x="1" y="25"/>
                  </a:lnTo>
                  <a:lnTo>
                    <a:pt x="0" y="32"/>
                  </a:lnTo>
                  <a:lnTo>
                    <a:pt x="1" y="38"/>
                  </a:lnTo>
                  <a:lnTo>
                    <a:pt x="2" y="45"/>
                  </a:lnTo>
                  <a:lnTo>
                    <a:pt x="5" y="51"/>
                  </a:lnTo>
                  <a:lnTo>
                    <a:pt x="7" y="57"/>
                  </a:lnTo>
                  <a:lnTo>
                    <a:pt x="10" y="63"/>
                  </a:lnTo>
                  <a:lnTo>
                    <a:pt x="15" y="74"/>
                  </a:lnTo>
                  <a:lnTo>
                    <a:pt x="22" y="84"/>
                  </a:lnTo>
                  <a:lnTo>
                    <a:pt x="30" y="95"/>
                  </a:lnTo>
                  <a:lnTo>
                    <a:pt x="38" y="104"/>
                  </a:lnTo>
                  <a:lnTo>
                    <a:pt x="48" y="114"/>
                  </a:lnTo>
                  <a:lnTo>
                    <a:pt x="59" y="124"/>
                  </a:lnTo>
                  <a:lnTo>
                    <a:pt x="69" y="133"/>
                  </a:lnTo>
                  <a:lnTo>
                    <a:pt x="80" y="141"/>
                  </a:lnTo>
                  <a:lnTo>
                    <a:pt x="91" y="149"/>
                  </a:lnTo>
                  <a:lnTo>
                    <a:pt x="102" y="156"/>
                  </a:lnTo>
                  <a:lnTo>
                    <a:pt x="114" y="162"/>
                  </a:lnTo>
                  <a:lnTo>
                    <a:pt x="125" y="168"/>
                  </a:lnTo>
                  <a:lnTo>
                    <a:pt x="136" y="172"/>
                  </a:lnTo>
                  <a:lnTo>
                    <a:pt x="146" y="175"/>
                  </a:lnTo>
                  <a:lnTo>
                    <a:pt x="157" y="177"/>
                  </a:lnTo>
                  <a:lnTo>
                    <a:pt x="166" y="178"/>
                  </a:lnTo>
                  <a:lnTo>
                    <a:pt x="171" y="178"/>
                  </a:lnTo>
                  <a:lnTo>
                    <a:pt x="176" y="177"/>
                  </a:lnTo>
                  <a:lnTo>
                    <a:pt x="181" y="176"/>
                  </a:lnTo>
                  <a:lnTo>
                    <a:pt x="185" y="174"/>
                  </a:lnTo>
                  <a:lnTo>
                    <a:pt x="188" y="172"/>
                  </a:lnTo>
                  <a:lnTo>
                    <a:pt x="192" y="170"/>
                  </a:lnTo>
                  <a:lnTo>
                    <a:pt x="195" y="167"/>
                  </a:lnTo>
                  <a:lnTo>
                    <a:pt x="197" y="163"/>
                  </a:lnTo>
                  <a:lnTo>
                    <a:pt x="200" y="158"/>
                  </a:lnTo>
                  <a:lnTo>
                    <a:pt x="201" y="153"/>
                  </a:lnTo>
                  <a:lnTo>
                    <a:pt x="202" y="147"/>
                  </a:lnTo>
                  <a:lnTo>
                    <a:pt x="202" y="141"/>
                  </a:lnTo>
                  <a:lnTo>
                    <a:pt x="202" y="134"/>
                  </a:lnTo>
                  <a:lnTo>
                    <a:pt x="201" y="126"/>
                  </a:lnTo>
                  <a:lnTo>
                    <a:pt x="199" y="118"/>
                  </a:lnTo>
                  <a:lnTo>
                    <a:pt x="196" y="109"/>
                  </a:lnTo>
                  <a:lnTo>
                    <a:pt x="193" y="100"/>
                  </a:lnTo>
                  <a:lnTo>
                    <a:pt x="189" y="91"/>
                  </a:lnTo>
                  <a:lnTo>
                    <a:pt x="185" y="83"/>
                  </a:lnTo>
                  <a:lnTo>
                    <a:pt x="179" y="75"/>
                  </a:lnTo>
                  <a:lnTo>
                    <a:pt x="173" y="65"/>
                  </a:lnTo>
                  <a:lnTo>
                    <a:pt x="167" y="57"/>
                  </a:lnTo>
                  <a:lnTo>
                    <a:pt x="160" y="50"/>
                  </a:lnTo>
                  <a:lnTo>
                    <a:pt x="151" y="43"/>
                  </a:lnTo>
                  <a:lnTo>
                    <a:pt x="138" y="34"/>
                  </a:lnTo>
                  <a:lnTo>
                    <a:pt x="125" y="25"/>
                  </a:lnTo>
                  <a:lnTo>
                    <a:pt x="111" y="18"/>
                  </a:lnTo>
                  <a:lnTo>
                    <a:pt x="97" y="11"/>
                  </a:lnTo>
                  <a:lnTo>
                    <a:pt x="83" y="6"/>
                  </a:lnTo>
                  <a:lnTo>
                    <a:pt x="70" y="3"/>
                  </a:lnTo>
                  <a:lnTo>
                    <a:pt x="57" y="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1" name="Freeform 51"/>
            <p:cNvSpPr>
              <a:spLocks/>
            </p:cNvSpPr>
            <p:nvPr userDrawn="1"/>
          </p:nvSpPr>
          <p:spPr bwMode="gray">
            <a:xfrm>
              <a:off x="6747" y="571"/>
              <a:ext cx="17" cy="13"/>
            </a:xfrm>
            <a:custGeom>
              <a:avLst/>
              <a:gdLst>
                <a:gd name="T0" fmla="*/ 39 w 203"/>
                <a:gd name="T1" fmla="*/ 0 h 161"/>
                <a:gd name="T2" fmla="*/ 31 w 203"/>
                <a:gd name="T3" fmla="*/ 1 h 161"/>
                <a:gd name="T4" fmla="*/ 23 w 203"/>
                <a:gd name="T5" fmla="*/ 3 h 161"/>
                <a:gd name="T6" fmla="*/ 17 w 203"/>
                <a:gd name="T7" fmla="*/ 7 h 161"/>
                <a:gd name="T8" fmla="*/ 11 w 203"/>
                <a:gd name="T9" fmla="*/ 12 h 161"/>
                <a:gd name="T10" fmla="*/ 6 w 203"/>
                <a:gd name="T11" fmla="*/ 18 h 161"/>
                <a:gd name="T12" fmla="*/ 3 w 203"/>
                <a:gd name="T13" fmla="*/ 26 h 161"/>
                <a:gd name="T14" fmla="*/ 1 w 203"/>
                <a:gd name="T15" fmla="*/ 32 h 161"/>
                <a:gd name="T16" fmla="*/ 0 w 203"/>
                <a:gd name="T17" fmla="*/ 39 h 161"/>
                <a:gd name="T18" fmla="*/ 1 w 203"/>
                <a:gd name="T19" fmla="*/ 46 h 161"/>
                <a:gd name="T20" fmla="*/ 2 w 203"/>
                <a:gd name="T21" fmla="*/ 53 h 161"/>
                <a:gd name="T22" fmla="*/ 4 w 203"/>
                <a:gd name="T23" fmla="*/ 60 h 161"/>
                <a:gd name="T24" fmla="*/ 8 w 203"/>
                <a:gd name="T25" fmla="*/ 68 h 161"/>
                <a:gd name="T26" fmla="*/ 13 w 203"/>
                <a:gd name="T27" fmla="*/ 78 h 161"/>
                <a:gd name="T28" fmla="*/ 19 w 203"/>
                <a:gd name="T29" fmla="*/ 86 h 161"/>
                <a:gd name="T30" fmla="*/ 26 w 203"/>
                <a:gd name="T31" fmla="*/ 94 h 161"/>
                <a:gd name="T32" fmla="*/ 34 w 203"/>
                <a:gd name="T33" fmla="*/ 103 h 161"/>
                <a:gd name="T34" fmla="*/ 42 w 203"/>
                <a:gd name="T35" fmla="*/ 111 h 161"/>
                <a:gd name="T36" fmla="*/ 52 w 203"/>
                <a:gd name="T37" fmla="*/ 118 h 161"/>
                <a:gd name="T38" fmla="*/ 62 w 203"/>
                <a:gd name="T39" fmla="*/ 126 h 161"/>
                <a:gd name="T40" fmla="*/ 73 w 203"/>
                <a:gd name="T41" fmla="*/ 133 h 161"/>
                <a:gd name="T42" fmla="*/ 83 w 203"/>
                <a:gd name="T43" fmla="*/ 139 h 161"/>
                <a:gd name="T44" fmla="*/ 94 w 203"/>
                <a:gd name="T45" fmla="*/ 144 h 161"/>
                <a:gd name="T46" fmla="*/ 105 w 203"/>
                <a:gd name="T47" fmla="*/ 149 h 161"/>
                <a:gd name="T48" fmla="*/ 117 w 203"/>
                <a:gd name="T49" fmla="*/ 153 h 161"/>
                <a:gd name="T50" fmla="*/ 128 w 203"/>
                <a:gd name="T51" fmla="*/ 157 h 161"/>
                <a:gd name="T52" fmla="*/ 139 w 203"/>
                <a:gd name="T53" fmla="*/ 159 h 161"/>
                <a:gd name="T54" fmla="*/ 149 w 203"/>
                <a:gd name="T55" fmla="*/ 161 h 161"/>
                <a:gd name="T56" fmla="*/ 159 w 203"/>
                <a:gd name="T57" fmla="*/ 161 h 161"/>
                <a:gd name="T58" fmla="*/ 167 w 203"/>
                <a:gd name="T59" fmla="*/ 161 h 161"/>
                <a:gd name="T60" fmla="*/ 173 w 203"/>
                <a:gd name="T61" fmla="*/ 160 h 161"/>
                <a:gd name="T62" fmla="*/ 179 w 203"/>
                <a:gd name="T63" fmla="*/ 159 h 161"/>
                <a:gd name="T64" fmla="*/ 184 w 203"/>
                <a:gd name="T65" fmla="*/ 157 h 161"/>
                <a:gd name="T66" fmla="*/ 189 w 203"/>
                <a:gd name="T67" fmla="*/ 155 h 161"/>
                <a:gd name="T68" fmla="*/ 193 w 203"/>
                <a:gd name="T69" fmla="*/ 152 h 161"/>
                <a:gd name="T70" fmla="*/ 197 w 203"/>
                <a:gd name="T71" fmla="*/ 149 h 161"/>
                <a:gd name="T72" fmla="*/ 201 w 203"/>
                <a:gd name="T73" fmla="*/ 145 h 161"/>
                <a:gd name="T74" fmla="*/ 202 w 203"/>
                <a:gd name="T75" fmla="*/ 142 h 161"/>
                <a:gd name="T76" fmla="*/ 203 w 203"/>
                <a:gd name="T77" fmla="*/ 139 h 161"/>
                <a:gd name="T78" fmla="*/ 203 w 203"/>
                <a:gd name="T79" fmla="*/ 135 h 161"/>
                <a:gd name="T80" fmla="*/ 203 w 203"/>
                <a:gd name="T81" fmla="*/ 131 h 161"/>
                <a:gd name="T82" fmla="*/ 201 w 203"/>
                <a:gd name="T83" fmla="*/ 124 h 161"/>
                <a:gd name="T84" fmla="*/ 198 w 203"/>
                <a:gd name="T85" fmla="*/ 117 h 161"/>
                <a:gd name="T86" fmla="*/ 193 w 203"/>
                <a:gd name="T87" fmla="*/ 107 h 161"/>
                <a:gd name="T88" fmla="*/ 187 w 203"/>
                <a:gd name="T89" fmla="*/ 98 h 161"/>
                <a:gd name="T90" fmla="*/ 179 w 203"/>
                <a:gd name="T91" fmla="*/ 88 h 161"/>
                <a:gd name="T92" fmla="*/ 171 w 203"/>
                <a:gd name="T93" fmla="*/ 78 h 161"/>
                <a:gd name="T94" fmla="*/ 162 w 203"/>
                <a:gd name="T95" fmla="*/ 68 h 161"/>
                <a:gd name="T96" fmla="*/ 151 w 203"/>
                <a:gd name="T97" fmla="*/ 58 h 161"/>
                <a:gd name="T98" fmla="*/ 140 w 203"/>
                <a:gd name="T99" fmla="*/ 49 h 161"/>
                <a:gd name="T100" fmla="*/ 129 w 203"/>
                <a:gd name="T101" fmla="*/ 40 h 161"/>
                <a:gd name="T102" fmla="*/ 118 w 203"/>
                <a:gd name="T103" fmla="*/ 32 h 161"/>
                <a:gd name="T104" fmla="*/ 105 w 203"/>
                <a:gd name="T105" fmla="*/ 24 h 161"/>
                <a:gd name="T106" fmla="*/ 94 w 203"/>
                <a:gd name="T107" fmla="*/ 17 h 161"/>
                <a:gd name="T108" fmla="*/ 82 w 203"/>
                <a:gd name="T109" fmla="*/ 11 h 161"/>
                <a:gd name="T110" fmla="*/ 71 w 203"/>
                <a:gd name="T111" fmla="*/ 6 h 161"/>
                <a:gd name="T112" fmla="*/ 60 w 203"/>
                <a:gd name="T113" fmla="*/ 3 h 161"/>
                <a:gd name="T114" fmla="*/ 49 w 203"/>
                <a:gd name="T115" fmla="*/ 1 h 161"/>
                <a:gd name="T116" fmla="*/ 39 w 203"/>
                <a:gd name="T11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61">
                  <a:moveTo>
                    <a:pt x="39" y="0"/>
                  </a:moveTo>
                  <a:lnTo>
                    <a:pt x="31" y="1"/>
                  </a:lnTo>
                  <a:lnTo>
                    <a:pt x="23" y="3"/>
                  </a:lnTo>
                  <a:lnTo>
                    <a:pt x="17" y="7"/>
                  </a:lnTo>
                  <a:lnTo>
                    <a:pt x="11" y="12"/>
                  </a:lnTo>
                  <a:lnTo>
                    <a:pt x="6" y="18"/>
                  </a:lnTo>
                  <a:lnTo>
                    <a:pt x="3" y="26"/>
                  </a:lnTo>
                  <a:lnTo>
                    <a:pt x="1" y="32"/>
                  </a:lnTo>
                  <a:lnTo>
                    <a:pt x="0" y="39"/>
                  </a:lnTo>
                  <a:lnTo>
                    <a:pt x="1" y="46"/>
                  </a:lnTo>
                  <a:lnTo>
                    <a:pt x="2" y="53"/>
                  </a:lnTo>
                  <a:lnTo>
                    <a:pt x="4" y="60"/>
                  </a:lnTo>
                  <a:lnTo>
                    <a:pt x="8" y="68"/>
                  </a:lnTo>
                  <a:lnTo>
                    <a:pt x="13" y="78"/>
                  </a:lnTo>
                  <a:lnTo>
                    <a:pt x="19" y="86"/>
                  </a:lnTo>
                  <a:lnTo>
                    <a:pt x="26" y="94"/>
                  </a:lnTo>
                  <a:lnTo>
                    <a:pt x="34" y="103"/>
                  </a:lnTo>
                  <a:lnTo>
                    <a:pt x="42" y="111"/>
                  </a:lnTo>
                  <a:lnTo>
                    <a:pt x="52" y="118"/>
                  </a:lnTo>
                  <a:lnTo>
                    <a:pt x="62" y="126"/>
                  </a:lnTo>
                  <a:lnTo>
                    <a:pt x="73" y="133"/>
                  </a:lnTo>
                  <a:lnTo>
                    <a:pt x="83" y="139"/>
                  </a:lnTo>
                  <a:lnTo>
                    <a:pt x="94" y="144"/>
                  </a:lnTo>
                  <a:lnTo>
                    <a:pt x="105" y="149"/>
                  </a:lnTo>
                  <a:lnTo>
                    <a:pt x="117" y="153"/>
                  </a:lnTo>
                  <a:lnTo>
                    <a:pt x="128" y="157"/>
                  </a:lnTo>
                  <a:lnTo>
                    <a:pt x="139" y="159"/>
                  </a:lnTo>
                  <a:lnTo>
                    <a:pt x="149" y="161"/>
                  </a:lnTo>
                  <a:lnTo>
                    <a:pt x="159" y="161"/>
                  </a:lnTo>
                  <a:lnTo>
                    <a:pt x="167" y="161"/>
                  </a:lnTo>
                  <a:lnTo>
                    <a:pt x="173" y="160"/>
                  </a:lnTo>
                  <a:lnTo>
                    <a:pt x="179" y="159"/>
                  </a:lnTo>
                  <a:lnTo>
                    <a:pt x="184" y="157"/>
                  </a:lnTo>
                  <a:lnTo>
                    <a:pt x="189" y="155"/>
                  </a:lnTo>
                  <a:lnTo>
                    <a:pt x="193" y="152"/>
                  </a:lnTo>
                  <a:lnTo>
                    <a:pt x="197" y="149"/>
                  </a:lnTo>
                  <a:lnTo>
                    <a:pt x="201" y="145"/>
                  </a:lnTo>
                  <a:lnTo>
                    <a:pt x="202" y="142"/>
                  </a:lnTo>
                  <a:lnTo>
                    <a:pt x="203" y="139"/>
                  </a:lnTo>
                  <a:lnTo>
                    <a:pt x="203" y="135"/>
                  </a:lnTo>
                  <a:lnTo>
                    <a:pt x="203" y="131"/>
                  </a:lnTo>
                  <a:lnTo>
                    <a:pt x="201" y="124"/>
                  </a:lnTo>
                  <a:lnTo>
                    <a:pt x="198" y="117"/>
                  </a:lnTo>
                  <a:lnTo>
                    <a:pt x="193" y="107"/>
                  </a:lnTo>
                  <a:lnTo>
                    <a:pt x="187" y="98"/>
                  </a:lnTo>
                  <a:lnTo>
                    <a:pt x="179" y="88"/>
                  </a:lnTo>
                  <a:lnTo>
                    <a:pt x="171" y="78"/>
                  </a:lnTo>
                  <a:lnTo>
                    <a:pt x="162" y="68"/>
                  </a:lnTo>
                  <a:lnTo>
                    <a:pt x="151" y="58"/>
                  </a:lnTo>
                  <a:lnTo>
                    <a:pt x="140" y="49"/>
                  </a:lnTo>
                  <a:lnTo>
                    <a:pt x="129" y="40"/>
                  </a:lnTo>
                  <a:lnTo>
                    <a:pt x="118" y="32"/>
                  </a:lnTo>
                  <a:lnTo>
                    <a:pt x="105" y="24"/>
                  </a:lnTo>
                  <a:lnTo>
                    <a:pt x="94" y="17"/>
                  </a:lnTo>
                  <a:lnTo>
                    <a:pt x="82" y="11"/>
                  </a:lnTo>
                  <a:lnTo>
                    <a:pt x="71" y="6"/>
                  </a:lnTo>
                  <a:lnTo>
                    <a:pt x="60" y="3"/>
                  </a:lnTo>
                  <a:lnTo>
                    <a:pt x="49" y="1"/>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2" name="Freeform 52"/>
            <p:cNvSpPr>
              <a:spLocks/>
            </p:cNvSpPr>
            <p:nvPr userDrawn="1"/>
          </p:nvSpPr>
          <p:spPr bwMode="gray">
            <a:xfrm>
              <a:off x="6162" y="347"/>
              <a:ext cx="109" cy="148"/>
            </a:xfrm>
            <a:custGeom>
              <a:avLst/>
              <a:gdLst>
                <a:gd name="T0" fmla="*/ 139 w 1310"/>
                <a:gd name="T1" fmla="*/ 1401 h 1770"/>
                <a:gd name="T2" fmla="*/ 306 w 1310"/>
                <a:gd name="T3" fmla="*/ 1438 h 1770"/>
                <a:gd name="T4" fmla="*/ 458 w 1310"/>
                <a:gd name="T5" fmla="*/ 1457 h 1770"/>
                <a:gd name="T6" fmla="*/ 615 w 1310"/>
                <a:gd name="T7" fmla="*/ 1458 h 1770"/>
                <a:gd name="T8" fmla="*/ 741 w 1310"/>
                <a:gd name="T9" fmla="*/ 1434 h 1770"/>
                <a:gd name="T10" fmla="*/ 790 w 1310"/>
                <a:gd name="T11" fmla="*/ 1409 h 1770"/>
                <a:gd name="T12" fmla="*/ 825 w 1310"/>
                <a:gd name="T13" fmla="*/ 1378 h 1770"/>
                <a:gd name="T14" fmla="*/ 844 w 1310"/>
                <a:gd name="T15" fmla="*/ 1337 h 1770"/>
                <a:gd name="T16" fmla="*/ 848 w 1310"/>
                <a:gd name="T17" fmla="*/ 1285 h 1770"/>
                <a:gd name="T18" fmla="*/ 824 w 1310"/>
                <a:gd name="T19" fmla="*/ 1220 h 1770"/>
                <a:gd name="T20" fmla="*/ 749 w 1310"/>
                <a:gd name="T21" fmla="*/ 1161 h 1770"/>
                <a:gd name="T22" fmla="*/ 571 w 1310"/>
                <a:gd name="T23" fmla="*/ 1078 h 1770"/>
                <a:gd name="T24" fmla="*/ 321 w 1310"/>
                <a:gd name="T25" fmla="*/ 964 h 1770"/>
                <a:gd name="T26" fmla="*/ 198 w 1310"/>
                <a:gd name="T27" fmla="*/ 893 h 1770"/>
                <a:gd name="T28" fmla="*/ 116 w 1310"/>
                <a:gd name="T29" fmla="*/ 826 h 1770"/>
                <a:gd name="T30" fmla="*/ 52 w 1310"/>
                <a:gd name="T31" fmla="*/ 736 h 1770"/>
                <a:gd name="T32" fmla="*/ 13 w 1310"/>
                <a:gd name="T33" fmla="*/ 633 h 1770"/>
                <a:gd name="T34" fmla="*/ 0 w 1310"/>
                <a:gd name="T35" fmla="*/ 516 h 1770"/>
                <a:gd name="T36" fmla="*/ 19 w 1310"/>
                <a:gd name="T37" fmla="*/ 370 h 1770"/>
                <a:gd name="T38" fmla="*/ 75 w 1310"/>
                <a:gd name="T39" fmla="*/ 247 h 1770"/>
                <a:gd name="T40" fmla="*/ 169 w 1310"/>
                <a:gd name="T41" fmla="*/ 148 h 1770"/>
                <a:gd name="T42" fmla="*/ 294 w 1310"/>
                <a:gd name="T43" fmla="*/ 73 h 1770"/>
                <a:gd name="T44" fmla="*/ 443 w 1310"/>
                <a:gd name="T45" fmla="*/ 24 h 1770"/>
                <a:gd name="T46" fmla="*/ 614 w 1310"/>
                <a:gd name="T47" fmla="*/ 2 h 1770"/>
                <a:gd name="T48" fmla="*/ 836 w 1310"/>
                <a:gd name="T49" fmla="*/ 8 h 1770"/>
                <a:gd name="T50" fmla="*/ 1177 w 1310"/>
                <a:gd name="T51" fmla="*/ 61 h 1770"/>
                <a:gd name="T52" fmla="*/ 1060 w 1310"/>
                <a:gd name="T53" fmla="*/ 344 h 1770"/>
                <a:gd name="T54" fmla="*/ 921 w 1310"/>
                <a:gd name="T55" fmla="*/ 309 h 1770"/>
                <a:gd name="T56" fmla="*/ 787 w 1310"/>
                <a:gd name="T57" fmla="*/ 292 h 1770"/>
                <a:gd name="T58" fmla="*/ 638 w 1310"/>
                <a:gd name="T59" fmla="*/ 296 h 1770"/>
                <a:gd name="T60" fmla="*/ 521 w 1310"/>
                <a:gd name="T61" fmla="*/ 331 h 1770"/>
                <a:gd name="T62" fmla="*/ 483 w 1310"/>
                <a:gd name="T63" fmla="*/ 359 h 1770"/>
                <a:gd name="T64" fmla="*/ 459 w 1310"/>
                <a:gd name="T65" fmla="*/ 395 h 1770"/>
                <a:gd name="T66" fmla="*/ 450 w 1310"/>
                <a:gd name="T67" fmla="*/ 439 h 1770"/>
                <a:gd name="T68" fmla="*/ 463 w 1310"/>
                <a:gd name="T69" fmla="*/ 502 h 1770"/>
                <a:gd name="T70" fmla="*/ 521 w 1310"/>
                <a:gd name="T71" fmla="*/ 553 h 1770"/>
                <a:gd name="T72" fmla="*/ 674 w 1310"/>
                <a:gd name="T73" fmla="*/ 629 h 1770"/>
                <a:gd name="T74" fmla="*/ 946 w 1310"/>
                <a:gd name="T75" fmla="*/ 756 h 1770"/>
                <a:gd name="T76" fmla="*/ 1080 w 1310"/>
                <a:gd name="T77" fmla="*/ 832 h 1770"/>
                <a:gd name="T78" fmla="*/ 1174 w 1310"/>
                <a:gd name="T79" fmla="*/ 901 h 1770"/>
                <a:gd name="T80" fmla="*/ 1241 w 1310"/>
                <a:gd name="T81" fmla="*/ 979 h 1770"/>
                <a:gd name="T82" fmla="*/ 1287 w 1310"/>
                <a:gd name="T83" fmla="*/ 1074 h 1770"/>
                <a:gd name="T84" fmla="*/ 1308 w 1310"/>
                <a:gd name="T85" fmla="*/ 1182 h 1770"/>
                <a:gd name="T86" fmla="*/ 1301 w 1310"/>
                <a:gd name="T87" fmla="*/ 1328 h 1770"/>
                <a:gd name="T88" fmla="*/ 1276 w 1310"/>
                <a:gd name="T89" fmla="*/ 1418 h 1770"/>
                <a:gd name="T90" fmla="*/ 1242 w 1310"/>
                <a:gd name="T91" fmla="*/ 1486 h 1770"/>
                <a:gd name="T92" fmla="*/ 1196 w 1310"/>
                <a:gd name="T93" fmla="*/ 1547 h 1770"/>
                <a:gd name="T94" fmla="*/ 1098 w 1310"/>
                <a:gd name="T95" fmla="*/ 1633 h 1770"/>
                <a:gd name="T96" fmla="*/ 965 w 1310"/>
                <a:gd name="T97" fmla="*/ 1703 h 1770"/>
                <a:gd name="T98" fmla="*/ 813 w 1310"/>
                <a:gd name="T99" fmla="*/ 1747 h 1770"/>
                <a:gd name="T100" fmla="*/ 639 w 1310"/>
                <a:gd name="T101" fmla="*/ 1768 h 1770"/>
                <a:gd name="T102" fmla="*/ 366 w 1310"/>
                <a:gd name="T103" fmla="*/ 1761 h 1770"/>
                <a:gd name="T104" fmla="*/ 34 w 1310"/>
                <a:gd name="T105" fmla="*/ 1707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0" h="1770">
                  <a:moveTo>
                    <a:pt x="34" y="1707"/>
                  </a:moveTo>
                  <a:lnTo>
                    <a:pt x="34" y="1371"/>
                  </a:lnTo>
                  <a:lnTo>
                    <a:pt x="70" y="1382"/>
                  </a:lnTo>
                  <a:lnTo>
                    <a:pt x="105" y="1392"/>
                  </a:lnTo>
                  <a:lnTo>
                    <a:pt x="139" y="1401"/>
                  </a:lnTo>
                  <a:lnTo>
                    <a:pt x="174" y="1410"/>
                  </a:lnTo>
                  <a:lnTo>
                    <a:pt x="208" y="1419"/>
                  </a:lnTo>
                  <a:lnTo>
                    <a:pt x="240" y="1426"/>
                  </a:lnTo>
                  <a:lnTo>
                    <a:pt x="273" y="1432"/>
                  </a:lnTo>
                  <a:lnTo>
                    <a:pt x="306" y="1438"/>
                  </a:lnTo>
                  <a:lnTo>
                    <a:pt x="336" y="1444"/>
                  </a:lnTo>
                  <a:lnTo>
                    <a:pt x="368" y="1448"/>
                  </a:lnTo>
                  <a:lnTo>
                    <a:pt x="399" y="1452"/>
                  </a:lnTo>
                  <a:lnTo>
                    <a:pt x="428" y="1455"/>
                  </a:lnTo>
                  <a:lnTo>
                    <a:pt x="458" y="1457"/>
                  </a:lnTo>
                  <a:lnTo>
                    <a:pt x="486" y="1459"/>
                  </a:lnTo>
                  <a:lnTo>
                    <a:pt x="515" y="1460"/>
                  </a:lnTo>
                  <a:lnTo>
                    <a:pt x="543" y="1461"/>
                  </a:lnTo>
                  <a:lnTo>
                    <a:pt x="580" y="1460"/>
                  </a:lnTo>
                  <a:lnTo>
                    <a:pt x="615" y="1458"/>
                  </a:lnTo>
                  <a:lnTo>
                    <a:pt x="646" y="1455"/>
                  </a:lnTo>
                  <a:lnTo>
                    <a:pt x="677" y="1451"/>
                  </a:lnTo>
                  <a:lnTo>
                    <a:pt x="705" y="1445"/>
                  </a:lnTo>
                  <a:lnTo>
                    <a:pt x="729" y="1438"/>
                  </a:lnTo>
                  <a:lnTo>
                    <a:pt x="741" y="1434"/>
                  </a:lnTo>
                  <a:lnTo>
                    <a:pt x="751" y="1430"/>
                  </a:lnTo>
                  <a:lnTo>
                    <a:pt x="763" y="1426"/>
                  </a:lnTo>
                  <a:lnTo>
                    <a:pt x="772" y="1421"/>
                  </a:lnTo>
                  <a:lnTo>
                    <a:pt x="781" y="1416"/>
                  </a:lnTo>
                  <a:lnTo>
                    <a:pt x="790" y="1409"/>
                  </a:lnTo>
                  <a:lnTo>
                    <a:pt x="798" y="1404"/>
                  </a:lnTo>
                  <a:lnTo>
                    <a:pt x="805" y="1398"/>
                  </a:lnTo>
                  <a:lnTo>
                    <a:pt x="813" y="1391"/>
                  </a:lnTo>
                  <a:lnTo>
                    <a:pt x="819" y="1385"/>
                  </a:lnTo>
                  <a:lnTo>
                    <a:pt x="825" y="1378"/>
                  </a:lnTo>
                  <a:lnTo>
                    <a:pt x="829" y="1370"/>
                  </a:lnTo>
                  <a:lnTo>
                    <a:pt x="834" y="1362"/>
                  </a:lnTo>
                  <a:lnTo>
                    <a:pt x="838" y="1354"/>
                  </a:lnTo>
                  <a:lnTo>
                    <a:pt x="841" y="1346"/>
                  </a:lnTo>
                  <a:lnTo>
                    <a:pt x="844" y="1337"/>
                  </a:lnTo>
                  <a:lnTo>
                    <a:pt x="846" y="1329"/>
                  </a:lnTo>
                  <a:lnTo>
                    <a:pt x="847" y="1319"/>
                  </a:lnTo>
                  <a:lnTo>
                    <a:pt x="848" y="1309"/>
                  </a:lnTo>
                  <a:lnTo>
                    <a:pt x="848" y="1299"/>
                  </a:lnTo>
                  <a:lnTo>
                    <a:pt x="848" y="1285"/>
                  </a:lnTo>
                  <a:lnTo>
                    <a:pt x="845" y="1271"/>
                  </a:lnTo>
                  <a:lnTo>
                    <a:pt x="842" y="1257"/>
                  </a:lnTo>
                  <a:lnTo>
                    <a:pt x="837" y="1244"/>
                  </a:lnTo>
                  <a:lnTo>
                    <a:pt x="831" y="1232"/>
                  </a:lnTo>
                  <a:lnTo>
                    <a:pt x="824" y="1220"/>
                  </a:lnTo>
                  <a:lnTo>
                    <a:pt x="815" y="1208"/>
                  </a:lnTo>
                  <a:lnTo>
                    <a:pt x="804" y="1198"/>
                  </a:lnTo>
                  <a:lnTo>
                    <a:pt x="790" y="1187"/>
                  </a:lnTo>
                  <a:lnTo>
                    <a:pt x="773" y="1175"/>
                  </a:lnTo>
                  <a:lnTo>
                    <a:pt x="749" y="1161"/>
                  </a:lnTo>
                  <a:lnTo>
                    <a:pt x="723" y="1146"/>
                  </a:lnTo>
                  <a:lnTo>
                    <a:pt x="691" y="1131"/>
                  </a:lnTo>
                  <a:lnTo>
                    <a:pt x="656" y="1114"/>
                  </a:lnTo>
                  <a:lnTo>
                    <a:pt x="616" y="1096"/>
                  </a:lnTo>
                  <a:lnTo>
                    <a:pt x="571" y="1078"/>
                  </a:lnTo>
                  <a:lnTo>
                    <a:pt x="490" y="1044"/>
                  </a:lnTo>
                  <a:lnTo>
                    <a:pt x="417" y="1011"/>
                  </a:lnTo>
                  <a:lnTo>
                    <a:pt x="383" y="995"/>
                  </a:lnTo>
                  <a:lnTo>
                    <a:pt x="352" y="980"/>
                  </a:lnTo>
                  <a:lnTo>
                    <a:pt x="321" y="964"/>
                  </a:lnTo>
                  <a:lnTo>
                    <a:pt x="292" y="949"/>
                  </a:lnTo>
                  <a:lnTo>
                    <a:pt x="266" y="935"/>
                  </a:lnTo>
                  <a:lnTo>
                    <a:pt x="241" y="921"/>
                  </a:lnTo>
                  <a:lnTo>
                    <a:pt x="219" y="906"/>
                  </a:lnTo>
                  <a:lnTo>
                    <a:pt x="198" y="893"/>
                  </a:lnTo>
                  <a:lnTo>
                    <a:pt x="178" y="880"/>
                  </a:lnTo>
                  <a:lnTo>
                    <a:pt x="161" y="866"/>
                  </a:lnTo>
                  <a:lnTo>
                    <a:pt x="146" y="854"/>
                  </a:lnTo>
                  <a:lnTo>
                    <a:pt x="132" y="842"/>
                  </a:lnTo>
                  <a:lnTo>
                    <a:pt x="116" y="826"/>
                  </a:lnTo>
                  <a:lnTo>
                    <a:pt x="101" y="808"/>
                  </a:lnTo>
                  <a:lnTo>
                    <a:pt x="87" y="791"/>
                  </a:lnTo>
                  <a:lnTo>
                    <a:pt x="74" y="773"/>
                  </a:lnTo>
                  <a:lnTo>
                    <a:pt x="62" y="754"/>
                  </a:lnTo>
                  <a:lnTo>
                    <a:pt x="52" y="736"/>
                  </a:lnTo>
                  <a:lnTo>
                    <a:pt x="42" y="715"/>
                  </a:lnTo>
                  <a:lnTo>
                    <a:pt x="32" y="696"/>
                  </a:lnTo>
                  <a:lnTo>
                    <a:pt x="25" y="676"/>
                  </a:lnTo>
                  <a:lnTo>
                    <a:pt x="18" y="654"/>
                  </a:lnTo>
                  <a:lnTo>
                    <a:pt x="13" y="633"/>
                  </a:lnTo>
                  <a:lnTo>
                    <a:pt x="8" y="610"/>
                  </a:lnTo>
                  <a:lnTo>
                    <a:pt x="5" y="588"/>
                  </a:lnTo>
                  <a:lnTo>
                    <a:pt x="2" y="564"/>
                  </a:lnTo>
                  <a:lnTo>
                    <a:pt x="1" y="541"/>
                  </a:lnTo>
                  <a:lnTo>
                    <a:pt x="0" y="516"/>
                  </a:lnTo>
                  <a:lnTo>
                    <a:pt x="1" y="485"/>
                  </a:lnTo>
                  <a:lnTo>
                    <a:pt x="3" y="455"/>
                  </a:lnTo>
                  <a:lnTo>
                    <a:pt x="7" y="425"/>
                  </a:lnTo>
                  <a:lnTo>
                    <a:pt x="12" y="397"/>
                  </a:lnTo>
                  <a:lnTo>
                    <a:pt x="19" y="370"/>
                  </a:lnTo>
                  <a:lnTo>
                    <a:pt x="27" y="344"/>
                  </a:lnTo>
                  <a:lnTo>
                    <a:pt x="36" y="318"/>
                  </a:lnTo>
                  <a:lnTo>
                    <a:pt x="48" y="294"/>
                  </a:lnTo>
                  <a:lnTo>
                    <a:pt x="61" y="269"/>
                  </a:lnTo>
                  <a:lnTo>
                    <a:pt x="75" y="247"/>
                  </a:lnTo>
                  <a:lnTo>
                    <a:pt x="90" y="225"/>
                  </a:lnTo>
                  <a:lnTo>
                    <a:pt x="108" y="204"/>
                  </a:lnTo>
                  <a:lnTo>
                    <a:pt x="127" y="185"/>
                  </a:lnTo>
                  <a:lnTo>
                    <a:pt x="148" y="165"/>
                  </a:lnTo>
                  <a:lnTo>
                    <a:pt x="169" y="148"/>
                  </a:lnTo>
                  <a:lnTo>
                    <a:pt x="192" y="131"/>
                  </a:lnTo>
                  <a:lnTo>
                    <a:pt x="217" y="115"/>
                  </a:lnTo>
                  <a:lnTo>
                    <a:pt x="241" y="100"/>
                  </a:lnTo>
                  <a:lnTo>
                    <a:pt x="268" y="86"/>
                  </a:lnTo>
                  <a:lnTo>
                    <a:pt x="294" y="73"/>
                  </a:lnTo>
                  <a:lnTo>
                    <a:pt x="323" y="61"/>
                  </a:lnTo>
                  <a:lnTo>
                    <a:pt x="352" y="51"/>
                  </a:lnTo>
                  <a:lnTo>
                    <a:pt x="381" y="41"/>
                  </a:lnTo>
                  <a:lnTo>
                    <a:pt x="412" y="33"/>
                  </a:lnTo>
                  <a:lnTo>
                    <a:pt x="443" y="24"/>
                  </a:lnTo>
                  <a:lnTo>
                    <a:pt x="476" y="18"/>
                  </a:lnTo>
                  <a:lnTo>
                    <a:pt x="509" y="12"/>
                  </a:lnTo>
                  <a:lnTo>
                    <a:pt x="543" y="8"/>
                  </a:lnTo>
                  <a:lnTo>
                    <a:pt x="578" y="4"/>
                  </a:lnTo>
                  <a:lnTo>
                    <a:pt x="614" y="2"/>
                  </a:lnTo>
                  <a:lnTo>
                    <a:pt x="651" y="0"/>
                  </a:lnTo>
                  <a:lnTo>
                    <a:pt x="689" y="0"/>
                  </a:lnTo>
                  <a:lnTo>
                    <a:pt x="733" y="0"/>
                  </a:lnTo>
                  <a:lnTo>
                    <a:pt x="783" y="3"/>
                  </a:lnTo>
                  <a:lnTo>
                    <a:pt x="836" y="8"/>
                  </a:lnTo>
                  <a:lnTo>
                    <a:pt x="895" y="15"/>
                  </a:lnTo>
                  <a:lnTo>
                    <a:pt x="958" y="23"/>
                  </a:lnTo>
                  <a:lnTo>
                    <a:pt x="1027" y="35"/>
                  </a:lnTo>
                  <a:lnTo>
                    <a:pt x="1099" y="47"/>
                  </a:lnTo>
                  <a:lnTo>
                    <a:pt x="1177" y="61"/>
                  </a:lnTo>
                  <a:lnTo>
                    <a:pt x="1177" y="386"/>
                  </a:lnTo>
                  <a:lnTo>
                    <a:pt x="1147" y="374"/>
                  </a:lnTo>
                  <a:lnTo>
                    <a:pt x="1118" y="363"/>
                  </a:lnTo>
                  <a:lnTo>
                    <a:pt x="1089" y="353"/>
                  </a:lnTo>
                  <a:lnTo>
                    <a:pt x="1060" y="344"/>
                  </a:lnTo>
                  <a:lnTo>
                    <a:pt x="1032" y="336"/>
                  </a:lnTo>
                  <a:lnTo>
                    <a:pt x="1003" y="327"/>
                  </a:lnTo>
                  <a:lnTo>
                    <a:pt x="976" y="320"/>
                  </a:lnTo>
                  <a:lnTo>
                    <a:pt x="947" y="314"/>
                  </a:lnTo>
                  <a:lnTo>
                    <a:pt x="921" y="309"/>
                  </a:lnTo>
                  <a:lnTo>
                    <a:pt x="893" y="304"/>
                  </a:lnTo>
                  <a:lnTo>
                    <a:pt x="867" y="300"/>
                  </a:lnTo>
                  <a:lnTo>
                    <a:pt x="839" y="297"/>
                  </a:lnTo>
                  <a:lnTo>
                    <a:pt x="814" y="294"/>
                  </a:lnTo>
                  <a:lnTo>
                    <a:pt x="787" y="292"/>
                  </a:lnTo>
                  <a:lnTo>
                    <a:pt x="762" y="291"/>
                  </a:lnTo>
                  <a:lnTo>
                    <a:pt x="736" y="291"/>
                  </a:lnTo>
                  <a:lnTo>
                    <a:pt x="700" y="292"/>
                  </a:lnTo>
                  <a:lnTo>
                    <a:pt x="669" y="293"/>
                  </a:lnTo>
                  <a:lnTo>
                    <a:pt x="638" y="296"/>
                  </a:lnTo>
                  <a:lnTo>
                    <a:pt x="610" y="301"/>
                  </a:lnTo>
                  <a:lnTo>
                    <a:pt x="584" y="306"/>
                  </a:lnTo>
                  <a:lnTo>
                    <a:pt x="561" y="313"/>
                  </a:lnTo>
                  <a:lnTo>
                    <a:pt x="539" y="321"/>
                  </a:lnTo>
                  <a:lnTo>
                    <a:pt x="521" y="331"/>
                  </a:lnTo>
                  <a:lnTo>
                    <a:pt x="512" y="336"/>
                  </a:lnTo>
                  <a:lnTo>
                    <a:pt x="504" y="341"/>
                  </a:lnTo>
                  <a:lnTo>
                    <a:pt x="496" y="346"/>
                  </a:lnTo>
                  <a:lnTo>
                    <a:pt x="489" y="352"/>
                  </a:lnTo>
                  <a:lnTo>
                    <a:pt x="483" y="359"/>
                  </a:lnTo>
                  <a:lnTo>
                    <a:pt x="477" y="365"/>
                  </a:lnTo>
                  <a:lnTo>
                    <a:pt x="472" y="372"/>
                  </a:lnTo>
                  <a:lnTo>
                    <a:pt x="467" y="380"/>
                  </a:lnTo>
                  <a:lnTo>
                    <a:pt x="463" y="387"/>
                  </a:lnTo>
                  <a:lnTo>
                    <a:pt x="459" y="395"/>
                  </a:lnTo>
                  <a:lnTo>
                    <a:pt x="456" y="403"/>
                  </a:lnTo>
                  <a:lnTo>
                    <a:pt x="454" y="411"/>
                  </a:lnTo>
                  <a:lnTo>
                    <a:pt x="452" y="420"/>
                  </a:lnTo>
                  <a:lnTo>
                    <a:pt x="450" y="430"/>
                  </a:lnTo>
                  <a:lnTo>
                    <a:pt x="450" y="439"/>
                  </a:lnTo>
                  <a:lnTo>
                    <a:pt x="448" y="449"/>
                  </a:lnTo>
                  <a:lnTo>
                    <a:pt x="450" y="463"/>
                  </a:lnTo>
                  <a:lnTo>
                    <a:pt x="453" y="477"/>
                  </a:lnTo>
                  <a:lnTo>
                    <a:pt x="457" y="490"/>
                  </a:lnTo>
                  <a:lnTo>
                    <a:pt x="463" y="502"/>
                  </a:lnTo>
                  <a:lnTo>
                    <a:pt x="471" y="514"/>
                  </a:lnTo>
                  <a:lnTo>
                    <a:pt x="481" y="524"/>
                  </a:lnTo>
                  <a:lnTo>
                    <a:pt x="493" y="536"/>
                  </a:lnTo>
                  <a:lnTo>
                    <a:pt x="507" y="545"/>
                  </a:lnTo>
                  <a:lnTo>
                    <a:pt x="521" y="553"/>
                  </a:lnTo>
                  <a:lnTo>
                    <a:pt x="541" y="564"/>
                  </a:lnTo>
                  <a:lnTo>
                    <a:pt x="567" y="577"/>
                  </a:lnTo>
                  <a:lnTo>
                    <a:pt x="597" y="592"/>
                  </a:lnTo>
                  <a:lnTo>
                    <a:pt x="633" y="609"/>
                  </a:lnTo>
                  <a:lnTo>
                    <a:pt x="674" y="629"/>
                  </a:lnTo>
                  <a:lnTo>
                    <a:pt x="720" y="649"/>
                  </a:lnTo>
                  <a:lnTo>
                    <a:pt x="772" y="672"/>
                  </a:lnTo>
                  <a:lnTo>
                    <a:pt x="846" y="707"/>
                  </a:lnTo>
                  <a:lnTo>
                    <a:pt x="915" y="740"/>
                  </a:lnTo>
                  <a:lnTo>
                    <a:pt x="946" y="756"/>
                  </a:lnTo>
                  <a:lnTo>
                    <a:pt x="976" y="771"/>
                  </a:lnTo>
                  <a:lnTo>
                    <a:pt x="1004" y="787"/>
                  </a:lnTo>
                  <a:lnTo>
                    <a:pt x="1032" y="802"/>
                  </a:lnTo>
                  <a:lnTo>
                    <a:pt x="1056" y="817"/>
                  </a:lnTo>
                  <a:lnTo>
                    <a:pt x="1080" y="832"/>
                  </a:lnTo>
                  <a:lnTo>
                    <a:pt x="1102" y="846"/>
                  </a:lnTo>
                  <a:lnTo>
                    <a:pt x="1123" y="860"/>
                  </a:lnTo>
                  <a:lnTo>
                    <a:pt x="1141" y="875"/>
                  </a:lnTo>
                  <a:lnTo>
                    <a:pt x="1158" y="888"/>
                  </a:lnTo>
                  <a:lnTo>
                    <a:pt x="1174" y="901"/>
                  </a:lnTo>
                  <a:lnTo>
                    <a:pt x="1187" y="913"/>
                  </a:lnTo>
                  <a:lnTo>
                    <a:pt x="1202" y="930"/>
                  </a:lnTo>
                  <a:lnTo>
                    <a:pt x="1216" y="945"/>
                  </a:lnTo>
                  <a:lnTo>
                    <a:pt x="1229" y="962"/>
                  </a:lnTo>
                  <a:lnTo>
                    <a:pt x="1241" y="979"/>
                  </a:lnTo>
                  <a:lnTo>
                    <a:pt x="1252" y="997"/>
                  </a:lnTo>
                  <a:lnTo>
                    <a:pt x="1262" y="1015"/>
                  </a:lnTo>
                  <a:lnTo>
                    <a:pt x="1271" y="1034"/>
                  </a:lnTo>
                  <a:lnTo>
                    <a:pt x="1279" y="1053"/>
                  </a:lnTo>
                  <a:lnTo>
                    <a:pt x="1287" y="1074"/>
                  </a:lnTo>
                  <a:lnTo>
                    <a:pt x="1293" y="1094"/>
                  </a:lnTo>
                  <a:lnTo>
                    <a:pt x="1298" y="1114"/>
                  </a:lnTo>
                  <a:lnTo>
                    <a:pt x="1302" y="1137"/>
                  </a:lnTo>
                  <a:lnTo>
                    <a:pt x="1305" y="1158"/>
                  </a:lnTo>
                  <a:lnTo>
                    <a:pt x="1308" y="1182"/>
                  </a:lnTo>
                  <a:lnTo>
                    <a:pt x="1309" y="1204"/>
                  </a:lnTo>
                  <a:lnTo>
                    <a:pt x="1310" y="1229"/>
                  </a:lnTo>
                  <a:lnTo>
                    <a:pt x="1309" y="1262"/>
                  </a:lnTo>
                  <a:lnTo>
                    <a:pt x="1306" y="1296"/>
                  </a:lnTo>
                  <a:lnTo>
                    <a:pt x="1301" y="1328"/>
                  </a:lnTo>
                  <a:lnTo>
                    <a:pt x="1295" y="1358"/>
                  </a:lnTo>
                  <a:lnTo>
                    <a:pt x="1291" y="1374"/>
                  </a:lnTo>
                  <a:lnTo>
                    <a:pt x="1287" y="1389"/>
                  </a:lnTo>
                  <a:lnTo>
                    <a:pt x="1282" y="1403"/>
                  </a:lnTo>
                  <a:lnTo>
                    <a:pt x="1276" y="1418"/>
                  </a:lnTo>
                  <a:lnTo>
                    <a:pt x="1271"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8" y="1633"/>
                  </a:lnTo>
                  <a:lnTo>
                    <a:pt x="1069" y="1651"/>
                  </a:lnTo>
                  <a:lnTo>
                    <a:pt x="1044" y="1666"/>
                  </a:lnTo>
                  <a:lnTo>
                    <a:pt x="1019" y="1679"/>
                  </a:lnTo>
                  <a:lnTo>
                    <a:pt x="992" y="1691"/>
                  </a:lnTo>
                  <a:lnTo>
                    <a:pt x="965" y="1703"/>
                  </a:lnTo>
                  <a:lnTo>
                    <a:pt x="936" y="1714"/>
                  </a:lnTo>
                  <a:lnTo>
                    <a:pt x="906" y="1724"/>
                  </a:lnTo>
                  <a:lnTo>
                    <a:pt x="876" y="1732"/>
                  </a:lnTo>
                  <a:lnTo>
                    <a:pt x="845" y="1740"/>
                  </a:lnTo>
                  <a:lnTo>
                    <a:pt x="813" y="1747"/>
                  </a:lnTo>
                  <a:lnTo>
                    <a:pt x="780" y="1752"/>
                  </a:lnTo>
                  <a:lnTo>
                    <a:pt x="746" y="1757"/>
                  </a:lnTo>
                  <a:lnTo>
                    <a:pt x="712" y="1762"/>
                  </a:lnTo>
                  <a:lnTo>
                    <a:pt x="676" y="1766"/>
                  </a:lnTo>
                  <a:lnTo>
                    <a:pt x="639" y="1768"/>
                  </a:lnTo>
                  <a:lnTo>
                    <a:pt x="601" y="1769"/>
                  </a:lnTo>
                  <a:lnTo>
                    <a:pt x="563" y="1770"/>
                  </a:lnTo>
                  <a:lnTo>
                    <a:pt x="497" y="1769"/>
                  </a:lnTo>
                  <a:lnTo>
                    <a:pt x="431" y="1766"/>
                  </a:lnTo>
                  <a:lnTo>
                    <a:pt x="366" y="1761"/>
                  </a:lnTo>
                  <a:lnTo>
                    <a:pt x="300" y="1754"/>
                  </a:lnTo>
                  <a:lnTo>
                    <a:pt x="233" y="1745"/>
                  </a:lnTo>
                  <a:lnTo>
                    <a:pt x="167" y="1735"/>
                  </a:lnTo>
                  <a:lnTo>
                    <a:pt x="101"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3" name="Freeform 53"/>
            <p:cNvSpPr>
              <a:spLocks/>
            </p:cNvSpPr>
            <p:nvPr userDrawn="1"/>
          </p:nvSpPr>
          <p:spPr bwMode="gray">
            <a:xfrm>
              <a:off x="6294" y="350"/>
              <a:ext cx="39" cy="142"/>
            </a:xfrm>
            <a:custGeom>
              <a:avLst/>
              <a:gdLst>
                <a:gd name="T0" fmla="*/ 476 w 476"/>
                <a:gd name="T1" fmla="*/ 0 h 1706"/>
                <a:gd name="T2" fmla="*/ 476 w 476"/>
                <a:gd name="T3" fmla="*/ 1706 h 1706"/>
                <a:gd name="T4" fmla="*/ 0 w 476"/>
                <a:gd name="T5" fmla="*/ 1706 h 1706"/>
                <a:gd name="T6" fmla="*/ 0 w 476"/>
                <a:gd name="T7" fmla="*/ 0 h 1706"/>
                <a:gd name="T8" fmla="*/ 238 w 476"/>
                <a:gd name="T9" fmla="*/ 285 h 1706"/>
                <a:gd name="T10" fmla="*/ 476 w 476"/>
                <a:gd name="T11" fmla="*/ 0 h 1706"/>
              </a:gdLst>
              <a:ahLst/>
              <a:cxnLst>
                <a:cxn ang="0">
                  <a:pos x="T0" y="T1"/>
                </a:cxn>
                <a:cxn ang="0">
                  <a:pos x="T2" y="T3"/>
                </a:cxn>
                <a:cxn ang="0">
                  <a:pos x="T4" y="T5"/>
                </a:cxn>
                <a:cxn ang="0">
                  <a:pos x="T6" y="T7"/>
                </a:cxn>
                <a:cxn ang="0">
                  <a:pos x="T8" y="T9"/>
                </a:cxn>
                <a:cxn ang="0">
                  <a:pos x="T10" y="T11"/>
                </a:cxn>
              </a:cxnLst>
              <a:rect l="0" t="0" r="r" b="b"/>
              <a:pathLst>
                <a:path w="476" h="1706">
                  <a:moveTo>
                    <a:pt x="476" y="0"/>
                  </a:moveTo>
                  <a:lnTo>
                    <a:pt x="476" y="1706"/>
                  </a:lnTo>
                  <a:lnTo>
                    <a:pt x="0" y="1706"/>
                  </a:lnTo>
                  <a:lnTo>
                    <a:pt x="0" y="0"/>
                  </a:lnTo>
                  <a:lnTo>
                    <a:pt x="238" y="285"/>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4" name="Freeform 54"/>
            <p:cNvSpPr>
              <a:spLocks/>
            </p:cNvSpPr>
            <p:nvPr userDrawn="1"/>
          </p:nvSpPr>
          <p:spPr bwMode="gray">
            <a:xfrm>
              <a:off x="6294" y="350"/>
              <a:ext cx="39" cy="44"/>
            </a:xfrm>
            <a:custGeom>
              <a:avLst/>
              <a:gdLst>
                <a:gd name="T0" fmla="*/ 476 w 476"/>
                <a:gd name="T1" fmla="*/ 0 h 530"/>
                <a:gd name="T2" fmla="*/ 0 w 476"/>
                <a:gd name="T3" fmla="*/ 0 h 530"/>
                <a:gd name="T4" fmla="*/ 238 w 476"/>
                <a:gd name="T5" fmla="*/ 530 h 530"/>
                <a:gd name="T6" fmla="*/ 476 w 476"/>
                <a:gd name="T7" fmla="*/ 0 h 530"/>
              </a:gdLst>
              <a:ahLst/>
              <a:cxnLst>
                <a:cxn ang="0">
                  <a:pos x="T0" y="T1"/>
                </a:cxn>
                <a:cxn ang="0">
                  <a:pos x="T2" y="T3"/>
                </a:cxn>
                <a:cxn ang="0">
                  <a:pos x="T4" y="T5"/>
                </a:cxn>
                <a:cxn ang="0">
                  <a:pos x="T6" y="T7"/>
                </a:cxn>
              </a:cxnLst>
              <a:rect l="0" t="0" r="r" b="b"/>
              <a:pathLst>
                <a:path w="476" h="530">
                  <a:moveTo>
                    <a:pt x="476" y="0"/>
                  </a:moveTo>
                  <a:lnTo>
                    <a:pt x="0" y="0"/>
                  </a:lnTo>
                  <a:lnTo>
                    <a:pt x="238" y="530"/>
                  </a:lnTo>
                  <a:lnTo>
                    <a:pt x="476" y="0"/>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5" name="Freeform 55"/>
            <p:cNvSpPr>
              <a:spLocks/>
            </p:cNvSpPr>
            <p:nvPr userDrawn="1"/>
          </p:nvSpPr>
          <p:spPr bwMode="gray">
            <a:xfrm>
              <a:off x="6370" y="350"/>
              <a:ext cx="103" cy="142"/>
            </a:xfrm>
            <a:custGeom>
              <a:avLst/>
              <a:gdLst>
                <a:gd name="T0" fmla="*/ 0 w 1241"/>
                <a:gd name="T1" fmla="*/ 1706 h 1706"/>
                <a:gd name="T2" fmla="*/ 0 w 1241"/>
                <a:gd name="T3" fmla="*/ 0 h 1706"/>
                <a:gd name="T4" fmla="*/ 1222 w 1241"/>
                <a:gd name="T5" fmla="*/ 0 h 1706"/>
                <a:gd name="T6" fmla="*/ 1222 w 1241"/>
                <a:gd name="T7" fmla="*/ 309 h 1706"/>
                <a:gd name="T8" fmla="*/ 459 w 1241"/>
                <a:gd name="T9" fmla="*/ 309 h 1706"/>
                <a:gd name="T10" fmla="*/ 459 w 1241"/>
                <a:gd name="T11" fmla="*/ 693 h 1706"/>
                <a:gd name="T12" fmla="*/ 1123 w 1241"/>
                <a:gd name="T13" fmla="*/ 693 h 1706"/>
                <a:gd name="T14" fmla="*/ 1123 w 1241"/>
                <a:gd name="T15" fmla="*/ 975 h 1706"/>
                <a:gd name="T16" fmla="*/ 459 w 1241"/>
                <a:gd name="T17" fmla="*/ 975 h 1706"/>
                <a:gd name="T18" fmla="*/ 459 w 1241"/>
                <a:gd name="T19" fmla="*/ 1380 h 1706"/>
                <a:gd name="T20" fmla="*/ 1241 w 1241"/>
                <a:gd name="T21" fmla="*/ 1380 h 1706"/>
                <a:gd name="T22" fmla="*/ 1241 w 1241"/>
                <a:gd name="T23" fmla="*/ 1706 h 1706"/>
                <a:gd name="T24" fmla="*/ 0 w 1241"/>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1" h="1706">
                  <a:moveTo>
                    <a:pt x="0" y="1706"/>
                  </a:moveTo>
                  <a:lnTo>
                    <a:pt x="0" y="0"/>
                  </a:lnTo>
                  <a:lnTo>
                    <a:pt x="1222" y="0"/>
                  </a:lnTo>
                  <a:lnTo>
                    <a:pt x="1222" y="309"/>
                  </a:lnTo>
                  <a:lnTo>
                    <a:pt x="459" y="309"/>
                  </a:lnTo>
                  <a:lnTo>
                    <a:pt x="459" y="693"/>
                  </a:lnTo>
                  <a:lnTo>
                    <a:pt x="1123" y="693"/>
                  </a:lnTo>
                  <a:lnTo>
                    <a:pt x="1123" y="975"/>
                  </a:lnTo>
                  <a:lnTo>
                    <a:pt x="459" y="975"/>
                  </a:lnTo>
                  <a:lnTo>
                    <a:pt x="459" y="1380"/>
                  </a:lnTo>
                  <a:lnTo>
                    <a:pt x="1241" y="1380"/>
                  </a:lnTo>
                  <a:lnTo>
                    <a:pt x="1241"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6" name="Freeform 56"/>
            <p:cNvSpPr>
              <a:spLocks/>
            </p:cNvSpPr>
            <p:nvPr userDrawn="1"/>
          </p:nvSpPr>
          <p:spPr bwMode="gray">
            <a:xfrm>
              <a:off x="6499" y="350"/>
              <a:ext cx="173" cy="143"/>
            </a:xfrm>
            <a:custGeom>
              <a:avLst/>
              <a:gdLst>
                <a:gd name="T0" fmla="*/ 0 w 2073"/>
                <a:gd name="T1" fmla="*/ 1706 h 1723"/>
                <a:gd name="T2" fmla="*/ 0 w 2073"/>
                <a:gd name="T3" fmla="*/ 0 h 1723"/>
                <a:gd name="T4" fmla="*/ 617 w 2073"/>
                <a:gd name="T5" fmla="*/ 0 h 1723"/>
                <a:gd name="T6" fmla="*/ 1047 w 2073"/>
                <a:gd name="T7" fmla="*/ 1090 h 1723"/>
                <a:gd name="T8" fmla="*/ 1486 w 2073"/>
                <a:gd name="T9" fmla="*/ 0 h 1723"/>
                <a:gd name="T10" fmla="*/ 2073 w 2073"/>
                <a:gd name="T11" fmla="*/ 0 h 1723"/>
                <a:gd name="T12" fmla="*/ 2073 w 2073"/>
                <a:gd name="T13" fmla="*/ 1706 h 1723"/>
                <a:gd name="T14" fmla="*/ 1621 w 2073"/>
                <a:gd name="T15" fmla="*/ 1706 h 1723"/>
                <a:gd name="T16" fmla="*/ 1621 w 2073"/>
                <a:gd name="T17" fmla="*/ 499 h 1723"/>
                <a:gd name="T18" fmla="*/ 1121 w 2073"/>
                <a:gd name="T19" fmla="*/ 1723 h 1723"/>
                <a:gd name="T20" fmla="*/ 826 w 2073"/>
                <a:gd name="T21" fmla="*/ 1723 h 1723"/>
                <a:gd name="T22" fmla="*/ 336 w 2073"/>
                <a:gd name="T23" fmla="*/ 499 h 1723"/>
                <a:gd name="T24" fmla="*/ 336 w 2073"/>
                <a:gd name="T25" fmla="*/ 1706 h 1723"/>
                <a:gd name="T26" fmla="*/ 0 w 2073"/>
                <a:gd name="T27" fmla="*/ 1706 h 1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3" h="1723">
                  <a:moveTo>
                    <a:pt x="0" y="1706"/>
                  </a:moveTo>
                  <a:lnTo>
                    <a:pt x="0" y="0"/>
                  </a:lnTo>
                  <a:lnTo>
                    <a:pt x="617" y="0"/>
                  </a:lnTo>
                  <a:lnTo>
                    <a:pt x="1047" y="1090"/>
                  </a:lnTo>
                  <a:lnTo>
                    <a:pt x="1486" y="0"/>
                  </a:lnTo>
                  <a:lnTo>
                    <a:pt x="2073" y="0"/>
                  </a:lnTo>
                  <a:lnTo>
                    <a:pt x="2073" y="1706"/>
                  </a:lnTo>
                  <a:lnTo>
                    <a:pt x="1621" y="1706"/>
                  </a:lnTo>
                  <a:lnTo>
                    <a:pt x="1621" y="499"/>
                  </a:lnTo>
                  <a:lnTo>
                    <a:pt x="1121" y="1723"/>
                  </a:lnTo>
                  <a:lnTo>
                    <a:pt x="826" y="1723"/>
                  </a:lnTo>
                  <a:lnTo>
                    <a:pt x="336" y="499"/>
                  </a:lnTo>
                  <a:lnTo>
                    <a:pt x="336"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7" name="Freeform 57"/>
            <p:cNvSpPr>
              <a:spLocks/>
            </p:cNvSpPr>
            <p:nvPr userDrawn="1"/>
          </p:nvSpPr>
          <p:spPr bwMode="gray">
            <a:xfrm>
              <a:off x="6708" y="350"/>
              <a:ext cx="104" cy="142"/>
            </a:xfrm>
            <a:custGeom>
              <a:avLst/>
              <a:gdLst>
                <a:gd name="T0" fmla="*/ 0 w 1242"/>
                <a:gd name="T1" fmla="*/ 1706 h 1706"/>
                <a:gd name="T2" fmla="*/ 0 w 1242"/>
                <a:gd name="T3" fmla="*/ 0 h 1706"/>
                <a:gd name="T4" fmla="*/ 1221 w 1242"/>
                <a:gd name="T5" fmla="*/ 0 h 1706"/>
                <a:gd name="T6" fmla="*/ 1221 w 1242"/>
                <a:gd name="T7" fmla="*/ 309 h 1706"/>
                <a:gd name="T8" fmla="*/ 459 w 1242"/>
                <a:gd name="T9" fmla="*/ 309 h 1706"/>
                <a:gd name="T10" fmla="*/ 459 w 1242"/>
                <a:gd name="T11" fmla="*/ 693 h 1706"/>
                <a:gd name="T12" fmla="*/ 1123 w 1242"/>
                <a:gd name="T13" fmla="*/ 693 h 1706"/>
                <a:gd name="T14" fmla="*/ 1123 w 1242"/>
                <a:gd name="T15" fmla="*/ 975 h 1706"/>
                <a:gd name="T16" fmla="*/ 459 w 1242"/>
                <a:gd name="T17" fmla="*/ 975 h 1706"/>
                <a:gd name="T18" fmla="*/ 459 w 1242"/>
                <a:gd name="T19" fmla="*/ 1380 h 1706"/>
                <a:gd name="T20" fmla="*/ 1242 w 1242"/>
                <a:gd name="T21" fmla="*/ 1380 h 1706"/>
                <a:gd name="T22" fmla="*/ 1242 w 1242"/>
                <a:gd name="T23" fmla="*/ 1706 h 1706"/>
                <a:gd name="T24" fmla="*/ 0 w 1242"/>
                <a:gd name="T25"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2" h="1706">
                  <a:moveTo>
                    <a:pt x="0" y="1706"/>
                  </a:moveTo>
                  <a:lnTo>
                    <a:pt x="0" y="0"/>
                  </a:lnTo>
                  <a:lnTo>
                    <a:pt x="1221" y="0"/>
                  </a:lnTo>
                  <a:lnTo>
                    <a:pt x="1221" y="309"/>
                  </a:lnTo>
                  <a:lnTo>
                    <a:pt x="459" y="309"/>
                  </a:lnTo>
                  <a:lnTo>
                    <a:pt x="459" y="693"/>
                  </a:lnTo>
                  <a:lnTo>
                    <a:pt x="1123" y="693"/>
                  </a:lnTo>
                  <a:lnTo>
                    <a:pt x="1123" y="975"/>
                  </a:lnTo>
                  <a:lnTo>
                    <a:pt x="459" y="975"/>
                  </a:lnTo>
                  <a:lnTo>
                    <a:pt x="459" y="1380"/>
                  </a:lnTo>
                  <a:lnTo>
                    <a:pt x="1242" y="1380"/>
                  </a:lnTo>
                  <a:lnTo>
                    <a:pt x="1242"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8" name="Freeform 58"/>
            <p:cNvSpPr>
              <a:spLocks/>
            </p:cNvSpPr>
            <p:nvPr userDrawn="1"/>
          </p:nvSpPr>
          <p:spPr bwMode="gray">
            <a:xfrm>
              <a:off x="6838" y="350"/>
              <a:ext cx="123" cy="142"/>
            </a:xfrm>
            <a:custGeom>
              <a:avLst/>
              <a:gdLst>
                <a:gd name="T0" fmla="*/ 0 w 1473"/>
                <a:gd name="T1" fmla="*/ 1706 h 1706"/>
                <a:gd name="T2" fmla="*/ 0 w 1473"/>
                <a:gd name="T3" fmla="*/ 0 h 1706"/>
                <a:gd name="T4" fmla="*/ 551 w 1473"/>
                <a:gd name="T5" fmla="*/ 0 h 1706"/>
                <a:gd name="T6" fmla="*/ 1137 w 1473"/>
                <a:gd name="T7" fmla="*/ 1142 h 1706"/>
                <a:gd name="T8" fmla="*/ 1137 w 1473"/>
                <a:gd name="T9" fmla="*/ 0 h 1706"/>
                <a:gd name="T10" fmla="*/ 1473 w 1473"/>
                <a:gd name="T11" fmla="*/ 0 h 1706"/>
                <a:gd name="T12" fmla="*/ 1473 w 1473"/>
                <a:gd name="T13" fmla="*/ 1706 h 1706"/>
                <a:gd name="T14" fmla="*/ 936 w 1473"/>
                <a:gd name="T15" fmla="*/ 1706 h 1706"/>
                <a:gd name="T16" fmla="*/ 335 w 1473"/>
                <a:gd name="T17" fmla="*/ 549 h 1706"/>
                <a:gd name="T18" fmla="*/ 335 w 1473"/>
                <a:gd name="T19" fmla="*/ 1706 h 1706"/>
                <a:gd name="T20" fmla="*/ 0 w 1473"/>
                <a:gd name="T21" fmla="*/ 1706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3" h="1706">
                  <a:moveTo>
                    <a:pt x="0" y="1706"/>
                  </a:moveTo>
                  <a:lnTo>
                    <a:pt x="0" y="0"/>
                  </a:lnTo>
                  <a:lnTo>
                    <a:pt x="551" y="0"/>
                  </a:lnTo>
                  <a:lnTo>
                    <a:pt x="1137" y="1142"/>
                  </a:lnTo>
                  <a:lnTo>
                    <a:pt x="1137" y="0"/>
                  </a:lnTo>
                  <a:lnTo>
                    <a:pt x="1473" y="0"/>
                  </a:lnTo>
                  <a:lnTo>
                    <a:pt x="1473" y="1706"/>
                  </a:lnTo>
                  <a:lnTo>
                    <a:pt x="936" y="1706"/>
                  </a:lnTo>
                  <a:lnTo>
                    <a:pt x="335" y="549"/>
                  </a:lnTo>
                  <a:lnTo>
                    <a:pt x="335" y="1706"/>
                  </a:lnTo>
                  <a:lnTo>
                    <a:pt x="0" y="1706"/>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09" name="Freeform 59"/>
            <p:cNvSpPr>
              <a:spLocks/>
            </p:cNvSpPr>
            <p:nvPr userDrawn="1"/>
          </p:nvSpPr>
          <p:spPr bwMode="gray">
            <a:xfrm>
              <a:off x="6986" y="347"/>
              <a:ext cx="109" cy="148"/>
            </a:xfrm>
            <a:custGeom>
              <a:avLst/>
              <a:gdLst>
                <a:gd name="T0" fmla="*/ 138 w 1309"/>
                <a:gd name="T1" fmla="*/ 1401 h 1770"/>
                <a:gd name="T2" fmla="*/ 303 w 1309"/>
                <a:gd name="T3" fmla="*/ 1438 h 1770"/>
                <a:gd name="T4" fmla="*/ 456 w 1309"/>
                <a:gd name="T5" fmla="*/ 1457 h 1770"/>
                <a:gd name="T6" fmla="*/ 615 w 1309"/>
                <a:gd name="T7" fmla="*/ 1458 h 1770"/>
                <a:gd name="T8" fmla="*/ 740 w 1309"/>
                <a:gd name="T9" fmla="*/ 1434 h 1770"/>
                <a:gd name="T10" fmla="*/ 790 w 1309"/>
                <a:gd name="T11" fmla="*/ 1409 h 1770"/>
                <a:gd name="T12" fmla="*/ 824 w 1309"/>
                <a:gd name="T13" fmla="*/ 1378 h 1770"/>
                <a:gd name="T14" fmla="*/ 843 w 1309"/>
                <a:gd name="T15" fmla="*/ 1337 h 1770"/>
                <a:gd name="T16" fmla="*/ 847 w 1309"/>
                <a:gd name="T17" fmla="*/ 1285 h 1770"/>
                <a:gd name="T18" fmla="*/ 824 w 1309"/>
                <a:gd name="T19" fmla="*/ 1220 h 1770"/>
                <a:gd name="T20" fmla="*/ 750 w 1309"/>
                <a:gd name="T21" fmla="*/ 1161 h 1770"/>
                <a:gd name="T22" fmla="*/ 571 w 1309"/>
                <a:gd name="T23" fmla="*/ 1078 h 1770"/>
                <a:gd name="T24" fmla="*/ 321 w 1309"/>
                <a:gd name="T25" fmla="*/ 965 h 1770"/>
                <a:gd name="T26" fmla="*/ 197 w 1309"/>
                <a:gd name="T27" fmla="*/ 893 h 1770"/>
                <a:gd name="T28" fmla="*/ 116 w 1309"/>
                <a:gd name="T29" fmla="*/ 826 h 1770"/>
                <a:gd name="T30" fmla="*/ 51 w 1309"/>
                <a:gd name="T31" fmla="*/ 736 h 1770"/>
                <a:gd name="T32" fmla="*/ 13 w 1309"/>
                <a:gd name="T33" fmla="*/ 633 h 1770"/>
                <a:gd name="T34" fmla="*/ 0 w 1309"/>
                <a:gd name="T35" fmla="*/ 515 h 1770"/>
                <a:gd name="T36" fmla="*/ 18 w 1309"/>
                <a:gd name="T37" fmla="*/ 369 h 1770"/>
                <a:gd name="T38" fmla="*/ 75 w 1309"/>
                <a:gd name="T39" fmla="*/ 247 h 1770"/>
                <a:gd name="T40" fmla="*/ 169 w 1309"/>
                <a:gd name="T41" fmla="*/ 148 h 1770"/>
                <a:gd name="T42" fmla="*/ 294 w 1309"/>
                <a:gd name="T43" fmla="*/ 73 h 1770"/>
                <a:gd name="T44" fmla="*/ 443 w 1309"/>
                <a:gd name="T45" fmla="*/ 24 h 1770"/>
                <a:gd name="T46" fmla="*/ 614 w 1309"/>
                <a:gd name="T47" fmla="*/ 2 h 1770"/>
                <a:gd name="T48" fmla="*/ 832 w 1309"/>
                <a:gd name="T49" fmla="*/ 7 h 1770"/>
                <a:gd name="T50" fmla="*/ 1134 w 1309"/>
                <a:gd name="T51" fmla="*/ 54 h 1770"/>
                <a:gd name="T52" fmla="*/ 1088 w 1309"/>
                <a:gd name="T53" fmla="*/ 353 h 1770"/>
                <a:gd name="T54" fmla="*/ 947 w 1309"/>
                <a:gd name="T55" fmla="*/ 314 h 1770"/>
                <a:gd name="T56" fmla="*/ 811 w 1309"/>
                <a:gd name="T57" fmla="*/ 294 h 1770"/>
                <a:gd name="T58" fmla="*/ 667 w 1309"/>
                <a:gd name="T59" fmla="*/ 293 h 1770"/>
                <a:gd name="T60" fmla="*/ 539 w 1309"/>
                <a:gd name="T61" fmla="*/ 321 h 1770"/>
                <a:gd name="T62" fmla="*/ 488 w 1309"/>
                <a:gd name="T63" fmla="*/ 352 h 1770"/>
                <a:gd name="T64" fmla="*/ 463 w 1309"/>
                <a:gd name="T65" fmla="*/ 387 h 1770"/>
                <a:gd name="T66" fmla="*/ 449 w 1309"/>
                <a:gd name="T67" fmla="*/ 430 h 1770"/>
                <a:gd name="T68" fmla="*/ 456 w 1309"/>
                <a:gd name="T69" fmla="*/ 490 h 1770"/>
                <a:gd name="T70" fmla="*/ 506 w 1309"/>
                <a:gd name="T71" fmla="*/ 545 h 1770"/>
                <a:gd name="T72" fmla="*/ 632 w 1309"/>
                <a:gd name="T73" fmla="*/ 608 h 1770"/>
                <a:gd name="T74" fmla="*/ 914 w 1309"/>
                <a:gd name="T75" fmla="*/ 740 h 1770"/>
                <a:gd name="T76" fmla="*/ 1101 w 1309"/>
                <a:gd name="T77" fmla="*/ 846 h 1770"/>
                <a:gd name="T78" fmla="*/ 1187 w 1309"/>
                <a:gd name="T79" fmla="*/ 913 h 1770"/>
                <a:gd name="T80" fmla="*/ 1251 w 1309"/>
                <a:gd name="T81" fmla="*/ 997 h 1770"/>
                <a:gd name="T82" fmla="*/ 1292 w 1309"/>
                <a:gd name="T83" fmla="*/ 1094 h 1770"/>
                <a:gd name="T84" fmla="*/ 1309 w 1309"/>
                <a:gd name="T85" fmla="*/ 1204 h 1770"/>
                <a:gd name="T86" fmla="*/ 1295 w 1309"/>
                <a:gd name="T87" fmla="*/ 1358 h 1770"/>
                <a:gd name="T88" fmla="*/ 1270 w 1309"/>
                <a:gd name="T89" fmla="*/ 1432 h 1770"/>
                <a:gd name="T90" fmla="*/ 1234 w 1309"/>
                <a:gd name="T91" fmla="*/ 1499 h 1770"/>
                <a:gd name="T92" fmla="*/ 1186 w 1309"/>
                <a:gd name="T93" fmla="*/ 1559 h 1770"/>
                <a:gd name="T94" fmla="*/ 1069 w 1309"/>
                <a:gd name="T95" fmla="*/ 1651 h 1770"/>
                <a:gd name="T96" fmla="*/ 936 w 1309"/>
                <a:gd name="T97" fmla="*/ 1714 h 1770"/>
                <a:gd name="T98" fmla="*/ 780 w 1309"/>
                <a:gd name="T99" fmla="*/ 1752 h 1770"/>
                <a:gd name="T100" fmla="*/ 601 w 1309"/>
                <a:gd name="T101" fmla="*/ 1769 h 1770"/>
                <a:gd name="T102" fmla="*/ 299 w 1309"/>
                <a:gd name="T103" fmla="*/ 1754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9" h="1770">
                  <a:moveTo>
                    <a:pt x="34" y="1707"/>
                  </a:moveTo>
                  <a:lnTo>
                    <a:pt x="34" y="1371"/>
                  </a:lnTo>
                  <a:lnTo>
                    <a:pt x="69" y="1382"/>
                  </a:lnTo>
                  <a:lnTo>
                    <a:pt x="105" y="1392"/>
                  </a:lnTo>
                  <a:lnTo>
                    <a:pt x="138" y="1401"/>
                  </a:lnTo>
                  <a:lnTo>
                    <a:pt x="173" y="1410"/>
                  </a:lnTo>
                  <a:lnTo>
                    <a:pt x="206" y="1419"/>
                  </a:lnTo>
                  <a:lnTo>
                    <a:pt x="239" y="1426"/>
                  </a:lnTo>
                  <a:lnTo>
                    <a:pt x="272" y="1432"/>
                  </a:lnTo>
                  <a:lnTo>
                    <a:pt x="303" y="1438"/>
                  </a:lnTo>
                  <a:lnTo>
                    <a:pt x="335" y="1444"/>
                  </a:lnTo>
                  <a:lnTo>
                    <a:pt x="366" y="1448"/>
                  </a:lnTo>
                  <a:lnTo>
                    <a:pt x="396" y="1452"/>
                  </a:lnTo>
                  <a:lnTo>
                    <a:pt x="427" y="1455"/>
                  </a:lnTo>
                  <a:lnTo>
                    <a:pt x="456" y="1457"/>
                  </a:lnTo>
                  <a:lnTo>
                    <a:pt x="486" y="1459"/>
                  </a:lnTo>
                  <a:lnTo>
                    <a:pt x="515" y="1460"/>
                  </a:lnTo>
                  <a:lnTo>
                    <a:pt x="542" y="1461"/>
                  </a:lnTo>
                  <a:lnTo>
                    <a:pt x="580" y="1460"/>
                  </a:lnTo>
                  <a:lnTo>
                    <a:pt x="615" y="1458"/>
                  </a:lnTo>
                  <a:lnTo>
                    <a:pt x="646" y="1455"/>
                  </a:lnTo>
                  <a:lnTo>
                    <a:pt x="676" y="1451"/>
                  </a:lnTo>
                  <a:lnTo>
                    <a:pt x="703" y="1445"/>
                  </a:lnTo>
                  <a:lnTo>
                    <a:pt x="729" y="1438"/>
                  </a:lnTo>
                  <a:lnTo>
                    <a:pt x="740" y="1434"/>
                  </a:lnTo>
                  <a:lnTo>
                    <a:pt x="751" y="1430"/>
                  </a:lnTo>
                  <a:lnTo>
                    <a:pt x="761" y="1426"/>
                  </a:lnTo>
                  <a:lnTo>
                    <a:pt x="772" y="1421"/>
                  </a:lnTo>
                  <a:lnTo>
                    <a:pt x="781" y="1416"/>
                  </a:lnTo>
                  <a:lnTo>
                    <a:pt x="790" y="1409"/>
                  </a:lnTo>
                  <a:lnTo>
                    <a:pt x="798" y="1404"/>
                  </a:lnTo>
                  <a:lnTo>
                    <a:pt x="805" y="1398"/>
                  </a:lnTo>
                  <a:lnTo>
                    <a:pt x="812" y="1391"/>
                  </a:lnTo>
                  <a:lnTo>
                    <a:pt x="819" y="1385"/>
                  </a:lnTo>
                  <a:lnTo>
                    <a:pt x="824" y="1378"/>
                  </a:lnTo>
                  <a:lnTo>
                    <a:pt x="829" y="1370"/>
                  </a:lnTo>
                  <a:lnTo>
                    <a:pt x="834" y="1362"/>
                  </a:lnTo>
                  <a:lnTo>
                    <a:pt x="837" y="1354"/>
                  </a:lnTo>
                  <a:lnTo>
                    <a:pt x="841" y="1346"/>
                  </a:lnTo>
                  <a:lnTo>
                    <a:pt x="843" y="1337"/>
                  </a:lnTo>
                  <a:lnTo>
                    <a:pt x="845" y="1329"/>
                  </a:lnTo>
                  <a:lnTo>
                    <a:pt x="847" y="1319"/>
                  </a:lnTo>
                  <a:lnTo>
                    <a:pt x="848" y="1309"/>
                  </a:lnTo>
                  <a:lnTo>
                    <a:pt x="848" y="1299"/>
                  </a:lnTo>
                  <a:lnTo>
                    <a:pt x="847" y="1285"/>
                  </a:lnTo>
                  <a:lnTo>
                    <a:pt x="845" y="1271"/>
                  </a:lnTo>
                  <a:lnTo>
                    <a:pt x="842" y="1257"/>
                  </a:lnTo>
                  <a:lnTo>
                    <a:pt x="837" y="1244"/>
                  </a:lnTo>
                  <a:lnTo>
                    <a:pt x="831" y="1232"/>
                  </a:lnTo>
                  <a:lnTo>
                    <a:pt x="824" y="1220"/>
                  </a:lnTo>
                  <a:lnTo>
                    <a:pt x="814" y="1208"/>
                  </a:lnTo>
                  <a:lnTo>
                    <a:pt x="805" y="1198"/>
                  </a:lnTo>
                  <a:lnTo>
                    <a:pt x="791" y="1187"/>
                  </a:lnTo>
                  <a:lnTo>
                    <a:pt x="773" y="1175"/>
                  </a:lnTo>
                  <a:lnTo>
                    <a:pt x="750" y="1161"/>
                  </a:lnTo>
                  <a:lnTo>
                    <a:pt x="724" y="1146"/>
                  </a:lnTo>
                  <a:lnTo>
                    <a:pt x="692" y="1131"/>
                  </a:lnTo>
                  <a:lnTo>
                    <a:pt x="655" y="1114"/>
                  </a:lnTo>
                  <a:lnTo>
                    <a:pt x="616" y="1096"/>
                  </a:lnTo>
                  <a:lnTo>
                    <a:pt x="571" y="1078"/>
                  </a:lnTo>
                  <a:lnTo>
                    <a:pt x="490" y="1044"/>
                  </a:lnTo>
                  <a:lnTo>
                    <a:pt x="417" y="1011"/>
                  </a:lnTo>
                  <a:lnTo>
                    <a:pt x="383" y="996"/>
                  </a:lnTo>
                  <a:lnTo>
                    <a:pt x="351" y="980"/>
                  </a:lnTo>
                  <a:lnTo>
                    <a:pt x="321" y="965"/>
                  </a:lnTo>
                  <a:lnTo>
                    <a:pt x="293" y="950"/>
                  </a:lnTo>
                  <a:lnTo>
                    <a:pt x="267" y="936"/>
                  </a:lnTo>
                  <a:lnTo>
                    <a:pt x="241" y="922"/>
                  </a:lnTo>
                  <a:lnTo>
                    <a:pt x="219" y="907"/>
                  </a:lnTo>
                  <a:lnTo>
                    <a:pt x="197" y="893"/>
                  </a:lnTo>
                  <a:lnTo>
                    <a:pt x="178" y="880"/>
                  </a:lnTo>
                  <a:lnTo>
                    <a:pt x="161" y="866"/>
                  </a:lnTo>
                  <a:lnTo>
                    <a:pt x="145" y="854"/>
                  </a:lnTo>
                  <a:lnTo>
                    <a:pt x="131" y="842"/>
                  </a:lnTo>
                  <a:lnTo>
                    <a:pt x="116" y="826"/>
                  </a:lnTo>
                  <a:lnTo>
                    <a:pt x="100" y="808"/>
                  </a:lnTo>
                  <a:lnTo>
                    <a:pt x="86" y="791"/>
                  </a:lnTo>
                  <a:lnTo>
                    <a:pt x="74" y="774"/>
                  </a:lnTo>
                  <a:lnTo>
                    <a:pt x="62" y="755"/>
                  </a:lnTo>
                  <a:lnTo>
                    <a:pt x="51" y="736"/>
                  </a:lnTo>
                  <a:lnTo>
                    <a:pt x="41" y="716"/>
                  </a:lnTo>
                  <a:lnTo>
                    <a:pt x="32" y="696"/>
                  </a:lnTo>
                  <a:lnTo>
                    <a:pt x="25" y="676"/>
                  </a:lnTo>
                  <a:lnTo>
                    <a:pt x="18" y="654"/>
                  </a:lnTo>
                  <a:lnTo>
                    <a:pt x="13" y="633"/>
                  </a:lnTo>
                  <a:lnTo>
                    <a:pt x="8" y="610"/>
                  </a:lnTo>
                  <a:lnTo>
                    <a:pt x="4" y="587"/>
                  </a:lnTo>
                  <a:lnTo>
                    <a:pt x="2" y="563"/>
                  </a:lnTo>
                  <a:lnTo>
                    <a:pt x="0" y="540"/>
                  </a:lnTo>
                  <a:lnTo>
                    <a:pt x="0" y="515"/>
                  </a:lnTo>
                  <a:lnTo>
                    <a:pt x="1" y="484"/>
                  </a:lnTo>
                  <a:lnTo>
                    <a:pt x="3" y="454"/>
                  </a:lnTo>
                  <a:lnTo>
                    <a:pt x="7" y="424"/>
                  </a:lnTo>
                  <a:lnTo>
                    <a:pt x="12" y="397"/>
                  </a:lnTo>
                  <a:lnTo>
                    <a:pt x="18" y="369"/>
                  </a:lnTo>
                  <a:lnTo>
                    <a:pt x="26" y="343"/>
                  </a:lnTo>
                  <a:lnTo>
                    <a:pt x="36" y="317"/>
                  </a:lnTo>
                  <a:lnTo>
                    <a:pt x="47" y="293"/>
                  </a:lnTo>
                  <a:lnTo>
                    <a:pt x="61" y="269"/>
                  </a:lnTo>
                  <a:lnTo>
                    <a:pt x="75" y="247"/>
                  </a:lnTo>
                  <a:lnTo>
                    <a:pt x="90" y="225"/>
                  </a:lnTo>
                  <a:lnTo>
                    <a:pt x="108" y="204"/>
                  </a:lnTo>
                  <a:lnTo>
                    <a:pt x="127" y="185"/>
                  </a:lnTo>
                  <a:lnTo>
                    <a:pt x="146" y="165"/>
                  </a:lnTo>
                  <a:lnTo>
                    <a:pt x="169" y="148"/>
                  </a:lnTo>
                  <a:lnTo>
                    <a:pt x="192" y="131"/>
                  </a:lnTo>
                  <a:lnTo>
                    <a:pt x="217" y="115"/>
                  </a:lnTo>
                  <a:lnTo>
                    <a:pt x="241" y="100"/>
                  </a:lnTo>
                  <a:lnTo>
                    <a:pt x="268" y="86"/>
                  </a:lnTo>
                  <a:lnTo>
                    <a:pt x="294" y="73"/>
                  </a:lnTo>
                  <a:lnTo>
                    <a:pt x="322" y="61"/>
                  </a:lnTo>
                  <a:lnTo>
                    <a:pt x="351" y="51"/>
                  </a:lnTo>
                  <a:lnTo>
                    <a:pt x="381" y="41"/>
                  </a:lnTo>
                  <a:lnTo>
                    <a:pt x="412" y="33"/>
                  </a:lnTo>
                  <a:lnTo>
                    <a:pt x="443" y="24"/>
                  </a:lnTo>
                  <a:lnTo>
                    <a:pt x="475" y="18"/>
                  </a:lnTo>
                  <a:lnTo>
                    <a:pt x="508" y="12"/>
                  </a:lnTo>
                  <a:lnTo>
                    <a:pt x="543" y="8"/>
                  </a:lnTo>
                  <a:lnTo>
                    <a:pt x="578" y="4"/>
                  </a:lnTo>
                  <a:lnTo>
                    <a:pt x="614" y="2"/>
                  </a:lnTo>
                  <a:lnTo>
                    <a:pt x="650" y="0"/>
                  </a:lnTo>
                  <a:lnTo>
                    <a:pt x="688" y="0"/>
                  </a:lnTo>
                  <a:lnTo>
                    <a:pt x="733" y="0"/>
                  </a:lnTo>
                  <a:lnTo>
                    <a:pt x="781" y="3"/>
                  </a:lnTo>
                  <a:lnTo>
                    <a:pt x="832" y="7"/>
                  </a:lnTo>
                  <a:lnTo>
                    <a:pt x="886" y="13"/>
                  </a:lnTo>
                  <a:lnTo>
                    <a:pt x="943" y="20"/>
                  </a:lnTo>
                  <a:lnTo>
                    <a:pt x="1004" y="30"/>
                  </a:lnTo>
                  <a:lnTo>
                    <a:pt x="1067" y="42"/>
                  </a:lnTo>
                  <a:lnTo>
                    <a:pt x="1134" y="54"/>
                  </a:lnTo>
                  <a:lnTo>
                    <a:pt x="1177" y="61"/>
                  </a:lnTo>
                  <a:lnTo>
                    <a:pt x="1177" y="386"/>
                  </a:lnTo>
                  <a:lnTo>
                    <a:pt x="1147" y="374"/>
                  </a:lnTo>
                  <a:lnTo>
                    <a:pt x="1117" y="363"/>
                  </a:lnTo>
                  <a:lnTo>
                    <a:pt x="1088" y="353"/>
                  </a:lnTo>
                  <a:lnTo>
                    <a:pt x="1059" y="344"/>
                  </a:lnTo>
                  <a:lnTo>
                    <a:pt x="1031" y="336"/>
                  </a:lnTo>
                  <a:lnTo>
                    <a:pt x="1003" y="327"/>
                  </a:lnTo>
                  <a:lnTo>
                    <a:pt x="975" y="320"/>
                  </a:lnTo>
                  <a:lnTo>
                    <a:pt x="947" y="314"/>
                  </a:lnTo>
                  <a:lnTo>
                    <a:pt x="920" y="309"/>
                  </a:lnTo>
                  <a:lnTo>
                    <a:pt x="892" y="304"/>
                  </a:lnTo>
                  <a:lnTo>
                    <a:pt x="865" y="300"/>
                  </a:lnTo>
                  <a:lnTo>
                    <a:pt x="838" y="297"/>
                  </a:lnTo>
                  <a:lnTo>
                    <a:pt x="811" y="294"/>
                  </a:lnTo>
                  <a:lnTo>
                    <a:pt x="786" y="292"/>
                  </a:lnTo>
                  <a:lnTo>
                    <a:pt x="759" y="291"/>
                  </a:lnTo>
                  <a:lnTo>
                    <a:pt x="734" y="291"/>
                  </a:lnTo>
                  <a:lnTo>
                    <a:pt x="699" y="292"/>
                  </a:lnTo>
                  <a:lnTo>
                    <a:pt x="667" y="293"/>
                  </a:lnTo>
                  <a:lnTo>
                    <a:pt x="637" y="296"/>
                  </a:lnTo>
                  <a:lnTo>
                    <a:pt x="609" y="301"/>
                  </a:lnTo>
                  <a:lnTo>
                    <a:pt x="583" y="306"/>
                  </a:lnTo>
                  <a:lnTo>
                    <a:pt x="559" y="313"/>
                  </a:lnTo>
                  <a:lnTo>
                    <a:pt x="539" y="321"/>
                  </a:lnTo>
                  <a:lnTo>
                    <a:pt x="520" y="331"/>
                  </a:lnTo>
                  <a:lnTo>
                    <a:pt x="512" y="336"/>
                  </a:lnTo>
                  <a:lnTo>
                    <a:pt x="503" y="341"/>
                  </a:lnTo>
                  <a:lnTo>
                    <a:pt x="495" y="346"/>
                  </a:lnTo>
                  <a:lnTo>
                    <a:pt x="488" y="352"/>
                  </a:lnTo>
                  <a:lnTo>
                    <a:pt x="482" y="359"/>
                  </a:lnTo>
                  <a:lnTo>
                    <a:pt x="476" y="365"/>
                  </a:lnTo>
                  <a:lnTo>
                    <a:pt x="471" y="372"/>
                  </a:lnTo>
                  <a:lnTo>
                    <a:pt x="467" y="380"/>
                  </a:lnTo>
                  <a:lnTo>
                    <a:pt x="463" y="387"/>
                  </a:lnTo>
                  <a:lnTo>
                    <a:pt x="459" y="395"/>
                  </a:lnTo>
                  <a:lnTo>
                    <a:pt x="455" y="403"/>
                  </a:lnTo>
                  <a:lnTo>
                    <a:pt x="453" y="411"/>
                  </a:lnTo>
                  <a:lnTo>
                    <a:pt x="451" y="420"/>
                  </a:lnTo>
                  <a:lnTo>
                    <a:pt x="449" y="430"/>
                  </a:lnTo>
                  <a:lnTo>
                    <a:pt x="448" y="439"/>
                  </a:lnTo>
                  <a:lnTo>
                    <a:pt x="448" y="449"/>
                  </a:lnTo>
                  <a:lnTo>
                    <a:pt x="449" y="463"/>
                  </a:lnTo>
                  <a:lnTo>
                    <a:pt x="452" y="477"/>
                  </a:lnTo>
                  <a:lnTo>
                    <a:pt x="456" y="490"/>
                  </a:lnTo>
                  <a:lnTo>
                    <a:pt x="463" y="502"/>
                  </a:lnTo>
                  <a:lnTo>
                    <a:pt x="471" y="514"/>
                  </a:lnTo>
                  <a:lnTo>
                    <a:pt x="481" y="524"/>
                  </a:lnTo>
                  <a:lnTo>
                    <a:pt x="492" y="536"/>
                  </a:lnTo>
                  <a:lnTo>
                    <a:pt x="506" y="545"/>
                  </a:lnTo>
                  <a:lnTo>
                    <a:pt x="521" y="553"/>
                  </a:lnTo>
                  <a:lnTo>
                    <a:pt x="540" y="564"/>
                  </a:lnTo>
                  <a:lnTo>
                    <a:pt x="565" y="577"/>
                  </a:lnTo>
                  <a:lnTo>
                    <a:pt x="595" y="592"/>
                  </a:lnTo>
                  <a:lnTo>
                    <a:pt x="632" y="608"/>
                  </a:lnTo>
                  <a:lnTo>
                    <a:pt x="673" y="628"/>
                  </a:lnTo>
                  <a:lnTo>
                    <a:pt x="720" y="649"/>
                  </a:lnTo>
                  <a:lnTo>
                    <a:pt x="773" y="672"/>
                  </a:lnTo>
                  <a:lnTo>
                    <a:pt x="846" y="707"/>
                  </a:lnTo>
                  <a:lnTo>
                    <a:pt x="914" y="740"/>
                  </a:lnTo>
                  <a:lnTo>
                    <a:pt x="976" y="771"/>
                  </a:lnTo>
                  <a:lnTo>
                    <a:pt x="1031" y="802"/>
                  </a:lnTo>
                  <a:lnTo>
                    <a:pt x="1056" y="817"/>
                  </a:lnTo>
                  <a:lnTo>
                    <a:pt x="1080" y="832"/>
                  </a:lnTo>
                  <a:lnTo>
                    <a:pt x="1101" y="846"/>
                  </a:lnTo>
                  <a:lnTo>
                    <a:pt x="1122" y="860"/>
                  </a:lnTo>
                  <a:lnTo>
                    <a:pt x="1140" y="875"/>
                  </a:lnTo>
                  <a:lnTo>
                    <a:pt x="1157" y="888"/>
                  </a:lnTo>
                  <a:lnTo>
                    <a:pt x="1173" y="901"/>
                  </a:lnTo>
                  <a:lnTo>
                    <a:pt x="1187" y="913"/>
                  </a:lnTo>
                  <a:lnTo>
                    <a:pt x="1201" y="930"/>
                  </a:lnTo>
                  <a:lnTo>
                    <a:pt x="1215" y="945"/>
                  </a:lnTo>
                  <a:lnTo>
                    <a:pt x="1229" y="962"/>
                  </a:lnTo>
                  <a:lnTo>
                    <a:pt x="1241" y="979"/>
                  </a:lnTo>
                  <a:lnTo>
                    <a:pt x="1251" y="997"/>
                  </a:lnTo>
                  <a:lnTo>
                    <a:pt x="1261" y="1015"/>
                  </a:lnTo>
                  <a:lnTo>
                    <a:pt x="1270" y="1034"/>
                  </a:lnTo>
                  <a:lnTo>
                    <a:pt x="1279" y="1053"/>
                  </a:lnTo>
                  <a:lnTo>
                    <a:pt x="1286" y="1074"/>
                  </a:lnTo>
                  <a:lnTo>
                    <a:pt x="1292" y="1094"/>
                  </a:lnTo>
                  <a:lnTo>
                    <a:pt x="1298" y="1114"/>
                  </a:lnTo>
                  <a:lnTo>
                    <a:pt x="1302" y="1137"/>
                  </a:lnTo>
                  <a:lnTo>
                    <a:pt x="1305" y="1158"/>
                  </a:lnTo>
                  <a:lnTo>
                    <a:pt x="1307" y="1182"/>
                  </a:lnTo>
                  <a:lnTo>
                    <a:pt x="1309" y="1204"/>
                  </a:lnTo>
                  <a:lnTo>
                    <a:pt x="1309" y="1229"/>
                  </a:lnTo>
                  <a:lnTo>
                    <a:pt x="1308" y="1262"/>
                  </a:lnTo>
                  <a:lnTo>
                    <a:pt x="1306" y="1296"/>
                  </a:lnTo>
                  <a:lnTo>
                    <a:pt x="1301" y="1328"/>
                  </a:lnTo>
                  <a:lnTo>
                    <a:pt x="1295" y="1358"/>
                  </a:lnTo>
                  <a:lnTo>
                    <a:pt x="1291" y="1374"/>
                  </a:lnTo>
                  <a:lnTo>
                    <a:pt x="1286" y="1389"/>
                  </a:lnTo>
                  <a:lnTo>
                    <a:pt x="1282" y="1403"/>
                  </a:lnTo>
                  <a:lnTo>
                    <a:pt x="1276" y="1418"/>
                  </a:lnTo>
                  <a:lnTo>
                    <a:pt x="1270" y="1432"/>
                  </a:lnTo>
                  <a:lnTo>
                    <a:pt x="1263" y="1446"/>
                  </a:lnTo>
                  <a:lnTo>
                    <a:pt x="1257" y="1459"/>
                  </a:lnTo>
                  <a:lnTo>
                    <a:pt x="1250" y="1473"/>
                  </a:lnTo>
                  <a:lnTo>
                    <a:pt x="1242" y="1486"/>
                  </a:lnTo>
                  <a:lnTo>
                    <a:pt x="1234" y="1499"/>
                  </a:lnTo>
                  <a:lnTo>
                    <a:pt x="1225" y="1511"/>
                  </a:lnTo>
                  <a:lnTo>
                    <a:pt x="1216" y="1524"/>
                  </a:lnTo>
                  <a:lnTo>
                    <a:pt x="1206" y="1536"/>
                  </a:lnTo>
                  <a:lnTo>
                    <a:pt x="1196" y="1547"/>
                  </a:lnTo>
                  <a:lnTo>
                    <a:pt x="1186" y="1559"/>
                  </a:lnTo>
                  <a:lnTo>
                    <a:pt x="1175" y="1571"/>
                  </a:lnTo>
                  <a:lnTo>
                    <a:pt x="1151" y="1592"/>
                  </a:lnTo>
                  <a:lnTo>
                    <a:pt x="1126" y="1613"/>
                  </a:lnTo>
                  <a:lnTo>
                    <a:pt x="1099" y="1633"/>
                  </a:lnTo>
                  <a:lnTo>
                    <a:pt x="1069" y="1651"/>
                  </a:lnTo>
                  <a:lnTo>
                    <a:pt x="1045" y="1666"/>
                  </a:lnTo>
                  <a:lnTo>
                    <a:pt x="1018" y="1679"/>
                  </a:lnTo>
                  <a:lnTo>
                    <a:pt x="992" y="1691"/>
                  </a:lnTo>
                  <a:lnTo>
                    <a:pt x="964" y="1703"/>
                  </a:lnTo>
                  <a:lnTo>
                    <a:pt x="936" y="1714"/>
                  </a:lnTo>
                  <a:lnTo>
                    <a:pt x="906" y="1724"/>
                  </a:lnTo>
                  <a:lnTo>
                    <a:pt x="876" y="1732"/>
                  </a:lnTo>
                  <a:lnTo>
                    <a:pt x="845" y="1740"/>
                  </a:lnTo>
                  <a:lnTo>
                    <a:pt x="812" y="1747"/>
                  </a:lnTo>
                  <a:lnTo>
                    <a:pt x="780" y="1752"/>
                  </a:lnTo>
                  <a:lnTo>
                    <a:pt x="746" y="1757"/>
                  </a:lnTo>
                  <a:lnTo>
                    <a:pt x="710" y="1762"/>
                  </a:lnTo>
                  <a:lnTo>
                    <a:pt x="675" y="1766"/>
                  </a:lnTo>
                  <a:lnTo>
                    <a:pt x="639" y="1768"/>
                  </a:lnTo>
                  <a:lnTo>
                    <a:pt x="601" y="1769"/>
                  </a:lnTo>
                  <a:lnTo>
                    <a:pt x="563" y="1770"/>
                  </a:lnTo>
                  <a:lnTo>
                    <a:pt x="497" y="1769"/>
                  </a:lnTo>
                  <a:lnTo>
                    <a:pt x="431" y="1766"/>
                  </a:lnTo>
                  <a:lnTo>
                    <a:pt x="365" y="1761"/>
                  </a:lnTo>
                  <a:lnTo>
                    <a:pt x="299" y="1754"/>
                  </a:lnTo>
                  <a:lnTo>
                    <a:pt x="233" y="1745"/>
                  </a:lnTo>
                  <a:lnTo>
                    <a:pt x="167" y="1735"/>
                  </a:lnTo>
                  <a:lnTo>
                    <a:pt x="100" y="1722"/>
                  </a:lnTo>
                  <a:lnTo>
                    <a:pt x="34" y="1707"/>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custDataLst>
      <p:tags r:id="rId33"/>
    </p:custDataLst>
  </p:cSld>
  <p:clrMap bg1="lt1" tx1="dk1" bg2="lt2" tx2="dk2" accent1="accent1" accent2="accent2" accent3="accent3" accent4="accent4" accent5="accent5" accent6="accent6" hlink="hlink" folHlink="folHlink"/>
  <p:sldLayoutIdLst>
    <p:sldLayoutId id="2147483700" r:id="rId1"/>
    <p:sldLayoutId id="2147483702" r:id="rId2"/>
    <p:sldLayoutId id="2147483708" r:id="rId3"/>
    <p:sldLayoutId id="2147483709" r:id="rId4"/>
    <p:sldLayoutId id="2147483710" r:id="rId5"/>
    <p:sldLayoutId id="2147483711" r:id="rId6"/>
    <p:sldLayoutId id="2147483703" r:id="rId7"/>
    <p:sldLayoutId id="2147483679" r:id="rId8"/>
    <p:sldLayoutId id="2147483695" r:id="rId9"/>
    <p:sldLayoutId id="2147483705" r:id="rId10"/>
    <p:sldLayoutId id="2147483706" r:id="rId11"/>
    <p:sldLayoutId id="2147483713" r:id="rId12"/>
    <p:sldLayoutId id="2147483712" r:id="rId13"/>
    <p:sldLayoutId id="2147483670" r:id="rId14"/>
    <p:sldLayoutId id="2147483692" r:id="rId15"/>
    <p:sldLayoutId id="2147483696" r:id="rId16"/>
    <p:sldLayoutId id="2147483707" r:id="rId17"/>
    <p:sldLayoutId id="2147483715" r:id="rId18"/>
    <p:sldLayoutId id="2147483683" r:id="rId19"/>
    <p:sldLayoutId id="2147483681" r:id="rId20"/>
    <p:sldLayoutId id="2147483697" r:id="rId21"/>
    <p:sldLayoutId id="2147483691" r:id="rId22"/>
    <p:sldLayoutId id="2147483693" r:id="rId23"/>
    <p:sldLayoutId id="2147483684" r:id="rId24"/>
    <p:sldLayoutId id="2147483685" r:id="rId25"/>
    <p:sldLayoutId id="2147483694" r:id="rId26"/>
    <p:sldLayoutId id="2147483686" r:id="rId27"/>
    <p:sldLayoutId id="2147483688" r:id="rId28"/>
    <p:sldLayoutId id="2147483704" r:id="rId29"/>
    <p:sldLayoutId id="2147483716" r:id="rId30"/>
  </p:sldLayoutIdLst>
  <p:hf hdr="0"/>
  <p:txStyles>
    <p:titleStyle>
      <a:lvl1pPr algn="l" rtl="0" eaLnBrk="1" fontAlgn="base" hangingPunct="1">
        <a:spcBef>
          <a:spcPct val="0"/>
        </a:spcBef>
        <a:spcAft>
          <a:spcPct val="0"/>
        </a:spcAft>
        <a:defRPr sz="2200" b="1">
          <a:solidFill>
            <a:srgbClr val="00646E"/>
          </a:solidFill>
          <a:latin typeface="Arial" pitchFamily="34" charset="0"/>
          <a:ea typeface="+mj-ea"/>
          <a:cs typeface="Arial" pitchFamily="34" charset="0"/>
        </a:defRPr>
      </a:lvl1pPr>
      <a:lvl2pPr algn="l" rtl="0" eaLnBrk="1" fontAlgn="base" hangingPunct="1">
        <a:spcBef>
          <a:spcPct val="0"/>
        </a:spcBef>
        <a:spcAft>
          <a:spcPct val="0"/>
        </a:spcAft>
        <a:defRPr sz="2000" b="1">
          <a:solidFill>
            <a:schemeClr val="tx1"/>
          </a:solidFill>
          <a:latin typeface="Arial" charset="0"/>
          <a:ea typeface="ＭＳ Ｐゴシック" charset="-128"/>
        </a:defRPr>
      </a:lvl2pPr>
      <a:lvl3pPr algn="l" rtl="0" eaLnBrk="1" fontAlgn="base" hangingPunct="1">
        <a:spcBef>
          <a:spcPct val="0"/>
        </a:spcBef>
        <a:spcAft>
          <a:spcPct val="0"/>
        </a:spcAft>
        <a:defRPr sz="2000" b="1">
          <a:solidFill>
            <a:schemeClr val="tx1"/>
          </a:solidFill>
          <a:latin typeface="Arial" charset="0"/>
          <a:ea typeface="ＭＳ Ｐゴシック" charset="-128"/>
        </a:defRPr>
      </a:lvl3pPr>
      <a:lvl4pPr algn="l" rtl="0" eaLnBrk="1" fontAlgn="base" hangingPunct="1">
        <a:spcBef>
          <a:spcPct val="0"/>
        </a:spcBef>
        <a:spcAft>
          <a:spcPct val="0"/>
        </a:spcAft>
        <a:defRPr sz="2000" b="1">
          <a:solidFill>
            <a:schemeClr val="tx1"/>
          </a:solidFill>
          <a:latin typeface="Arial" charset="0"/>
          <a:ea typeface="ＭＳ Ｐゴシック" charset="-128"/>
        </a:defRPr>
      </a:lvl4pPr>
      <a:lvl5pPr algn="l" rtl="0" eaLnBrk="1" fontAlgn="base" hangingPunct="1">
        <a:spcBef>
          <a:spcPct val="0"/>
        </a:spcBef>
        <a:spcAft>
          <a:spcPct val="0"/>
        </a:spcAft>
        <a:defRPr sz="2000" b="1">
          <a:solidFill>
            <a:schemeClr val="tx1"/>
          </a:solidFill>
          <a:latin typeface="Arial" charset="0"/>
          <a:ea typeface="ＭＳ Ｐゴシック" charset="-128"/>
        </a:defRPr>
      </a:lvl5pPr>
      <a:lvl6pPr marL="457200" algn="l" rtl="0" eaLnBrk="1" fontAlgn="base" hangingPunct="1">
        <a:spcBef>
          <a:spcPct val="0"/>
        </a:spcBef>
        <a:spcAft>
          <a:spcPct val="0"/>
        </a:spcAft>
        <a:defRPr sz="2000" b="1">
          <a:solidFill>
            <a:schemeClr val="tx1"/>
          </a:solidFill>
          <a:latin typeface="Arial" charset="0"/>
          <a:ea typeface="ヒラギノ角ゴ Pro W3" charset="0"/>
        </a:defRPr>
      </a:lvl6pPr>
      <a:lvl7pPr marL="914400" algn="l" rtl="0" eaLnBrk="1" fontAlgn="base" hangingPunct="1">
        <a:spcBef>
          <a:spcPct val="0"/>
        </a:spcBef>
        <a:spcAft>
          <a:spcPct val="0"/>
        </a:spcAft>
        <a:defRPr sz="2000" b="1">
          <a:solidFill>
            <a:schemeClr val="tx1"/>
          </a:solidFill>
          <a:latin typeface="Arial" charset="0"/>
          <a:ea typeface="ヒラギノ角ゴ Pro W3" charset="0"/>
        </a:defRPr>
      </a:lvl7pPr>
      <a:lvl8pPr marL="1371600" algn="l" rtl="0" eaLnBrk="1" fontAlgn="base" hangingPunct="1">
        <a:spcBef>
          <a:spcPct val="0"/>
        </a:spcBef>
        <a:spcAft>
          <a:spcPct val="0"/>
        </a:spcAft>
        <a:defRPr sz="2000" b="1">
          <a:solidFill>
            <a:schemeClr val="tx1"/>
          </a:solidFill>
          <a:latin typeface="Arial" charset="0"/>
          <a:ea typeface="ヒラギノ角ゴ Pro W3" charset="0"/>
        </a:defRPr>
      </a:lvl8pPr>
      <a:lvl9pPr marL="1828800" algn="l" rtl="0" eaLnBrk="1" fontAlgn="base" hangingPunct="1">
        <a:spcBef>
          <a:spcPct val="0"/>
        </a:spcBef>
        <a:spcAft>
          <a:spcPct val="0"/>
        </a:spcAft>
        <a:defRPr sz="2000" b="1">
          <a:solidFill>
            <a:schemeClr val="tx1"/>
          </a:solidFill>
          <a:latin typeface="Arial" charset="0"/>
          <a:ea typeface="ヒラギノ角ゴ Pro W3" charset="0"/>
        </a:defRPr>
      </a:lvl9pPr>
    </p:titleStyle>
    <p:bodyStyle>
      <a:lvl1pPr marL="0" indent="0" algn="l" rtl="0" eaLnBrk="1" fontAlgn="base" hangingPunct="1">
        <a:lnSpc>
          <a:spcPct val="100000"/>
        </a:lnSpc>
        <a:spcBef>
          <a:spcPts val="30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8000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2pPr>
      <a:lvl3pPr marL="358775" indent="-18000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3pPr>
      <a:lvl4pPr marL="538163" indent="-180000" algn="l" rtl="0" eaLnBrk="1" fontAlgn="base" hangingPunct="1">
        <a:lnSpc>
          <a:spcPct val="100000"/>
        </a:lnSpc>
        <a:spcBef>
          <a:spcPts val="300"/>
        </a:spcBef>
        <a:spcAft>
          <a:spcPct val="0"/>
        </a:spcAft>
        <a:buClr>
          <a:srgbClr val="879BAA"/>
        </a:buClr>
        <a:buChar char="•"/>
        <a:tabLst/>
        <a:defRPr>
          <a:solidFill>
            <a:schemeClr val="tx1"/>
          </a:solidFill>
          <a:latin typeface="Arial" pitchFamily="34" charset="0"/>
          <a:ea typeface="+mn-ea"/>
          <a:cs typeface="Arial" pitchFamily="34" charset="0"/>
        </a:defRPr>
      </a:lvl4pPr>
      <a:lvl5pPr marL="720000" indent="-180000" algn="l" rtl="0" eaLnBrk="1" fontAlgn="base" hangingPunct="1">
        <a:lnSpc>
          <a:spcPct val="100000"/>
        </a:lnSpc>
        <a:spcBef>
          <a:spcPts val="300"/>
        </a:spcBef>
        <a:spcAft>
          <a:spcPct val="0"/>
        </a:spcAft>
        <a:buClr>
          <a:srgbClr val="879BAA"/>
        </a:buClr>
        <a:buChar char="•"/>
        <a:tabLst/>
        <a:defRPr baseline="0">
          <a:solidFill>
            <a:schemeClr val="tx1"/>
          </a:solidFill>
          <a:latin typeface="Arial" pitchFamily="34" charset="0"/>
          <a:ea typeface="+mn-ea"/>
          <a:cs typeface="Arial" pitchFamily="34" charset="0"/>
        </a:defRPr>
      </a:lvl5pPr>
      <a:lvl6pPr marL="72000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6pPr>
      <a:lvl7pPr marL="72000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7pPr>
      <a:lvl8pPr marL="72000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8pPr>
      <a:lvl9pPr marL="72000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29.xml"/><Relationship Id="rId7" Type="http://schemas.openxmlformats.org/officeDocument/2006/relationships/oleObject" Target="../embeddings/oleObject6.bin"/><Relationship Id="rId2" Type="http://schemas.openxmlformats.org/officeDocument/2006/relationships/tags" Target="../tags/tag128.xml"/><Relationship Id="rId1" Type="http://schemas.openxmlformats.org/officeDocument/2006/relationships/vmlDrawing" Target="../drawings/vmlDrawing6.v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130.xml"/></Relationships>
</file>

<file path=ppt/slides/_rels/slide1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30.xml"/><Relationship Id="rId1" Type="http://schemas.openxmlformats.org/officeDocument/2006/relationships/vmlDrawing" Target="../drawings/vmlDrawing8.vml"/><Relationship Id="rId6" Type="http://schemas.openxmlformats.org/officeDocument/2006/relationships/image" Target="../media/image7.emf"/><Relationship Id="rId5" Type="http://schemas.openxmlformats.org/officeDocument/2006/relationships/package" Target="../embeddings/Microsoft_Excel_Worksheet2.xlsx"/><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slideLayout" Target="../slideLayouts/slideLayout30.xml"/><Relationship Id="rId1" Type="http://schemas.openxmlformats.org/officeDocument/2006/relationships/vmlDrawing" Target="../drawings/vmlDrawing9.vml"/><Relationship Id="rId4" Type="http://schemas.openxmlformats.org/officeDocument/2006/relationships/image" Target="../media/image10.emf"/></Relationships>
</file>

<file path=ppt/slides/_rels/slide2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slideLayout" Target="../slideLayouts/slideLayout30.xml"/><Relationship Id="rId1" Type="http://schemas.openxmlformats.org/officeDocument/2006/relationships/vmlDrawing" Target="../drawings/vmlDrawing10.vml"/><Relationship Id="rId4" Type="http://schemas.openxmlformats.org/officeDocument/2006/relationships/image" Target="../media/image11.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2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mailto:jiri.pohl@siemens.com"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14.xml"/><Relationship Id="rId1" Type="http://schemas.openxmlformats.org/officeDocument/2006/relationships/vmlDrawing" Target="../drawings/vmlDrawing7.v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3"/>
            </p:custDataLst>
            <p:extLst>
              <p:ext uri="{D42A27DB-BD31-4B8C-83A1-F6EECF244321}">
                <p14:modId xmlns:p14="http://schemas.microsoft.com/office/powerpoint/2010/main" val="87213452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81" name="think-cell Folie" r:id="rId7" imgW="360" imgH="360" progId="">
                  <p:embed/>
                </p:oleObj>
              </mc:Choice>
              <mc:Fallback>
                <p:oleObj name="think-cell Folie" r:id="rId7" imgW="360" imgH="360" progId="">
                  <p:embed/>
                  <p:pic>
                    <p:nvPicPr>
                      <p:cNvPr id="0" name="Picture 14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hteck 3" hidden="1"/>
          <p:cNvSpPr/>
          <p:nvPr>
            <p:custDataLst>
              <p:tags r:id="rId4"/>
            </p:custDataLst>
          </p:nvPr>
        </p:nvSpPr>
        <p:spPr bwMode="auto">
          <a:xfrm>
            <a:off x="0" y="0"/>
            <a:ext cx="158750" cy="158750"/>
          </a:xfrm>
          <a:prstGeom prst="rect">
            <a:avLst/>
          </a:prstGeom>
          <a:solidFill>
            <a:srgbClr val="DFE6ED"/>
          </a:solidFill>
          <a:ln>
            <a:noFill/>
          </a:ln>
          <a:effectLst/>
          <a:ex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pPr>
            <a:endParaRPr lang="de-DE" sz="1400" dirty="0">
              <a:latin typeface="Arial"/>
              <a:ea typeface="+mn-ea"/>
              <a:cs typeface="Arial"/>
              <a:sym typeface="Arial"/>
            </a:endParaRPr>
          </a:p>
        </p:txBody>
      </p:sp>
      <p:sp>
        <p:nvSpPr>
          <p:cNvPr id="7" name="Titel 6"/>
          <p:cNvSpPr>
            <a:spLocks noGrp="1"/>
          </p:cNvSpPr>
          <p:nvPr>
            <p:ph type="ctrTitle"/>
          </p:nvPr>
        </p:nvSpPr>
        <p:spPr>
          <a:xfrm>
            <a:off x="627061" y="2906828"/>
            <a:ext cx="8584315" cy="2895667"/>
          </a:xfrm>
        </p:spPr>
        <p:txBody>
          <a:bodyPr>
            <a:noAutofit/>
          </a:bodyPr>
          <a:lstStyle/>
          <a:p>
            <a:r>
              <a:rPr lang="cs-CZ" sz="2400" dirty="0">
                <a:latin typeface="Arial" charset="0"/>
                <a:cs typeface="Arial" charset="0"/>
              </a:rPr>
              <a:t>Vnitrostátní plán ČR v oblasti energetiky a klimatu</a:t>
            </a:r>
            <a:br>
              <a:rPr lang="cs-CZ" sz="2400" dirty="0">
                <a:latin typeface="Arial" charset="0"/>
                <a:cs typeface="Arial" charset="0"/>
              </a:rPr>
            </a:br>
            <a:r>
              <a:rPr lang="cs-CZ" sz="2400" dirty="0">
                <a:latin typeface="Arial" charset="0"/>
                <a:cs typeface="Arial" charset="0"/>
              </a:rPr>
              <a:t> a vize jeho naplňování v dopravě</a:t>
            </a:r>
            <a:r>
              <a:rPr lang="cs-CZ" sz="2800" dirty="0">
                <a:latin typeface="Arial" charset="0"/>
                <a:cs typeface="Arial" charset="0"/>
              </a:rPr>
              <a:t/>
            </a:r>
            <a:br>
              <a:rPr lang="cs-CZ" sz="2800" dirty="0">
                <a:latin typeface="Arial" charset="0"/>
                <a:cs typeface="Arial" charset="0"/>
              </a:rPr>
            </a:br>
            <a:r>
              <a:rPr lang="cs-CZ" sz="1600" dirty="0">
                <a:latin typeface="Arial" charset="0"/>
                <a:cs typeface="Arial" charset="0"/>
              </a:rPr>
              <a:t/>
            </a:r>
            <a:br>
              <a:rPr lang="cs-CZ" sz="1600" dirty="0">
                <a:latin typeface="Arial" charset="0"/>
                <a:cs typeface="Arial" charset="0"/>
              </a:rPr>
            </a:br>
            <a:r>
              <a:rPr lang="cs-CZ" sz="1600" dirty="0">
                <a:latin typeface="Arial" charset="0"/>
                <a:cs typeface="Arial" charset="0"/>
              </a:rPr>
              <a:t>CB CSC</a:t>
            </a:r>
            <a:r>
              <a:rPr lang="cs-CZ" sz="1600" dirty="0"/>
              <a:t/>
            </a:r>
            <a:br>
              <a:rPr lang="cs-CZ" sz="1600" dirty="0"/>
            </a:br>
            <a:r>
              <a:rPr lang="cs-CZ" sz="1600" dirty="0"/>
              <a:t>Praha, 16.5. 2019</a:t>
            </a:r>
            <a:br>
              <a:rPr lang="cs-CZ" sz="1600" dirty="0"/>
            </a:br>
            <a:r>
              <a:rPr lang="cs-CZ" sz="1600" dirty="0"/>
              <a:t/>
            </a:r>
            <a:br>
              <a:rPr lang="cs-CZ" sz="1600" dirty="0"/>
            </a:br>
            <a:r>
              <a:rPr lang="cs-CZ" sz="1600" dirty="0"/>
              <a:t>Jiří Pohl, Siemens Mobility, s.r.o. </a:t>
            </a:r>
            <a:br>
              <a:rPr lang="cs-CZ" sz="1600" dirty="0"/>
            </a:br>
            <a:r>
              <a:rPr lang="cs-CZ" sz="1600" dirty="0"/>
              <a:t>člen Výboru pro udržitelnou energetiku Rady vlády pro udržitelný rozvoj</a:t>
            </a:r>
            <a:br>
              <a:rPr lang="cs-CZ" sz="1600" dirty="0"/>
            </a:br>
            <a:r>
              <a:rPr lang="cs-CZ" sz="1600" dirty="0"/>
              <a:t>člen Výboru pro udržitelnou dopravu Rady vlády pro udržitelný rozvoj</a:t>
            </a:r>
            <a:endParaRPr lang="en-US" sz="1600" noProof="0" dirty="0"/>
          </a:p>
        </p:txBody>
      </p:sp>
      <p:sp>
        <p:nvSpPr>
          <p:cNvPr id="13" name="Textplatzhalter 12"/>
          <p:cNvSpPr>
            <a:spLocks noGrp="1"/>
          </p:cNvSpPr>
          <p:nvPr>
            <p:ph type="body" sz="quarter" idx="12"/>
          </p:nvPr>
        </p:nvSpPr>
        <p:spPr>
          <a:xfrm>
            <a:off x="627062" y="5907600"/>
            <a:ext cx="8021638" cy="324000"/>
          </a:xfrm>
        </p:spPr>
        <p:txBody>
          <a:bodyPr/>
          <a:lstStyle/>
          <a:p>
            <a:r>
              <a:rPr lang="en-US" dirty="0" err="1"/>
              <a:t>siemens.c</a:t>
            </a:r>
            <a:r>
              <a:rPr lang="cs-CZ" dirty="0"/>
              <a:t>z</a:t>
            </a:r>
            <a:r>
              <a:rPr lang="en-US" dirty="0"/>
              <a:t>/mobility</a:t>
            </a:r>
          </a:p>
        </p:txBody>
      </p:sp>
      <p:sp>
        <p:nvSpPr>
          <p:cNvPr id="14" name="Textplatzhalter 13"/>
          <p:cNvSpPr>
            <a:spLocks noGrp="1"/>
          </p:cNvSpPr>
          <p:nvPr>
            <p:ph type="body" sz="quarter" idx="13"/>
          </p:nvPr>
        </p:nvSpPr>
        <p:spPr/>
        <p:txBody>
          <a:bodyPr/>
          <a:lstStyle/>
          <a:p>
            <a:r>
              <a:rPr lang="en-US" dirty="0"/>
              <a:t>© Siemens Mobility 201</a:t>
            </a:r>
            <a:r>
              <a:rPr lang="cs-CZ" dirty="0"/>
              <a:t>9</a:t>
            </a:r>
            <a:endParaRPr lang="en-US" dirty="0"/>
          </a:p>
        </p:txBody>
      </p:sp>
    </p:spTree>
    <p:custDataLst>
      <p:tags r:id="rId2"/>
    </p:custDataLst>
    <p:extLst>
      <p:ext uri="{BB962C8B-B14F-4D97-AF65-F5344CB8AC3E}">
        <p14:creationId xmlns:p14="http://schemas.microsoft.com/office/powerpoint/2010/main" val="2875017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6697" y="-15437"/>
            <a:ext cx="13264175" cy="764704"/>
          </a:xfrm>
        </p:spPr>
        <p:txBody>
          <a:bodyPr/>
          <a:lstStyle/>
          <a:p>
            <a:r>
              <a:rPr lang="cs-CZ" sz="2000" dirty="0">
                <a:cs typeface="Arial" charset="0"/>
              </a:rPr>
              <a:t>Úkol pro dopravu: </a:t>
            </a:r>
            <a:br>
              <a:rPr lang="cs-CZ" sz="2000" dirty="0">
                <a:cs typeface="Arial" charset="0"/>
              </a:rPr>
            </a:br>
            <a:r>
              <a:rPr lang="cs-CZ" sz="2000" dirty="0">
                <a:cs typeface="Arial" charset="0"/>
              </a:rPr>
              <a:t>zastavit růst spotřeby energie a systematicky snižovat spotřebu energie</a:t>
            </a:r>
            <a:br>
              <a:rPr lang="cs-CZ" sz="2000" dirty="0">
                <a:cs typeface="Arial" charset="0"/>
              </a:rPr>
            </a:br>
            <a:endParaRPr lang="de-DE" sz="2000" dirty="0">
              <a:cs typeface="Arial" charset="0"/>
            </a:endParaRPr>
          </a:p>
        </p:txBody>
      </p:sp>
      <p:sp>
        <p:nvSpPr>
          <p:cNvPr id="4" name="Obdélník 3">
            <a:extLst>
              <a:ext uri="{FF2B5EF4-FFF2-40B4-BE49-F238E27FC236}">
                <a16:creationId xmlns:a16="http://schemas.microsoft.com/office/drawing/2014/main" xmlns="" id="{4DC83410-0F97-45EA-A2F0-14D12304EF60}"/>
              </a:ext>
            </a:extLst>
          </p:cNvPr>
          <p:cNvSpPr/>
          <p:nvPr/>
        </p:nvSpPr>
        <p:spPr>
          <a:xfrm>
            <a:off x="323849" y="2886075"/>
            <a:ext cx="3019099" cy="1938992"/>
          </a:xfrm>
          <a:prstGeom prst="rect">
            <a:avLst/>
          </a:prstGeom>
        </p:spPr>
        <p:txBody>
          <a:bodyPr wrap="square">
            <a:spAutoFit/>
          </a:bodyPr>
          <a:lstStyle/>
          <a:p>
            <a:r>
              <a:rPr lang="cs-CZ" sz="1600" b="1" dirty="0">
                <a:solidFill>
                  <a:schemeClr val="tx1"/>
                </a:solidFill>
                <a:ea typeface="Arial Unicode MS" panose="020B0604020202020204" pitchFamily="34" charset="-128"/>
                <a:cs typeface="Arial Unicode MS" panose="020B0604020202020204" pitchFamily="34" charset="-128"/>
              </a:rPr>
              <a:t>Snížení energetické náročnosti dopravy je nutností.</a:t>
            </a:r>
          </a:p>
          <a:p>
            <a:r>
              <a:rPr lang="cs-CZ" sz="1600" b="1" dirty="0">
                <a:solidFill>
                  <a:schemeClr val="tx1"/>
                </a:solidFill>
                <a:ea typeface="Arial Unicode MS" panose="020B0604020202020204" pitchFamily="34" charset="-128"/>
                <a:cs typeface="Arial Unicode MS" panose="020B0604020202020204" pitchFamily="34" charset="-128"/>
              </a:rPr>
              <a:t>Bez zásadního obratu v dopravě</a:t>
            </a:r>
            <a:r>
              <a:rPr lang="de-DE" sz="1600" b="1" dirty="0">
                <a:solidFill>
                  <a:schemeClr val="tx1"/>
                </a:solidFill>
                <a:ea typeface="Arial Unicode MS" panose="020B0604020202020204" pitchFamily="34" charset="-128"/>
                <a:cs typeface="Arial Unicode MS" panose="020B0604020202020204" pitchFamily="34" charset="-128"/>
              </a:rPr>
              <a:t> </a:t>
            </a:r>
            <a:r>
              <a:rPr lang="cs-CZ" sz="1600" b="1" dirty="0">
                <a:solidFill>
                  <a:schemeClr val="tx1"/>
                </a:solidFill>
                <a:ea typeface="Arial Unicode MS" panose="020B0604020202020204" pitchFamily="34" charset="-128"/>
                <a:cs typeface="Arial Unicode MS" panose="020B0604020202020204" pitchFamily="34" charset="-128"/>
              </a:rPr>
              <a:t>by ČR nemohla splnit cíle, které si stanovila v oblasti úspor energie.</a:t>
            </a:r>
            <a:endParaRPr lang="cs-CZ" sz="1600" dirty="0">
              <a:solidFill>
                <a:schemeClr val="tx1"/>
              </a:solidFill>
            </a:endParaRPr>
          </a:p>
        </p:txBody>
      </p:sp>
      <p:graphicFrame>
        <p:nvGraphicFramePr>
          <p:cNvPr id="11" name="Graf 10">
            <a:extLst>
              <a:ext uri="{FF2B5EF4-FFF2-40B4-BE49-F238E27FC236}">
                <a16:creationId xmlns:a16="http://schemas.microsoft.com/office/drawing/2014/main" xmlns="" id="{00000000-0008-0000-0E00-000002000000}"/>
              </a:ext>
            </a:extLst>
          </p:cNvPr>
          <p:cNvGraphicFramePr>
            <a:graphicFrameLocks/>
          </p:cNvGraphicFramePr>
          <p:nvPr>
            <p:extLst>
              <p:ext uri="{D42A27DB-BD31-4B8C-83A1-F6EECF244321}">
                <p14:modId xmlns:p14="http://schemas.microsoft.com/office/powerpoint/2010/main" val="3218897957"/>
              </p:ext>
            </p:extLst>
          </p:nvPr>
        </p:nvGraphicFramePr>
        <p:xfrm>
          <a:off x="4200525" y="1309688"/>
          <a:ext cx="7229475" cy="54578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82151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6697" y="-15437"/>
            <a:ext cx="13264175" cy="764704"/>
          </a:xfrm>
        </p:spPr>
        <p:txBody>
          <a:bodyPr/>
          <a:lstStyle/>
          <a:p>
            <a:r>
              <a:rPr lang="cs-CZ" sz="2000" dirty="0">
                <a:cs typeface="Arial" charset="0"/>
              </a:rPr>
              <a:t>Varování:</a:t>
            </a:r>
            <a:br>
              <a:rPr lang="cs-CZ" sz="2000" dirty="0">
                <a:cs typeface="Arial" charset="0"/>
              </a:rPr>
            </a:br>
            <a:r>
              <a:rPr lang="cs-CZ" sz="2000" dirty="0">
                <a:cs typeface="Arial" charset="0"/>
              </a:rPr>
              <a:t>neplnění Státní energetické koncepce</a:t>
            </a:r>
            <a:br>
              <a:rPr lang="cs-CZ" sz="2000" dirty="0">
                <a:cs typeface="Arial" charset="0"/>
              </a:rPr>
            </a:br>
            <a:endParaRPr lang="de-DE" sz="2000" dirty="0">
              <a:cs typeface="Arial" charset="0"/>
            </a:endParaRPr>
          </a:p>
        </p:txBody>
      </p:sp>
      <p:sp>
        <p:nvSpPr>
          <p:cNvPr id="3" name="Obdélník 2">
            <a:extLst>
              <a:ext uri="{FF2B5EF4-FFF2-40B4-BE49-F238E27FC236}">
                <a16:creationId xmlns:a16="http://schemas.microsoft.com/office/drawing/2014/main" xmlns="" id="{327B7C09-203E-4911-8A3F-9AEE77DEDDAE}"/>
              </a:ext>
            </a:extLst>
          </p:cNvPr>
          <p:cNvSpPr/>
          <p:nvPr/>
        </p:nvSpPr>
        <p:spPr>
          <a:xfrm>
            <a:off x="176215" y="2828836"/>
            <a:ext cx="3881435" cy="2585323"/>
          </a:xfrm>
          <a:prstGeom prst="rect">
            <a:avLst/>
          </a:prstGeom>
        </p:spPr>
        <p:txBody>
          <a:bodyPr wrap="square">
            <a:spAutoFit/>
          </a:bodyPr>
          <a:lstStyle/>
          <a:p>
            <a:r>
              <a:rPr lang="cs-CZ" b="1" dirty="0">
                <a:solidFill>
                  <a:schemeClr val="tx1"/>
                </a:solidFill>
              </a:rPr>
              <a:t>Situace v dopravě se v ČR vyvíjí zcela opačně, než určuje Státní energetická koncepce z roku 2015: </a:t>
            </a:r>
          </a:p>
          <a:p>
            <a:pPr marL="285750" indent="-285750">
              <a:buFontTx/>
              <a:buChar char="-"/>
            </a:pPr>
            <a:r>
              <a:rPr lang="cs-CZ" b="1" dirty="0">
                <a:solidFill>
                  <a:schemeClr val="tx1"/>
                </a:solidFill>
              </a:rPr>
              <a:t>u ropných paliv dochází místo poklesu k růstu, </a:t>
            </a:r>
          </a:p>
          <a:p>
            <a:pPr marL="285750" indent="-285750">
              <a:buFontTx/>
              <a:buChar char="-"/>
            </a:pPr>
            <a:r>
              <a:rPr lang="cs-CZ" b="1" dirty="0">
                <a:solidFill>
                  <a:schemeClr val="tx1"/>
                </a:solidFill>
              </a:rPr>
              <a:t>u elektřiny nastala místo růstu stagnace.</a:t>
            </a:r>
            <a:endParaRPr lang="cs-CZ" dirty="0">
              <a:solidFill>
                <a:schemeClr val="tx1"/>
              </a:solidFill>
            </a:endParaRPr>
          </a:p>
        </p:txBody>
      </p:sp>
      <p:graphicFrame>
        <p:nvGraphicFramePr>
          <p:cNvPr id="6" name="Graf 5">
            <a:extLst>
              <a:ext uri="{FF2B5EF4-FFF2-40B4-BE49-F238E27FC236}">
                <a16:creationId xmlns:a16="http://schemas.microsoft.com/office/drawing/2014/main" xmlns="" id="{F7248FAD-D6A9-4A98-B983-3BF9C094C15E}"/>
              </a:ext>
            </a:extLst>
          </p:cNvPr>
          <p:cNvGraphicFramePr>
            <a:graphicFrameLocks/>
          </p:cNvGraphicFramePr>
          <p:nvPr>
            <p:extLst>
              <p:ext uri="{D42A27DB-BD31-4B8C-83A1-F6EECF244321}">
                <p14:modId xmlns:p14="http://schemas.microsoft.com/office/powerpoint/2010/main" val="3815996373"/>
              </p:ext>
            </p:extLst>
          </p:nvPr>
        </p:nvGraphicFramePr>
        <p:xfrm>
          <a:off x="4333875" y="1133475"/>
          <a:ext cx="7606233" cy="56197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84262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673"/>
            <a:ext cx="8229600" cy="562074"/>
          </a:xfrm>
        </p:spPr>
        <p:txBody>
          <a:bodyPr>
            <a:noAutofit/>
          </a:bodyPr>
          <a:lstStyle/>
          <a:p>
            <a:pPr algn="l"/>
            <a:r>
              <a:rPr lang="cs-CZ" sz="2000" dirty="0"/>
              <a:t>Vliv dopravy na životní prostředí</a:t>
            </a:r>
            <a:endParaRPr lang="de-DE" sz="2000" dirty="0"/>
          </a:p>
        </p:txBody>
      </p:sp>
      <p:graphicFrame>
        <p:nvGraphicFramePr>
          <p:cNvPr id="5" name="Graf 4"/>
          <p:cNvGraphicFramePr/>
          <p:nvPr>
            <p:extLst/>
          </p:nvPr>
        </p:nvGraphicFramePr>
        <p:xfrm>
          <a:off x="5928160" y="1314450"/>
          <a:ext cx="5629276" cy="5041900"/>
        </p:xfrm>
        <a:graphic>
          <a:graphicData uri="http://schemas.openxmlformats.org/drawingml/2006/chart">
            <c:chart xmlns:c="http://schemas.openxmlformats.org/drawingml/2006/chart" xmlns:r="http://schemas.openxmlformats.org/officeDocument/2006/relationships" r:id="rId2"/>
          </a:graphicData>
        </a:graphic>
      </p:graphicFrame>
      <p:sp>
        <p:nvSpPr>
          <p:cNvPr id="3" name="Obdélník 2">
            <a:extLst>
              <a:ext uri="{FF2B5EF4-FFF2-40B4-BE49-F238E27FC236}">
                <a16:creationId xmlns:a16="http://schemas.microsoft.com/office/drawing/2014/main" xmlns="" id="{1373AC1F-7A8C-4417-890B-10E5F516E325}"/>
              </a:ext>
            </a:extLst>
          </p:cNvPr>
          <p:cNvSpPr/>
          <p:nvPr/>
        </p:nvSpPr>
        <p:spPr>
          <a:xfrm>
            <a:off x="265858" y="1955527"/>
            <a:ext cx="5372942" cy="3416320"/>
          </a:xfrm>
          <a:prstGeom prst="rect">
            <a:avLst/>
          </a:prstGeom>
        </p:spPr>
        <p:txBody>
          <a:bodyPr wrap="square">
            <a:spAutoFit/>
          </a:bodyPr>
          <a:lstStyle/>
          <a:p>
            <a:r>
              <a:rPr lang="cs-CZ" b="1" dirty="0">
                <a:solidFill>
                  <a:schemeClr val="tx1"/>
                </a:solidFill>
              </a:rPr>
              <a:t>Dosavadní vývoj v oblasti dopravy v ČR je extenzivní – spotřeba nafty i exhalace rostou rychleji, než  přepravní výkony</a:t>
            </a:r>
            <a:endParaRPr lang="de-DE" dirty="0">
              <a:solidFill>
                <a:schemeClr val="tx1"/>
              </a:solidFill>
            </a:endParaRPr>
          </a:p>
          <a:p>
            <a:r>
              <a:rPr lang="cs-CZ" b="1" dirty="0">
                <a:solidFill>
                  <a:schemeClr val="tx1"/>
                </a:solidFill>
              </a:rPr>
              <a:t>Kritický je zejména růst emisí </a:t>
            </a:r>
            <a:r>
              <a:rPr lang="cs-CZ" b="1" dirty="0" err="1">
                <a:solidFill>
                  <a:schemeClr val="tx1"/>
                </a:solidFill>
              </a:rPr>
              <a:t>polyaromatických</a:t>
            </a:r>
            <a:r>
              <a:rPr lang="cs-CZ" b="1" dirty="0">
                <a:solidFill>
                  <a:schemeClr val="tx1"/>
                </a:solidFill>
              </a:rPr>
              <a:t> uhlovodíků (PAH), zejména </a:t>
            </a:r>
            <a:r>
              <a:rPr lang="cs-CZ" b="1" dirty="0" err="1">
                <a:solidFill>
                  <a:schemeClr val="tx1"/>
                </a:solidFill>
              </a:rPr>
              <a:t>benzo</a:t>
            </a:r>
            <a:r>
              <a:rPr lang="cs-CZ" b="1" dirty="0">
                <a:solidFill>
                  <a:schemeClr val="tx1"/>
                </a:solidFill>
              </a:rPr>
              <a:t>(a) pyrenu a jemných prachových částic PM 1 a PM 2,5, které nejsou limitovány emisními třídami EURO. </a:t>
            </a:r>
          </a:p>
          <a:p>
            <a:r>
              <a:rPr lang="cs-CZ" b="1" dirty="0">
                <a:solidFill>
                  <a:schemeClr val="tx1"/>
                </a:solidFill>
              </a:rPr>
              <a:t>Přitom podle propočtů MŽP ČR je počet obětí znečistěného ovzduší zhruba 8krát vyšší, než počet obětí dopravních nehod.</a:t>
            </a:r>
            <a:endParaRPr lang="cs-CZ" dirty="0">
              <a:solidFill>
                <a:schemeClr val="tx1"/>
              </a:solidFill>
            </a:endParaRPr>
          </a:p>
        </p:txBody>
      </p:sp>
    </p:spTree>
    <p:extLst>
      <p:ext uri="{BB962C8B-B14F-4D97-AF65-F5344CB8AC3E}">
        <p14:creationId xmlns:p14="http://schemas.microsoft.com/office/powerpoint/2010/main" val="1813670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205DC89B-C0DF-4A0D-94BC-92425AFBBA18}"/>
              </a:ext>
            </a:extLst>
          </p:cNvPr>
          <p:cNvSpPr>
            <a:spLocks noGrp="1"/>
          </p:cNvSpPr>
          <p:nvPr>
            <p:ph type="title"/>
          </p:nvPr>
        </p:nvSpPr>
        <p:spPr/>
        <p:txBody>
          <a:bodyPr/>
          <a:lstStyle/>
          <a:p>
            <a:r>
              <a:rPr lang="cs-CZ" dirty="0"/>
              <a:t>Úspory zdrojem energie</a:t>
            </a:r>
          </a:p>
        </p:txBody>
      </p:sp>
      <p:sp>
        <p:nvSpPr>
          <p:cNvPr id="6" name="Content Placeholder 5">
            <a:extLst>
              <a:ext uri="{FF2B5EF4-FFF2-40B4-BE49-F238E27FC236}">
                <a16:creationId xmlns:a16="http://schemas.microsoft.com/office/drawing/2014/main" xmlns="" id="{6F01337B-96FB-497D-B465-9F91B93D5943}"/>
              </a:ext>
            </a:extLst>
          </p:cNvPr>
          <p:cNvSpPr>
            <a:spLocks noGrp="1"/>
          </p:cNvSpPr>
          <p:nvPr>
            <p:ph idx="1"/>
          </p:nvPr>
        </p:nvSpPr>
        <p:spPr>
          <a:xfrm>
            <a:off x="240361" y="931620"/>
            <a:ext cx="11457830" cy="894650"/>
          </a:xfrm>
        </p:spPr>
        <p:txBody>
          <a:bodyPr/>
          <a:lstStyle/>
          <a:p>
            <a:pPr>
              <a:spcBef>
                <a:spcPts val="0"/>
              </a:spcBef>
            </a:pPr>
            <a:r>
              <a:rPr lang="cs-CZ" sz="1400" b="1" dirty="0">
                <a:ea typeface="Arial Unicode MS" panose="020B0604020202020204" pitchFamily="34" charset="-128"/>
                <a:cs typeface="Arial Unicode MS" panose="020B0604020202020204" pitchFamily="34" charset="-128"/>
              </a:rPr>
              <a:t>Nejefektivnějším zdrojem energie (a to bezemisním) jsou úspory energie.</a:t>
            </a:r>
          </a:p>
          <a:p>
            <a:pPr>
              <a:spcBef>
                <a:spcPts val="0"/>
              </a:spcBef>
            </a:pPr>
            <a:r>
              <a:rPr lang="cs-CZ" sz="1400" b="1" dirty="0">
                <a:ea typeface="Arial Unicode MS" panose="020B0604020202020204" pitchFamily="34" charset="-128"/>
                <a:cs typeface="Arial Unicode MS" panose="020B0604020202020204" pitchFamily="34" charset="-128"/>
              </a:rPr>
              <a:t>Snižování konečné spotřeby energie zvyšováním energetické účinnosti je výnosnou investicí.</a:t>
            </a:r>
            <a:endParaRPr lang="cs-CZ" sz="1400" b="1" dirty="0"/>
          </a:p>
        </p:txBody>
      </p:sp>
      <p:sp>
        <p:nvSpPr>
          <p:cNvPr id="2" name="Obdélník 1">
            <a:extLst>
              <a:ext uri="{FF2B5EF4-FFF2-40B4-BE49-F238E27FC236}">
                <a16:creationId xmlns:a16="http://schemas.microsoft.com/office/drawing/2014/main" xmlns="" id="{AC5B82B8-D0AD-42AC-A612-BD79A158BC79}"/>
              </a:ext>
            </a:extLst>
          </p:cNvPr>
          <p:cNvSpPr/>
          <p:nvPr/>
        </p:nvSpPr>
        <p:spPr>
          <a:xfrm>
            <a:off x="147362" y="1687535"/>
            <a:ext cx="6967814" cy="2677656"/>
          </a:xfrm>
          <a:prstGeom prst="rect">
            <a:avLst/>
          </a:prstGeom>
        </p:spPr>
        <p:txBody>
          <a:bodyPr wrap="square">
            <a:spAutoFit/>
          </a:bodyPr>
          <a:lstStyle/>
          <a:p>
            <a:pPr>
              <a:spcBef>
                <a:spcPts val="0"/>
              </a:spcBef>
            </a:pPr>
            <a:r>
              <a:rPr lang="cs-CZ" sz="1400" b="1" dirty="0">
                <a:solidFill>
                  <a:schemeClr val="tx1"/>
                </a:solidFill>
                <a:ea typeface="Arial Unicode MS" panose="020B0604020202020204" pitchFamily="34" charset="-128"/>
                <a:cs typeface="Arial Unicode MS" panose="020B0604020202020204" pitchFamily="34" charset="-128"/>
              </a:rPr>
              <a:t>Doprava (největší a trvale rostoucí konečný spotřebitel energie v ČR)</a:t>
            </a:r>
          </a:p>
          <a:p>
            <a:pPr>
              <a:spcBef>
                <a:spcPts val="0"/>
              </a:spcBef>
            </a:pPr>
            <a:endParaRPr lang="cs-CZ" sz="1400" b="1" dirty="0">
              <a:solidFill>
                <a:schemeClr val="tx1"/>
              </a:solidFill>
              <a:ea typeface="Arial Unicode MS" panose="020B0604020202020204" pitchFamily="34" charset="-128"/>
              <a:cs typeface="Arial Unicode MS" panose="020B0604020202020204" pitchFamily="34" charset="-128"/>
            </a:endParaRPr>
          </a:p>
          <a:p>
            <a:pPr>
              <a:spcBef>
                <a:spcPts val="0"/>
              </a:spcBef>
            </a:pPr>
            <a:r>
              <a:rPr lang="cs-CZ" sz="1400" b="1" dirty="0">
                <a:solidFill>
                  <a:srgbClr val="FF0000"/>
                </a:solidFill>
                <a:ea typeface="Arial Unicode MS" panose="020B0604020202020204" pitchFamily="34" charset="-128"/>
                <a:cs typeface="Arial Unicode MS" panose="020B0604020202020204" pitchFamily="34" charset="-128"/>
              </a:rPr>
              <a:t>Výchozí stav </a:t>
            </a:r>
            <a:r>
              <a:rPr lang="cs-CZ" sz="1400" b="1" dirty="0">
                <a:solidFill>
                  <a:schemeClr val="tx1"/>
                </a:solidFill>
                <a:ea typeface="Arial Unicode MS" panose="020B0604020202020204" pitchFamily="34" charset="-128"/>
                <a:cs typeface="Arial Unicode MS" panose="020B0604020202020204" pitchFamily="34" charset="-128"/>
              </a:rPr>
              <a:t>(rok 2020: 120 mld. os km/rok, 80 mld. netto </a:t>
            </a:r>
            <a:r>
              <a:rPr lang="cs-CZ" sz="1400" b="1" dirty="0" err="1">
                <a:solidFill>
                  <a:schemeClr val="tx1"/>
                </a:solidFill>
                <a:ea typeface="Arial Unicode MS" panose="020B0604020202020204" pitchFamily="34" charset="-128"/>
                <a:cs typeface="Arial Unicode MS" panose="020B0604020202020204" pitchFamily="34" charset="-128"/>
              </a:rPr>
              <a:t>tkm</a:t>
            </a:r>
            <a:r>
              <a:rPr lang="cs-CZ" sz="1400" b="1" dirty="0">
                <a:solidFill>
                  <a:schemeClr val="tx1"/>
                </a:solidFill>
                <a:ea typeface="Arial Unicode MS" panose="020B0604020202020204" pitchFamily="34" charset="-128"/>
                <a:cs typeface="Arial Unicode MS" panose="020B0604020202020204" pitchFamily="34" charset="-128"/>
              </a:rPr>
              <a:t>/rok)</a:t>
            </a:r>
          </a:p>
          <a:p>
            <a:pPr marL="285750" indent="-285750">
              <a:spcBef>
                <a:spcPts val="0"/>
              </a:spcBef>
              <a:buFontTx/>
              <a:buChar char="-"/>
            </a:pPr>
            <a:r>
              <a:rPr lang="cs-CZ" sz="1400" b="1" dirty="0">
                <a:solidFill>
                  <a:schemeClr val="tx1"/>
                </a:solidFill>
                <a:ea typeface="Arial Unicode MS" panose="020B0604020202020204" pitchFamily="34" charset="-128"/>
                <a:cs typeface="Arial Unicode MS" panose="020B0604020202020204" pitchFamily="34" charset="-128"/>
              </a:rPr>
              <a:t>uhlovodíková paliva 313 PJ/rok (87 </a:t>
            </a:r>
            <a:r>
              <a:rPr lang="cs-CZ" sz="1400" b="1" dirty="0" err="1">
                <a:solidFill>
                  <a:schemeClr val="tx1"/>
                </a:solidFill>
                <a:ea typeface="Arial Unicode MS" panose="020B0604020202020204" pitchFamily="34" charset="-128"/>
                <a:cs typeface="Arial Unicode MS" panose="020B0604020202020204" pitchFamily="34" charset="-128"/>
              </a:rPr>
              <a:t>TWh</a:t>
            </a:r>
            <a:r>
              <a:rPr lang="cs-CZ" sz="1400" b="1" dirty="0">
                <a:solidFill>
                  <a:schemeClr val="tx1"/>
                </a:solidFill>
                <a:ea typeface="Arial Unicode MS" panose="020B0604020202020204" pitchFamily="34" charset="-128"/>
                <a:cs typeface="Arial Unicode MS" panose="020B0604020202020204" pitchFamily="34" charset="-128"/>
              </a:rPr>
              <a:t>/rok), z toho 218 PJ/rok </a:t>
            </a:r>
          </a:p>
          <a:p>
            <a:pPr>
              <a:spcBef>
                <a:spcPts val="0"/>
              </a:spcBef>
            </a:pPr>
            <a:r>
              <a:rPr lang="cs-CZ" sz="1400" b="1" dirty="0">
                <a:solidFill>
                  <a:schemeClr val="tx1"/>
                </a:solidFill>
                <a:ea typeface="Arial Unicode MS" panose="020B0604020202020204" pitchFamily="34" charset="-128"/>
                <a:cs typeface="Arial Unicode MS" panose="020B0604020202020204" pitchFamily="34" charset="-128"/>
              </a:rPr>
              <a:t>     (61 </a:t>
            </a:r>
            <a:r>
              <a:rPr lang="cs-CZ" sz="1400" b="1" dirty="0" err="1">
                <a:solidFill>
                  <a:schemeClr val="tx1"/>
                </a:solidFill>
                <a:ea typeface="Arial Unicode MS" panose="020B0604020202020204" pitchFamily="34" charset="-128"/>
                <a:cs typeface="Arial Unicode MS" panose="020B0604020202020204" pitchFamily="34" charset="-128"/>
              </a:rPr>
              <a:t>TWh</a:t>
            </a:r>
            <a:r>
              <a:rPr lang="cs-CZ" sz="1400" b="1" dirty="0">
                <a:solidFill>
                  <a:schemeClr val="tx1"/>
                </a:solidFill>
                <a:ea typeface="Arial Unicode MS" panose="020B0604020202020204" pitchFamily="34" charset="-128"/>
                <a:cs typeface="Arial Unicode MS" panose="020B0604020202020204" pitchFamily="34" charset="-128"/>
              </a:rPr>
              <a:t>/rok) ztraceno ohřevem výfukových plynů a chladicí vody,</a:t>
            </a:r>
          </a:p>
          <a:p>
            <a:pPr marL="285750" indent="-285750">
              <a:spcBef>
                <a:spcPts val="0"/>
              </a:spcBef>
              <a:buFontTx/>
              <a:buChar char="-"/>
            </a:pPr>
            <a:r>
              <a:rPr lang="cs-CZ" sz="1400" b="1" dirty="0">
                <a:solidFill>
                  <a:schemeClr val="tx1"/>
                </a:solidFill>
                <a:ea typeface="Arial Unicode MS" panose="020B0604020202020204" pitchFamily="34" charset="-128"/>
                <a:cs typeface="Arial Unicode MS" panose="020B0604020202020204" pitchFamily="34" charset="-128"/>
              </a:rPr>
              <a:t>elektřina 7 PJ/rok (2 </a:t>
            </a:r>
            <a:r>
              <a:rPr lang="cs-CZ" sz="1400" b="1" dirty="0" err="1">
                <a:solidFill>
                  <a:schemeClr val="tx1"/>
                </a:solidFill>
                <a:ea typeface="Arial Unicode MS" panose="020B0604020202020204" pitchFamily="34" charset="-128"/>
                <a:cs typeface="Arial Unicode MS" panose="020B0604020202020204" pitchFamily="34" charset="-128"/>
              </a:rPr>
              <a:t>TWh</a:t>
            </a:r>
            <a:r>
              <a:rPr lang="cs-CZ" sz="1400" b="1" dirty="0">
                <a:solidFill>
                  <a:schemeClr val="tx1"/>
                </a:solidFill>
                <a:ea typeface="Arial Unicode MS" panose="020B0604020202020204" pitchFamily="34" charset="-128"/>
                <a:cs typeface="Arial Unicode MS" panose="020B0604020202020204" pitchFamily="34" charset="-128"/>
              </a:rPr>
              <a:t>/rok),</a:t>
            </a:r>
          </a:p>
          <a:p>
            <a:pPr marL="285750" indent="-285750">
              <a:spcBef>
                <a:spcPts val="0"/>
              </a:spcBef>
              <a:buFontTx/>
              <a:buChar char="-"/>
            </a:pPr>
            <a:r>
              <a:rPr lang="cs-CZ" sz="1400" b="1" dirty="0">
                <a:solidFill>
                  <a:schemeClr val="tx1"/>
                </a:solidFill>
                <a:ea typeface="Arial Unicode MS" panose="020B0604020202020204" pitchFamily="34" charset="-128"/>
                <a:cs typeface="Arial Unicode MS" panose="020B0604020202020204" pitchFamily="34" charset="-128"/>
              </a:rPr>
              <a:t>celkem 320 PJ/rok (89 </a:t>
            </a:r>
            <a:r>
              <a:rPr lang="cs-CZ" sz="1400" b="1" dirty="0" err="1">
                <a:solidFill>
                  <a:schemeClr val="tx1"/>
                </a:solidFill>
                <a:ea typeface="Arial Unicode MS" panose="020B0604020202020204" pitchFamily="34" charset="-128"/>
                <a:cs typeface="Arial Unicode MS" panose="020B0604020202020204" pitchFamily="34" charset="-128"/>
              </a:rPr>
              <a:t>TWh</a:t>
            </a:r>
            <a:r>
              <a:rPr lang="cs-CZ" sz="1400" b="1" dirty="0">
                <a:solidFill>
                  <a:schemeClr val="tx1"/>
                </a:solidFill>
                <a:ea typeface="Arial Unicode MS" panose="020B0604020202020204" pitchFamily="34" charset="-128"/>
                <a:cs typeface="Arial Unicode MS" panose="020B0604020202020204" pitchFamily="34" charset="-128"/>
              </a:rPr>
              <a:t>/rok)</a:t>
            </a:r>
          </a:p>
          <a:p>
            <a:pPr marL="285750" indent="-285750">
              <a:spcBef>
                <a:spcPts val="0"/>
              </a:spcBef>
              <a:buFontTx/>
              <a:buChar char="-"/>
            </a:pPr>
            <a:endParaRPr lang="cs-CZ" sz="1400" b="1" dirty="0">
              <a:solidFill>
                <a:schemeClr val="tx1"/>
              </a:solidFill>
              <a:ea typeface="Arial Unicode MS" panose="020B0604020202020204" pitchFamily="34" charset="-128"/>
              <a:cs typeface="Arial Unicode MS" panose="020B0604020202020204" pitchFamily="34" charset="-128"/>
            </a:endParaRPr>
          </a:p>
          <a:p>
            <a:pPr>
              <a:spcBef>
                <a:spcPts val="0"/>
              </a:spcBef>
            </a:pPr>
            <a:r>
              <a:rPr lang="cs-CZ" sz="1400" b="1" dirty="0">
                <a:solidFill>
                  <a:srgbClr val="FF0000"/>
                </a:solidFill>
                <a:ea typeface="Arial Unicode MS" panose="020B0604020202020204" pitchFamily="34" charset="-128"/>
                <a:cs typeface="Arial Unicode MS" panose="020B0604020202020204" pitchFamily="34" charset="-128"/>
              </a:rPr>
              <a:t>Cílový stav </a:t>
            </a:r>
            <a:r>
              <a:rPr lang="cs-CZ" sz="1400" b="1" dirty="0">
                <a:solidFill>
                  <a:schemeClr val="tx1"/>
                </a:solidFill>
                <a:ea typeface="Arial Unicode MS" panose="020B0604020202020204" pitchFamily="34" charset="-128"/>
                <a:cs typeface="Arial Unicode MS" panose="020B0604020202020204" pitchFamily="34" charset="-128"/>
              </a:rPr>
              <a:t>(rok 2050: 120 mld os km/rok, 80 mld. netto </a:t>
            </a:r>
            <a:r>
              <a:rPr lang="cs-CZ" sz="1400" b="1" dirty="0" err="1">
                <a:solidFill>
                  <a:schemeClr val="tx1"/>
                </a:solidFill>
                <a:ea typeface="Arial Unicode MS" panose="020B0604020202020204" pitchFamily="34" charset="-128"/>
                <a:cs typeface="Arial Unicode MS" panose="020B0604020202020204" pitchFamily="34" charset="-128"/>
              </a:rPr>
              <a:t>tkm</a:t>
            </a:r>
            <a:r>
              <a:rPr lang="cs-CZ" sz="1400" b="1" dirty="0">
                <a:solidFill>
                  <a:schemeClr val="tx1"/>
                </a:solidFill>
                <a:ea typeface="Arial Unicode MS" panose="020B0604020202020204" pitchFamily="34" charset="-128"/>
                <a:cs typeface="Arial Unicode MS" panose="020B0604020202020204" pitchFamily="34" charset="-128"/>
              </a:rPr>
              <a:t>/rok)</a:t>
            </a:r>
          </a:p>
          <a:p>
            <a:pPr marL="285750" indent="-285750">
              <a:spcBef>
                <a:spcPts val="0"/>
              </a:spcBef>
              <a:buFontTx/>
              <a:buChar char="-"/>
            </a:pPr>
            <a:r>
              <a:rPr lang="cs-CZ" sz="1400" b="1" dirty="0">
                <a:solidFill>
                  <a:schemeClr val="tx1"/>
                </a:solidFill>
                <a:ea typeface="Arial Unicode MS" panose="020B0604020202020204" pitchFamily="34" charset="-128"/>
                <a:cs typeface="Arial Unicode MS" panose="020B0604020202020204" pitchFamily="34" charset="-128"/>
              </a:rPr>
              <a:t>uhlovodíková paliva: 0</a:t>
            </a:r>
          </a:p>
          <a:p>
            <a:pPr marL="285750" indent="-285750">
              <a:spcBef>
                <a:spcPts val="0"/>
              </a:spcBef>
              <a:buFontTx/>
              <a:buChar char="-"/>
            </a:pPr>
            <a:r>
              <a:rPr lang="cs-CZ" sz="1400" b="1" dirty="0">
                <a:solidFill>
                  <a:schemeClr val="tx1"/>
                </a:solidFill>
                <a:ea typeface="Arial Unicode MS" panose="020B0604020202020204" pitchFamily="34" charset="-128"/>
                <a:cs typeface="Arial Unicode MS" panose="020B0604020202020204" pitchFamily="34" charset="-128"/>
              </a:rPr>
              <a:t>elektřina 100 PJ/rok (28 </a:t>
            </a:r>
            <a:r>
              <a:rPr lang="cs-CZ" sz="1400" b="1" dirty="0" err="1">
                <a:solidFill>
                  <a:schemeClr val="tx1"/>
                </a:solidFill>
                <a:ea typeface="Arial Unicode MS" panose="020B0604020202020204" pitchFamily="34" charset="-128"/>
                <a:cs typeface="Arial Unicode MS" panose="020B0604020202020204" pitchFamily="34" charset="-128"/>
              </a:rPr>
              <a:t>TWh</a:t>
            </a:r>
            <a:r>
              <a:rPr lang="cs-CZ" sz="1400" b="1" dirty="0">
                <a:solidFill>
                  <a:schemeClr val="tx1"/>
                </a:solidFill>
                <a:ea typeface="Arial Unicode MS" panose="020B0604020202020204" pitchFamily="34" charset="-128"/>
                <a:cs typeface="Arial Unicode MS" panose="020B0604020202020204" pitchFamily="34" charset="-128"/>
              </a:rPr>
              <a:t>/rok) (výhradně bezemisní zdroje),</a:t>
            </a:r>
          </a:p>
          <a:p>
            <a:pPr marL="285750" indent="-285750">
              <a:spcBef>
                <a:spcPts val="0"/>
              </a:spcBef>
              <a:buFontTx/>
              <a:buChar char="-"/>
            </a:pPr>
            <a:r>
              <a:rPr lang="cs-CZ" sz="1400" b="1" dirty="0">
                <a:solidFill>
                  <a:schemeClr val="tx1"/>
                </a:solidFill>
                <a:ea typeface="Arial Unicode MS" panose="020B0604020202020204" pitchFamily="34" charset="-128"/>
                <a:cs typeface="Arial Unicode MS" panose="020B0604020202020204" pitchFamily="34" charset="-128"/>
              </a:rPr>
              <a:t>celkem 100 PJ/rok (28 </a:t>
            </a:r>
            <a:r>
              <a:rPr lang="cs-CZ" sz="1400" b="1" dirty="0" err="1">
                <a:solidFill>
                  <a:schemeClr val="tx1"/>
                </a:solidFill>
                <a:ea typeface="Arial Unicode MS" panose="020B0604020202020204" pitchFamily="34" charset="-128"/>
                <a:cs typeface="Arial Unicode MS" panose="020B0604020202020204" pitchFamily="34" charset="-128"/>
              </a:rPr>
              <a:t>TWh</a:t>
            </a:r>
            <a:r>
              <a:rPr lang="cs-CZ" sz="1400" b="1" dirty="0">
                <a:solidFill>
                  <a:schemeClr val="tx1"/>
                </a:solidFill>
                <a:ea typeface="Arial Unicode MS" panose="020B0604020202020204" pitchFamily="34" charset="-128"/>
                <a:cs typeface="Arial Unicode MS" panose="020B0604020202020204" pitchFamily="34" charset="-128"/>
              </a:rPr>
              <a:t>/rok)</a:t>
            </a:r>
          </a:p>
        </p:txBody>
      </p:sp>
      <p:graphicFrame>
        <p:nvGraphicFramePr>
          <p:cNvPr id="7" name="Graf 6">
            <a:extLst>
              <a:ext uri="{FF2B5EF4-FFF2-40B4-BE49-F238E27FC236}">
                <a16:creationId xmlns:a16="http://schemas.microsoft.com/office/drawing/2014/main" xmlns="" id="{6364834C-8C25-47CC-A738-81535E160798}"/>
              </a:ext>
            </a:extLst>
          </p:cNvPr>
          <p:cNvGraphicFramePr>
            <a:graphicFrameLocks/>
          </p:cNvGraphicFramePr>
          <p:nvPr>
            <p:extLst>
              <p:ext uri="{D42A27DB-BD31-4B8C-83A1-F6EECF244321}">
                <p14:modId xmlns:p14="http://schemas.microsoft.com/office/powerpoint/2010/main" val="3300973219"/>
              </p:ext>
            </p:extLst>
          </p:nvPr>
        </p:nvGraphicFramePr>
        <p:xfrm>
          <a:off x="7048500" y="1812898"/>
          <a:ext cx="5149849" cy="470220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af 7">
            <a:extLst>
              <a:ext uri="{FF2B5EF4-FFF2-40B4-BE49-F238E27FC236}">
                <a16:creationId xmlns:a16="http://schemas.microsoft.com/office/drawing/2014/main" xmlns="" id="{E2EE9512-5939-4BF5-B034-D77B7D64E96C}"/>
              </a:ext>
            </a:extLst>
          </p:cNvPr>
          <p:cNvGraphicFramePr>
            <a:graphicFrameLocks/>
          </p:cNvGraphicFramePr>
          <p:nvPr>
            <p:extLst>
              <p:ext uri="{D42A27DB-BD31-4B8C-83A1-F6EECF244321}">
                <p14:modId xmlns:p14="http://schemas.microsoft.com/office/powerpoint/2010/main" val="3315648285"/>
              </p:ext>
            </p:extLst>
          </p:nvPr>
        </p:nvGraphicFramePr>
        <p:xfrm>
          <a:off x="3409772" y="4147320"/>
          <a:ext cx="3059394" cy="26776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37726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6676" y="2"/>
            <a:ext cx="12125325" cy="764703"/>
          </a:xfrm>
        </p:spPr>
        <p:txBody>
          <a:bodyPr>
            <a:normAutofit fontScale="90000"/>
          </a:bodyPr>
          <a:lstStyle/>
          <a:p>
            <a:pPr algn="l"/>
            <a:r>
              <a:rPr lang="cs-CZ" sz="2400" dirty="0" err="1"/>
              <a:t>Intramodální</a:t>
            </a:r>
            <a:r>
              <a:rPr lang="cs-CZ" sz="2400" dirty="0"/>
              <a:t> a </a:t>
            </a:r>
            <a:r>
              <a:rPr lang="cs-CZ" sz="2400" dirty="0" err="1"/>
              <a:t>extramodální</a:t>
            </a:r>
            <a:r>
              <a:rPr lang="cs-CZ" sz="2400" dirty="0"/>
              <a:t> úspory energie v dopravě</a:t>
            </a:r>
            <a:endParaRPr lang="de-DE" sz="2400" dirty="0">
              <a:solidFill>
                <a:schemeClr val="tx1"/>
              </a:solidFill>
            </a:endParaRPr>
          </a:p>
        </p:txBody>
      </p:sp>
      <p:sp>
        <p:nvSpPr>
          <p:cNvPr id="3" name="Zástupný symbol pro obsah 2"/>
          <p:cNvSpPr>
            <a:spLocks noGrp="1"/>
          </p:cNvSpPr>
          <p:nvPr>
            <p:ph idx="1"/>
          </p:nvPr>
        </p:nvSpPr>
        <p:spPr>
          <a:xfrm>
            <a:off x="200025" y="1085850"/>
            <a:ext cx="11734800" cy="2343150"/>
          </a:xfrm>
        </p:spPr>
        <p:txBody>
          <a:bodyPr>
            <a:normAutofit/>
          </a:bodyPr>
          <a:lstStyle/>
          <a:p>
            <a:pPr>
              <a:spcBef>
                <a:spcPts val="0"/>
              </a:spcBef>
            </a:pPr>
            <a:r>
              <a:rPr lang="cs-CZ" sz="1600" b="1" dirty="0">
                <a:ea typeface="Arial Unicode MS" panose="020B0604020202020204" pitchFamily="34" charset="-128"/>
                <a:cs typeface="Arial Unicode MS" panose="020B0604020202020204" pitchFamily="34" charset="-128"/>
              </a:rPr>
              <a:t>Ropná paliva a jejich náhražky tvoří 97 % spotřeby energie pro dopravu v ČR.</a:t>
            </a:r>
          </a:p>
          <a:p>
            <a:pPr>
              <a:spcBef>
                <a:spcPts val="0"/>
              </a:spcBef>
            </a:pPr>
            <a:r>
              <a:rPr lang="cs-CZ" sz="1600" b="1" dirty="0">
                <a:ea typeface="Arial Unicode MS" panose="020B0604020202020204" pitchFamily="34" charset="-128"/>
                <a:cs typeface="Arial Unicode MS" panose="020B0604020202020204" pitchFamily="34" charset="-128"/>
              </a:rPr>
              <a:t>Vysoká spotřeba energie v dopravě má proto tři dimenze:</a:t>
            </a:r>
          </a:p>
          <a:p>
            <a:pPr>
              <a:spcBef>
                <a:spcPts val="0"/>
              </a:spcBef>
            </a:pPr>
            <a:r>
              <a:rPr lang="cs-CZ" sz="1600" b="1" dirty="0">
                <a:ea typeface="Arial Unicode MS" panose="020B0604020202020204" pitchFamily="34" charset="-128"/>
                <a:cs typeface="Arial Unicode MS" panose="020B0604020202020204" pitchFamily="34" charset="-128"/>
              </a:rPr>
              <a:t>- </a:t>
            </a:r>
            <a:r>
              <a:rPr lang="cs-CZ" sz="1600" b="1" dirty="0">
                <a:solidFill>
                  <a:srgbClr val="FF0000"/>
                </a:solidFill>
                <a:ea typeface="Arial Unicode MS" panose="020B0604020202020204" pitchFamily="34" charset="-128"/>
                <a:cs typeface="Arial Unicode MS" panose="020B0604020202020204" pitchFamily="34" charset="-128"/>
              </a:rPr>
              <a:t>ekonomickou</a:t>
            </a:r>
            <a:r>
              <a:rPr lang="cs-CZ" sz="1600" b="1" dirty="0">
                <a:ea typeface="Arial Unicode MS" panose="020B0604020202020204" pitchFamily="34" charset="-128"/>
                <a:cs typeface="Arial Unicode MS" panose="020B0604020202020204" pitchFamily="34" charset="-128"/>
              </a:rPr>
              <a:t> -  fosilní paliva se stávají nejdražší energií,</a:t>
            </a:r>
          </a:p>
          <a:p>
            <a:pPr>
              <a:spcBef>
                <a:spcPts val="0"/>
              </a:spcBef>
            </a:pPr>
            <a:r>
              <a:rPr lang="cs-CZ" sz="1600" b="1" dirty="0">
                <a:ea typeface="Arial Unicode MS" panose="020B0604020202020204" pitchFamily="34" charset="-128"/>
                <a:cs typeface="Arial Unicode MS" panose="020B0604020202020204" pitchFamily="34" charset="-128"/>
              </a:rPr>
              <a:t>- </a:t>
            </a:r>
            <a:r>
              <a:rPr lang="cs-CZ" sz="1600" b="1" dirty="0">
                <a:solidFill>
                  <a:srgbClr val="FF0000"/>
                </a:solidFill>
                <a:ea typeface="Arial Unicode MS" panose="020B0604020202020204" pitchFamily="34" charset="-128"/>
                <a:cs typeface="Arial Unicode MS" panose="020B0604020202020204" pitchFamily="34" charset="-128"/>
              </a:rPr>
              <a:t>klimatickou</a:t>
            </a:r>
            <a:r>
              <a:rPr lang="cs-CZ" sz="1600" b="1" dirty="0">
                <a:ea typeface="Arial Unicode MS" panose="020B0604020202020204" pitchFamily="34" charset="-128"/>
                <a:cs typeface="Arial Unicode MS" panose="020B0604020202020204" pitchFamily="34" charset="-128"/>
              </a:rPr>
              <a:t> - poškozování přírody a životního prostředí klimatickými změnami (globální exhalace CO</a:t>
            </a:r>
            <a:r>
              <a:rPr lang="cs-CZ" sz="1600" b="1" baseline="-25000" dirty="0">
                <a:ea typeface="Arial Unicode MS" panose="020B0604020202020204" pitchFamily="34" charset="-128"/>
                <a:cs typeface="Arial Unicode MS" panose="020B0604020202020204" pitchFamily="34" charset="-128"/>
              </a:rPr>
              <a:t>2</a:t>
            </a:r>
            <a:r>
              <a:rPr lang="cs-CZ" sz="1600" b="1" dirty="0">
                <a:ea typeface="Arial Unicode MS" panose="020B0604020202020204" pitchFamily="34" charset="-128"/>
                <a:cs typeface="Arial Unicode MS" panose="020B0604020202020204" pitchFamily="34" charset="-128"/>
              </a:rPr>
              <a:t>),</a:t>
            </a:r>
          </a:p>
          <a:p>
            <a:pPr>
              <a:spcBef>
                <a:spcPts val="0"/>
              </a:spcBef>
            </a:pPr>
            <a:r>
              <a:rPr lang="cs-CZ" sz="1600" b="1" dirty="0">
                <a:ea typeface="Arial Unicode MS" panose="020B0604020202020204" pitchFamily="34" charset="-128"/>
                <a:cs typeface="Arial Unicode MS" panose="020B0604020202020204" pitchFamily="34" charset="-128"/>
              </a:rPr>
              <a:t>- </a:t>
            </a:r>
            <a:r>
              <a:rPr lang="cs-CZ" sz="1600" b="1" dirty="0">
                <a:solidFill>
                  <a:srgbClr val="FF0000"/>
                </a:solidFill>
                <a:ea typeface="Arial Unicode MS" panose="020B0604020202020204" pitchFamily="34" charset="-128"/>
                <a:cs typeface="Arial Unicode MS" panose="020B0604020202020204" pitchFamily="34" charset="-128"/>
              </a:rPr>
              <a:t>zdravotní</a:t>
            </a:r>
            <a:r>
              <a:rPr lang="cs-CZ" sz="1600" b="1" dirty="0">
                <a:ea typeface="Arial Unicode MS" panose="020B0604020202020204" pitchFamily="34" charset="-128"/>
                <a:cs typeface="Arial Unicode MS" panose="020B0604020202020204" pitchFamily="34" charset="-128"/>
              </a:rPr>
              <a:t> - poškozování lidského zdraví jedovatými látkami (lokální exhalace PM 1, PM 2,5, </a:t>
            </a:r>
            <a:r>
              <a:rPr lang="cs-CZ" sz="1600" b="1" dirty="0" err="1">
                <a:ea typeface="Arial Unicode MS" panose="020B0604020202020204" pitchFamily="34" charset="-128"/>
                <a:cs typeface="Arial Unicode MS" panose="020B0604020202020204" pitchFamily="34" charset="-128"/>
              </a:rPr>
              <a:t>NO</a:t>
            </a:r>
            <a:r>
              <a:rPr lang="cs-CZ" sz="1600" b="1" baseline="-25000" dirty="0" err="1">
                <a:ea typeface="Arial Unicode MS" panose="020B0604020202020204" pitchFamily="34" charset="-128"/>
                <a:cs typeface="Arial Unicode MS" panose="020B0604020202020204" pitchFamily="34" charset="-128"/>
              </a:rPr>
              <a:t>x</a:t>
            </a:r>
            <a:r>
              <a:rPr lang="cs-CZ" sz="1600" b="1" dirty="0">
                <a:ea typeface="Arial Unicode MS" panose="020B0604020202020204" pitchFamily="34" charset="-128"/>
                <a:cs typeface="Arial Unicode MS" panose="020B0604020202020204" pitchFamily="34" charset="-128"/>
              </a:rPr>
              <a:t>, PAH, …).</a:t>
            </a:r>
          </a:p>
          <a:p>
            <a:pPr>
              <a:spcBef>
                <a:spcPts val="0"/>
              </a:spcBef>
            </a:pPr>
            <a:endParaRPr lang="cs-CZ" sz="1600" b="1" dirty="0">
              <a:ea typeface="Arial Unicode MS" panose="020B0604020202020204" pitchFamily="34" charset="-128"/>
              <a:cs typeface="Arial Unicode MS" panose="020B0604020202020204" pitchFamily="34" charset="-128"/>
            </a:endParaRPr>
          </a:p>
          <a:p>
            <a:pPr>
              <a:spcBef>
                <a:spcPts val="0"/>
              </a:spcBef>
            </a:pPr>
            <a:r>
              <a:rPr lang="cs-CZ" sz="1600" b="1" dirty="0">
                <a:ea typeface="Arial Unicode MS" panose="020B0604020202020204" pitchFamily="34" charset="-128"/>
                <a:cs typeface="Arial Unicode MS" panose="020B0604020202020204" pitchFamily="34" charset="-128"/>
              </a:rPr>
              <a:t>Potenciál úspor energie v dopravě:</a:t>
            </a:r>
          </a:p>
          <a:p>
            <a:pPr>
              <a:spcBef>
                <a:spcPts val="0"/>
              </a:spcBef>
            </a:pPr>
            <a:r>
              <a:rPr lang="cs-CZ" sz="1600" b="1" dirty="0">
                <a:solidFill>
                  <a:srgbClr val="FF0000"/>
                </a:solidFill>
                <a:ea typeface="Arial Unicode MS" panose="020B0604020202020204" pitchFamily="34" charset="-128"/>
                <a:cs typeface="Arial Unicode MS" panose="020B0604020202020204" pitchFamily="34" charset="-128"/>
              </a:rPr>
              <a:t>- </a:t>
            </a:r>
            <a:r>
              <a:rPr lang="cs-CZ" sz="1600" b="1" dirty="0" err="1">
                <a:solidFill>
                  <a:srgbClr val="FF0000"/>
                </a:solidFill>
                <a:ea typeface="Arial Unicode MS" panose="020B0604020202020204" pitchFamily="34" charset="-128"/>
                <a:cs typeface="Arial Unicode MS" panose="020B0604020202020204" pitchFamily="34" charset="-128"/>
              </a:rPr>
              <a:t>intramodální</a:t>
            </a:r>
            <a:r>
              <a:rPr lang="cs-CZ" sz="1600" b="1" dirty="0">
                <a:ea typeface="Arial Unicode MS" panose="020B0604020202020204" pitchFamily="34" charset="-128"/>
                <a:cs typeface="Arial Unicode MS" panose="020B0604020202020204" pitchFamily="34" charset="-128"/>
              </a:rPr>
              <a:t> – úspory technickými inovacemi rámci určitého druhu dopravy,</a:t>
            </a:r>
          </a:p>
          <a:p>
            <a:pPr>
              <a:spcBef>
                <a:spcPts val="0"/>
              </a:spcBef>
            </a:pPr>
            <a:r>
              <a:rPr lang="cs-CZ" sz="1600" b="1" dirty="0">
                <a:solidFill>
                  <a:srgbClr val="FF0000"/>
                </a:solidFill>
                <a:ea typeface="Arial Unicode MS" panose="020B0604020202020204" pitchFamily="34" charset="-128"/>
                <a:cs typeface="Arial Unicode MS" panose="020B0604020202020204" pitchFamily="34" charset="-128"/>
              </a:rPr>
              <a:t>- </a:t>
            </a:r>
            <a:r>
              <a:rPr lang="cs-CZ" sz="1600" b="1" dirty="0" err="1">
                <a:solidFill>
                  <a:srgbClr val="FF0000"/>
                </a:solidFill>
                <a:ea typeface="Arial Unicode MS" panose="020B0604020202020204" pitchFamily="34" charset="-128"/>
                <a:cs typeface="Arial Unicode MS" panose="020B0604020202020204" pitchFamily="34" charset="-128"/>
              </a:rPr>
              <a:t>extramodální</a:t>
            </a:r>
            <a:r>
              <a:rPr lang="cs-CZ" sz="1600" b="1" dirty="0">
                <a:ea typeface="Arial Unicode MS" panose="020B0604020202020204" pitchFamily="34" charset="-128"/>
                <a:cs typeface="Arial Unicode MS" panose="020B0604020202020204" pitchFamily="34" charset="-128"/>
              </a:rPr>
              <a:t> – úspory převodem na energeticky méně náročný druh dopravy. </a:t>
            </a:r>
          </a:p>
          <a:p>
            <a:pPr>
              <a:spcBef>
                <a:spcPts val="0"/>
              </a:spcBef>
            </a:pPr>
            <a:endParaRPr lang="cs-CZ" sz="1600" b="1" dirty="0">
              <a:ea typeface="Arial Unicode MS" panose="020B0604020202020204" pitchFamily="34" charset="-128"/>
              <a:cs typeface="Arial Unicode MS" panose="020B0604020202020204" pitchFamily="34" charset="-128"/>
            </a:endParaRPr>
          </a:p>
          <a:p>
            <a:pPr>
              <a:spcBef>
                <a:spcPts val="0"/>
              </a:spcBef>
              <a:buFontTx/>
              <a:buChar char="-"/>
            </a:pPr>
            <a:endParaRPr lang="cs-CZ" sz="1400" dirty="0">
              <a:ea typeface="Arial Unicode MS" panose="020B0604020202020204" pitchFamily="34" charset="-128"/>
              <a:cs typeface="Arial Unicode MS" panose="020B0604020202020204" pitchFamily="34" charset="-128"/>
            </a:endParaRPr>
          </a:p>
          <a:p>
            <a:pPr>
              <a:spcBef>
                <a:spcPts val="0"/>
              </a:spcBef>
            </a:pPr>
            <a:endParaRPr lang="cs-CZ" sz="1400" dirty="0">
              <a:ea typeface="Arial Unicode MS" panose="020B0604020202020204" pitchFamily="34" charset="-128"/>
              <a:cs typeface="Arial Unicode MS" panose="020B0604020202020204" pitchFamily="34" charset="-128"/>
            </a:endParaRPr>
          </a:p>
          <a:p>
            <a:endParaRPr lang="cs-CZ" sz="1400" dirty="0"/>
          </a:p>
        </p:txBody>
      </p:sp>
      <p:sp>
        <p:nvSpPr>
          <p:cNvPr id="4" name="Obdélník 3"/>
          <p:cNvSpPr/>
          <p:nvPr/>
        </p:nvSpPr>
        <p:spPr>
          <a:xfrm>
            <a:off x="139701" y="3644256"/>
            <a:ext cx="7204073" cy="2238049"/>
          </a:xfrm>
          <a:prstGeom prst="rect">
            <a:avLst/>
          </a:prstGeom>
        </p:spPr>
        <p:txBody>
          <a:bodyPr wrap="square">
            <a:spAutoFit/>
          </a:bodyPr>
          <a:lstStyle/>
          <a:p>
            <a:pPr>
              <a:lnSpc>
                <a:spcPct val="110000"/>
              </a:lnSpc>
              <a:spcBef>
                <a:spcPts val="0"/>
              </a:spcBef>
              <a:buClr>
                <a:schemeClr val="accent1"/>
              </a:buClr>
            </a:pPr>
            <a:r>
              <a:rPr lang="cs-CZ" sz="1600" b="1" dirty="0" err="1">
                <a:solidFill>
                  <a:srgbClr val="FF0000"/>
                </a:solidFill>
                <a:ea typeface="Arial Unicode MS" panose="020B0604020202020204" pitchFamily="34" charset="-128"/>
                <a:cs typeface="Arial Unicode MS" panose="020B0604020202020204" pitchFamily="34" charset="-128"/>
              </a:rPr>
              <a:t>intramodální</a:t>
            </a:r>
            <a:r>
              <a:rPr lang="cs-CZ" sz="1600" b="1" dirty="0">
                <a:solidFill>
                  <a:srgbClr val="FF0000"/>
                </a:solidFill>
                <a:ea typeface="Arial Unicode MS" panose="020B0604020202020204" pitchFamily="34" charset="-128"/>
                <a:cs typeface="Arial Unicode MS" panose="020B0604020202020204" pitchFamily="34" charset="-128"/>
              </a:rPr>
              <a:t> úspory </a:t>
            </a:r>
            <a:r>
              <a:rPr lang="cs-CZ" sz="1600" b="1" dirty="0">
                <a:solidFill>
                  <a:schemeClr val="tx1"/>
                </a:solidFill>
                <a:ea typeface="Arial Unicode MS" panose="020B0604020202020204" pitchFamily="34" charset="-128"/>
                <a:cs typeface="Arial Unicode MS" panose="020B0604020202020204" pitchFamily="34" charset="-128"/>
              </a:rPr>
              <a:t>jsou reprezentovány především náhradou spalovacího motoru elektrickým s 2,5 krát vyšší účinností,</a:t>
            </a:r>
          </a:p>
          <a:p>
            <a:pPr>
              <a:lnSpc>
                <a:spcPct val="110000"/>
              </a:lnSpc>
              <a:spcBef>
                <a:spcPts val="0"/>
              </a:spcBef>
              <a:buClr>
                <a:schemeClr val="accent1"/>
              </a:buClr>
            </a:pPr>
            <a:endParaRPr lang="cs-CZ" sz="1600" b="1" dirty="0">
              <a:solidFill>
                <a:schemeClr val="tx1"/>
              </a:solidFill>
              <a:ea typeface="Arial Unicode MS" panose="020B0604020202020204" pitchFamily="34" charset="-128"/>
              <a:cs typeface="Arial Unicode MS" panose="020B0604020202020204" pitchFamily="34" charset="-128"/>
            </a:endParaRPr>
          </a:p>
          <a:p>
            <a:pPr>
              <a:lnSpc>
                <a:spcPct val="110000"/>
              </a:lnSpc>
              <a:spcBef>
                <a:spcPts val="0"/>
              </a:spcBef>
              <a:buClr>
                <a:schemeClr val="accent1"/>
              </a:buClr>
            </a:pPr>
            <a:r>
              <a:rPr lang="cs-CZ" sz="1600" b="1" dirty="0" err="1">
                <a:solidFill>
                  <a:srgbClr val="FF0000"/>
                </a:solidFill>
                <a:ea typeface="Arial Unicode MS" panose="020B0604020202020204" pitchFamily="34" charset="-128"/>
                <a:cs typeface="Arial Unicode MS" panose="020B0604020202020204" pitchFamily="34" charset="-128"/>
              </a:rPr>
              <a:t>extramodální</a:t>
            </a:r>
            <a:r>
              <a:rPr lang="cs-CZ" sz="1600" b="1" dirty="0">
                <a:solidFill>
                  <a:srgbClr val="FF0000"/>
                </a:solidFill>
                <a:ea typeface="Arial Unicode MS" panose="020B0604020202020204" pitchFamily="34" charset="-128"/>
                <a:cs typeface="Arial Unicode MS" panose="020B0604020202020204" pitchFamily="34" charset="-128"/>
              </a:rPr>
              <a:t> úspory </a:t>
            </a:r>
            <a:r>
              <a:rPr lang="cs-CZ" sz="1600" b="1" dirty="0">
                <a:solidFill>
                  <a:schemeClr val="tx1"/>
                </a:solidFill>
                <a:ea typeface="Arial Unicode MS" panose="020B0604020202020204" pitchFamily="34" charset="-128"/>
                <a:cs typeface="Arial Unicode MS" panose="020B0604020202020204" pitchFamily="34" charset="-128"/>
              </a:rPr>
              <a:t>jsou reprezentovány především převodem silniční dopravy na železniční s 3 krát nižší energetickou náročností (nižší odpor valení, nižší aerodynamický odpor)</a:t>
            </a:r>
          </a:p>
          <a:p>
            <a:pPr>
              <a:lnSpc>
                <a:spcPct val="110000"/>
              </a:lnSpc>
              <a:spcBef>
                <a:spcPts val="0"/>
              </a:spcBef>
              <a:buClr>
                <a:schemeClr val="accent1"/>
              </a:buClr>
            </a:pPr>
            <a:r>
              <a:rPr lang="cs-CZ" sz="1600" b="1" dirty="0">
                <a:solidFill>
                  <a:schemeClr val="tx1"/>
                </a:solidFill>
                <a:ea typeface="Arial Unicode MS" panose="020B0604020202020204" pitchFamily="34" charset="-128"/>
                <a:cs typeface="Arial Unicode MS" panose="020B0604020202020204" pitchFamily="34" charset="-128"/>
              </a:rPr>
              <a:t>=&gt; náhrada automobilů se spalovacími motory elektrickou železnicí snižuje energetickou náročnost 7,5 krát, tedy na cca 13 % (úspora 87 %).</a:t>
            </a:r>
            <a:endParaRPr lang="de-DE" sz="1600" b="1" dirty="0">
              <a:solidFill>
                <a:schemeClr val="tx1"/>
              </a:solidFill>
              <a:ea typeface="Arial Unicode MS" panose="020B0604020202020204" pitchFamily="34" charset="-128"/>
              <a:cs typeface="Arial Unicode MS" panose="020B0604020202020204" pitchFamily="34" charset="-128"/>
            </a:endParaRPr>
          </a:p>
        </p:txBody>
      </p:sp>
      <p:graphicFrame>
        <p:nvGraphicFramePr>
          <p:cNvPr id="5" name="Graf 4"/>
          <p:cNvGraphicFramePr/>
          <p:nvPr>
            <p:extLst>
              <p:ext uri="{D42A27DB-BD31-4B8C-83A1-F6EECF244321}">
                <p14:modId xmlns:p14="http://schemas.microsoft.com/office/powerpoint/2010/main" val="4219016888"/>
              </p:ext>
            </p:extLst>
          </p:nvPr>
        </p:nvGraphicFramePr>
        <p:xfrm>
          <a:off x="7179296" y="3429000"/>
          <a:ext cx="4879353" cy="30765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83930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12118206" cy="936104"/>
          </a:xfrm>
        </p:spPr>
        <p:txBody>
          <a:bodyPr>
            <a:normAutofit fontScale="90000"/>
          </a:bodyPr>
          <a:lstStyle/>
          <a:p>
            <a:pPr algn="l"/>
            <a:r>
              <a:rPr lang="cs-CZ" sz="2000" dirty="0"/>
              <a:t>Energetická bilance dopravy v ČR</a:t>
            </a:r>
            <a:br>
              <a:rPr lang="cs-CZ" sz="2000" dirty="0"/>
            </a:br>
            <a:r>
              <a:rPr lang="cs-CZ" sz="2000" dirty="0"/>
              <a:t>(rok 2020 – výchozí bod Národního plánu v oblasti energetiky a klimatu)</a:t>
            </a:r>
            <a:endParaRPr lang="de-DE" sz="2000" dirty="0"/>
          </a:p>
        </p:txBody>
      </p:sp>
      <p:sp>
        <p:nvSpPr>
          <p:cNvPr id="6" name="Obdélník 5"/>
          <p:cNvSpPr/>
          <p:nvPr/>
        </p:nvSpPr>
        <p:spPr>
          <a:xfrm>
            <a:off x="442762" y="1047832"/>
            <a:ext cx="11675444" cy="5493812"/>
          </a:xfrm>
          <a:prstGeom prst="rect">
            <a:avLst/>
          </a:prstGeom>
        </p:spPr>
        <p:txBody>
          <a:bodyPr wrap="square">
            <a:spAutoFit/>
          </a:bodyPr>
          <a:lstStyle/>
          <a:p>
            <a:r>
              <a:rPr lang="cs-CZ" b="1" dirty="0">
                <a:solidFill>
                  <a:schemeClr val="tx1"/>
                </a:solidFill>
              </a:rPr>
              <a:t>Spalovací motory: nízká účinnost tepelného (</a:t>
            </a:r>
            <a:r>
              <a:rPr lang="cs-CZ" b="1" dirty="0" err="1">
                <a:solidFill>
                  <a:schemeClr val="tx1"/>
                </a:solidFill>
              </a:rPr>
              <a:t>Carnotova</a:t>
            </a:r>
            <a:r>
              <a:rPr lang="cs-CZ" b="1" dirty="0">
                <a:solidFill>
                  <a:schemeClr val="tx1"/>
                </a:solidFill>
              </a:rPr>
              <a:t>) cyklu – na mechanickou práci se přemění jen cca 30 % energie paliva, zbylých 70 % energie paliva se mění ve ztrátové teplo.</a:t>
            </a:r>
          </a:p>
          <a:p>
            <a:pPr>
              <a:buFontTx/>
              <a:buChar char="-"/>
            </a:pPr>
            <a:r>
              <a:rPr lang="cs-CZ" b="1" dirty="0">
                <a:solidFill>
                  <a:schemeClr val="tx1"/>
                </a:solidFill>
              </a:rPr>
              <a:t> 30 % energie pracuje,</a:t>
            </a:r>
          </a:p>
          <a:p>
            <a:pPr>
              <a:buFontTx/>
              <a:buChar char="-"/>
            </a:pPr>
            <a:r>
              <a:rPr lang="cs-CZ" b="1" dirty="0">
                <a:solidFill>
                  <a:schemeClr val="tx1"/>
                </a:solidFill>
              </a:rPr>
              <a:t> 100 % energie paliva je nutno zaplatit,</a:t>
            </a:r>
          </a:p>
          <a:p>
            <a:pPr>
              <a:buFontTx/>
              <a:buChar char="-"/>
            </a:pPr>
            <a:r>
              <a:rPr lang="cs-CZ" b="1" dirty="0">
                <a:solidFill>
                  <a:schemeClr val="tx1"/>
                </a:solidFill>
              </a:rPr>
              <a:t> 100 % paliva se promění CO</a:t>
            </a:r>
            <a:r>
              <a:rPr lang="cs-CZ" b="1" baseline="-25000" dirty="0">
                <a:solidFill>
                  <a:schemeClr val="tx1"/>
                </a:solidFill>
              </a:rPr>
              <a:t>2 </a:t>
            </a:r>
            <a:r>
              <a:rPr lang="cs-CZ" b="1" dirty="0">
                <a:solidFill>
                  <a:schemeClr val="tx1"/>
                </a:solidFill>
              </a:rPr>
              <a:t>a mění klima,</a:t>
            </a:r>
          </a:p>
          <a:p>
            <a:pPr>
              <a:buFontTx/>
              <a:buChar char="-"/>
            </a:pPr>
            <a:r>
              <a:rPr lang="cs-CZ" b="1" dirty="0">
                <a:solidFill>
                  <a:schemeClr val="tx1"/>
                </a:solidFill>
              </a:rPr>
              <a:t> 100 % produkuje toxické látky (</a:t>
            </a:r>
            <a:r>
              <a:rPr lang="cs-CZ" b="1" dirty="0" err="1">
                <a:solidFill>
                  <a:schemeClr val="tx1"/>
                </a:solidFill>
              </a:rPr>
              <a:t>NO</a:t>
            </a:r>
            <a:r>
              <a:rPr lang="cs-CZ" b="1" baseline="-25000" dirty="0" err="1">
                <a:solidFill>
                  <a:schemeClr val="tx1"/>
                </a:solidFill>
              </a:rPr>
              <a:t>x</a:t>
            </a:r>
            <a:r>
              <a:rPr lang="cs-CZ" b="1" dirty="0">
                <a:solidFill>
                  <a:schemeClr val="tx1"/>
                </a:solidFill>
              </a:rPr>
              <a:t>, PM, PAH, …) a poškozuje lidské zdraví.</a:t>
            </a:r>
          </a:p>
          <a:p>
            <a:endParaRPr lang="cs-CZ" b="1" dirty="0">
              <a:solidFill>
                <a:schemeClr val="tx1"/>
              </a:solidFill>
            </a:endParaRPr>
          </a:p>
          <a:p>
            <a:r>
              <a:rPr lang="cs-CZ" b="1" dirty="0">
                <a:solidFill>
                  <a:schemeClr val="tx1"/>
                </a:solidFill>
              </a:rPr>
              <a:t>spotřeba energie fosilních paliv v dopravě …………………... 313 PJ/rok </a:t>
            </a:r>
            <a:r>
              <a:rPr lang="cs-CZ" b="1" dirty="0">
                <a:solidFill>
                  <a:schemeClr val="tx1"/>
                </a:solidFill>
                <a:ea typeface="Arial Unicode MS" panose="020B0604020202020204" pitchFamily="34" charset="-128"/>
                <a:cs typeface="Arial Unicode MS" panose="020B0604020202020204" pitchFamily="34" charset="-128"/>
              </a:rPr>
              <a:t>(87 </a:t>
            </a:r>
            <a:r>
              <a:rPr lang="cs-CZ" b="1" dirty="0" err="1">
                <a:solidFill>
                  <a:schemeClr val="tx1"/>
                </a:solidFill>
                <a:ea typeface="Arial Unicode MS" panose="020B0604020202020204" pitchFamily="34" charset="-128"/>
                <a:cs typeface="Arial Unicode MS" panose="020B0604020202020204" pitchFamily="34" charset="-128"/>
              </a:rPr>
              <a:t>TWh</a:t>
            </a:r>
            <a:r>
              <a:rPr lang="cs-CZ" b="1" dirty="0">
                <a:solidFill>
                  <a:schemeClr val="tx1"/>
                </a:solidFill>
                <a:ea typeface="Arial Unicode MS" panose="020B0604020202020204" pitchFamily="34" charset="-128"/>
                <a:cs typeface="Arial Unicode MS" panose="020B0604020202020204" pitchFamily="34" charset="-128"/>
              </a:rPr>
              <a:t>/rok) </a:t>
            </a:r>
            <a:r>
              <a:rPr lang="cs-CZ" b="1" dirty="0">
                <a:solidFill>
                  <a:schemeClr val="tx1"/>
                </a:solidFill>
              </a:rPr>
              <a:t>(100 %)</a:t>
            </a:r>
          </a:p>
          <a:p>
            <a:r>
              <a:rPr lang="cs-CZ" b="1" dirty="0">
                <a:solidFill>
                  <a:schemeClr val="tx1"/>
                </a:solidFill>
              </a:rPr>
              <a:t>energie pro pohon vozidel z fosilních paliv ……………………  95 PJ/rok </a:t>
            </a:r>
            <a:r>
              <a:rPr lang="cs-CZ" b="1" dirty="0">
                <a:solidFill>
                  <a:schemeClr val="tx1"/>
                </a:solidFill>
                <a:ea typeface="Arial Unicode MS" panose="020B0604020202020204" pitchFamily="34" charset="-128"/>
                <a:cs typeface="Arial Unicode MS" panose="020B0604020202020204" pitchFamily="34" charset="-128"/>
              </a:rPr>
              <a:t>(26 </a:t>
            </a:r>
            <a:r>
              <a:rPr lang="cs-CZ" b="1" dirty="0" err="1">
                <a:solidFill>
                  <a:schemeClr val="tx1"/>
                </a:solidFill>
                <a:ea typeface="Arial Unicode MS" panose="020B0604020202020204" pitchFamily="34" charset="-128"/>
                <a:cs typeface="Arial Unicode MS" panose="020B0604020202020204" pitchFamily="34" charset="-128"/>
              </a:rPr>
              <a:t>TWh</a:t>
            </a:r>
            <a:r>
              <a:rPr lang="cs-CZ" b="1" dirty="0">
                <a:solidFill>
                  <a:schemeClr val="tx1"/>
                </a:solidFill>
                <a:ea typeface="Arial Unicode MS" panose="020B0604020202020204" pitchFamily="34" charset="-128"/>
                <a:cs typeface="Arial Unicode MS" panose="020B0604020202020204" pitchFamily="34" charset="-128"/>
              </a:rPr>
              <a:t>/rok) </a:t>
            </a:r>
            <a:r>
              <a:rPr lang="cs-CZ" b="1" dirty="0">
                <a:solidFill>
                  <a:schemeClr val="tx1"/>
                </a:solidFill>
              </a:rPr>
              <a:t>(30 %)</a:t>
            </a:r>
          </a:p>
          <a:p>
            <a:r>
              <a:rPr lang="cs-CZ" b="1" dirty="0">
                <a:solidFill>
                  <a:srgbClr val="FF0000"/>
                </a:solidFill>
              </a:rPr>
              <a:t>ztrátové teplo v dopravě z fosilních paliv………………………. 218 PJ/rok </a:t>
            </a:r>
            <a:r>
              <a:rPr lang="cs-CZ" b="1" dirty="0">
                <a:solidFill>
                  <a:srgbClr val="FF0000"/>
                </a:solidFill>
                <a:ea typeface="Arial Unicode MS" panose="020B0604020202020204" pitchFamily="34" charset="-128"/>
                <a:cs typeface="Arial Unicode MS" panose="020B0604020202020204" pitchFamily="34" charset="-128"/>
              </a:rPr>
              <a:t>(61 </a:t>
            </a:r>
            <a:r>
              <a:rPr lang="cs-CZ" b="1" dirty="0" err="1">
                <a:solidFill>
                  <a:srgbClr val="FF0000"/>
                </a:solidFill>
                <a:ea typeface="Arial Unicode MS" panose="020B0604020202020204" pitchFamily="34" charset="-128"/>
                <a:cs typeface="Arial Unicode MS" panose="020B0604020202020204" pitchFamily="34" charset="-128"/>
              </a:rPr>
              <a:t>TWh</a:t>
            </a:r>
            <a:r>
              <a:rPr lang="cs-CZ" b="1" dirty="0">
                <a:solidFill>
                  <a:srgbClr val="FF0000"/>
                </a:solidFill>
                <a:ea typeface="Arial Unicode MS" panose="020B0604020202020204" pitchFamily="34" charset="-128"/>
                <a:cs typeface="Arial Unicode MS" panose="020B0604020202020204" pitchFamily="34" charset="-128"/>
              </a:rPr>
              <a:t>/rok) </a:t>
            </a:r>
            <a:r>
              <a:rPr lang="cs-CZ" b="1" dirty="0">
                <a:solidFill>
                  <a:srgbClr val="FF0000"/>
                </a:solidFill>
              </a:rPr>
              <a:t>(70 %)</a:t>
            </a:r>
          </a:p>
          <a:p>
            <a:endParaRPr lang="cs-CZ" b="1" dirty="0">
              <a:solidFill>
                <a:schemeClr val="tx1"/>
              </a:solidFill>
            </a:endParaRPr>
          </a:p>
          <a:p>
            <a:pPr>
              <a:buFont typeface="Symbol"/>
              <a:buChar char="Þ"/>
            </a:pPr>
            <a:r>
              <a:rPr lang="cs-CZ" b="1" dirty="0">
                <a:solidFill>
                  <a:schemeClr val="tx1"/>
                </a:solidFill>
              </a:rPr>
              <a:t> tepelný cyklus používat jen tam, kde lze využít ztrátové teplo, </a:t>
            </a:r>
          </a:p>
          <a:p>
            <a:pPr>
              <a:buFont typeface="Symbol"/>
              <a:buChar char="Þ"/>
            </a:pPr>
            <a:r>
              <a:rPr lang="cs-CZ" b="1" dirty="0">
                <a:solidFill>
                  <a:schemeClr val="tx1"/>
                </a:solidFill>
              </a:rPr>
              <a:t> tepelný cyklus nepožívat v dopravních prostředcích (nelze využít ztrátové teplo, neumí </a:t>
            </a:r>
            <a:r>
              <a:rPr lang="cs-CZ" b="1" dirty="0" err="1">
                <a:solidFill>
                  <a:schemeClr val="tx1"/>
                </a:solidFill>
              </a:rPr>
              <a:t>rekuperovat</a:t>
            </a:r>
            <a:r>
              <a:rPr lang="cs-CZ" b="1" dirty="0">
                <a:solidFill>
                  <a:schemeClr val="tx1"/>
                </a:solidFill>
              </a:rPr>
              <a:t> brzdovou energii)</a:t>
            </a:r>
            <a:endParaRPr lang="de-DE" dirty="0">
              <a:solidFill>
                <a:schemeClr val="tx1"/>
              </a:solidFill>
            </a:endParaRPr>
          </a:p>
        </p:txBody>
      </p:sp>
    </p:spTree>
    <p:extLst>
      <p:ext uri="{BB962C8B-B14F-4D97-AF65-F5344CB8AC3E}">
        <p14:creationId xmlns:p14="http://schemas.microsoft.com/office/powerpoint/2010/main" val="704269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19100" y="0"/>
            <a:ext cx="9733211" cy="778098"/>
          </a:xfrm>
        </p:spPr>
        <p:txBody>
          <a:bodyPr/>
          <a:lstStyle/>
          <a:p>
            <a:pPr algn="l"/>
            <a:r>
              <a:rPr lang="cs-CZ" sz="2400" dirty="0"/>
              <a:t> Rozdílnost účinnosti pohonů</a:t>
            </a:r>
            <a:endParaRPr lang="de-DE" sz="2400" dirty="0"/>
          </a:p>
        </p:txBody>
      </p:sp>
      <p:sp>
        <p:nvSpPr>
          <p:cNvPr id="6" name="Obdélník 5"/>
          <p:cNvSpPr/>
          <p:nvPr/>
        </p:nvSpPr>
        <p:spPr>
          <a:xfrm>
            <a:off x="209550" y="922107"/>
            <a:ext cx="11779250" cy="5355312"/>
          </a:xfrm>
          <a:prstGeom prst="rect">
            <a:avLst/>
          </a:prstGeom>
        </p:spPr>
        <p:txBody>
          <a:bodyPr wrap="square">
            <a:spAutoFit/>
          </a:bodyPr>
          <a:lstStyle/>
          <a:p>
            <a:r>
              <a:rPr lang="cs-CZ" b="1" dirty="0">
                <a:solidFill>
                  <a:schemeClr val="tx1"/>
                </a:solidFill>
              </a:rPr>
              <a:t>Spalovací motor (nafta, benzín, metan) cca </a:t>
            </a:r>
            <a:r>
              <a:rPr lang="cs-CZ" b="1" dirty="0">
                <a:solidFill>
                  <a:srgbClr val="FF0000"/>
                </a:solidFill>
              </a:rPr>
              <a:t>30 % </a:t>
            </a:r>
            <a:r>
              <a:rPr lang="cs-CZ" b="1" dirty="0">
                <a:solidFill>
                  <a:schemeClr val="tx1"/>
                </a:solidFill>
              </a:rPr>
              <a:t>(palivo – obvod kol)</a:t>
            </a:r>
            <a:endParaRPr lang="cs-CZ" b="1" dirty="0">
              <a:solidFill>
                <a:srgbClr val="FF0000"/>
              </a:solidFill>
            </a:endParaRPr>
          </a:p>
          <a:p>
            <a:r>
              <a:rPr lang="cs-CZ" b="1" dirty="0">
                <a:solidFill>
                  <a:schemeClr val="tx1"/>
                </a:solidFill>
              </a:rPr>
              <a:t>Trakční elektromotor plus palivový článek (vodík) cca </a:t>
            </a:r>
            <a:r>
              <a:rPr lang="cs-CZ" b="1" dirty="0">
                <a:solidFill>
                  <a:srgbClr val="FFC000"/>
                </a:solidFill>
              </a:rPr>
              <a:t>50 % </a:t>
            </a:r>
            <a:r>
              <a:rPr lang="cs-CZ" b="1" dirty="0">
                <a:solidFill>
                  <a:schemeClr val="tx1"/>
                </a:solidFill>
              </a:rPr>
              <a:t>(vodík – obvod kol)</a:t>
            </a:r>
            <a:endParaRPr lang="cs-CZ" b="1" dirty="0">
              <a:solidFill>
                <a:srgbClr val="FF0000"/>
              </a:solidFill>
            </a:endParaRPr>
          </a:p>
          <a:p>
            <a:r>
              <a:rPr lang="cs-CZ" b="1" dirty="0">
                <a:solidFill>
                  <a:schemeClr val="tx1"/>
                </a:solidFill>
              </a:rPr>
              <a:t>Trakční elektromotor plus lithiový akumulátor cca </a:t>
            </a:r>
            <a:r>
              <a:rPr lang="cs-CZ" b="1" dirty="0">
                <a:solidFill>
                  <a:srgbClr val="92D050"/>
                </a:solidFill>
              </a:rPr>
              <a:t>70 % </a:t>
            </a:r>
            <a:r>
              <a:rPr lang="cs-CZ" b="1" dirty="0">
                <a:solidFill>
                  <a:schemeClr val="tx1"/>
                </a:solidFill>
              </a:rPr>
              <a:t>(distribuční síť 110 </a:t>
            </a:r>
            <a:r>
              <a:rPr lang="cs-CZ" b="1" dirty="0" err="1">
                <a:solidFill>
                  <a:schemeClr val="tx1"/>
                </a:solidFill>
              </a:rPr>
              <a:t>kV</a:t>
            </a:r>
            <a:r>
              <a:rPr lang="cs-CZ" b="1" dirty="0">
                <a:solidFill>
                  <a:schemeClr val="tx1"/>
                </a:solidFill>
              </a:rPr>
              <a:t> – obvod kol)</a:t>
            </a:r>
          </a:p>
          <a:p>
            <a:r>
              <a:rPr lang="cs-CZ" b="1" dirty="0">
                <a:solidFill>
                  <a:schemeClr val="tx1"/>
                </a:solidFill>
              </a:rPr>
              <a:t>Trakční elektromotor plus liniové trakční vedení cca </a:t>
            </a:r>
            <a:r>
              <a:rPr lang="cs-CZ" b="1" dirty="0">
                <a:solidFill>
                  <a:srgbClr val="92D050"/>
                </a:solidFill>
              </a:rPr>
              <a:t>80 % </a:t>
            </a:r>
            <a:r>
              <a:rPr lang="cs-CZ" b="1" dirty="0">
                <a:solidFill>
                  <a:schemeClr val="tx1"/>
                </a:solidFill>
              </a:rPr>
              <a:t>(distribuční síť 110 </a:t>
            </a:r>
            <a:r>
              <a:rPr lang="cs-CZ" b="1" dirty="0" err="1">
                <a:solidFill>
                  <a:schemeClr val="tx1"/>
                </a:solidFill>
              </a:rPr>
              <a:t>kV</a:t>
            </a:r>
            <a:r>
              <a:rPr lang="cs-CZ" b="1" dirty="0">
                <a:solidFill>
                  <a:schemeClr val="tx1"/>
                </a:solidFill>
              </a:rPr>
              <a:t> – obvod kol)</a:t>
            </a:r>
          </a:p>
          <a:p>
            <a:pPr>
              <a:buFont typeface="Symbol"/>
              <a:buChar char="Þ"/>
            </a:pPr>
            <a:r>
              <a:rPr lang="cs-CZ" b="1" dirty="0">
                <a:solidFill>
                  <a:schemeClr val="tx1"/>
                </a:solidFill>
              </a:rPr>
              <a:t>jednoznačná orientace dopravy na elektrickou vozbu v kombinaci liniového napájení a zásobníků energie (plus bonus v podobě rekuperace brzdové energie),</a:t>
            </a:r>
          </a:p>
          <a:p>
            <a:pPr>
              <a:buFont typeface="Symbol"/>
              <a:buChar char="Þ"/>
            </a:pPr>
            <a:r>
              <a:rPr lang="cs-CZ" b="1" dirty="0">
                <a:solidFill>
                  <a:schemeClr val="tx1"/>
                </a:solidFill>
              </a:rPr>
              <a:t>preference energetiky méně náročné kolejové dopravy,</a:t>
            </a:r>
          </a:p>
          <a:p>
            <a:pPr>
              <a:buFont typeface="Symbol"/>
              <a:buChar char="Þ"/>
            </a:pPr>
            <a:r>
              <a:rPr lang="cs-CZ" b="1" dirty="0">
                <a:solidFill>
                  <a:schemeClr val="tx1"/>
                </a:solidFill>
              </a:rPr>
              <a:t>liniová elektrizace dopravně silněji zatížených tratí,</a:t>
            </a:r>
          </a:p>
          <a:p>
            <a:pPr>
              <a:buFont typeface="Symbol"/>
              <a:buChar char="Þ"/>
            </a:pPr>
            <a:r>
              <a:rPr lang="cs-CZ" b="1" dirty="0">
                <a:solidFill>
                  <a:schemeClr val="tx1"/>
                </a:solidFill>
              </a:rPr>
              <a:t>úplný odklon od používání uhlovodíkových paliv, zejména fosilních (benzin, nafta, plyn).</a:t>
            </a:r>
          </a:p>
          <a:p>
            <a:pPr>
              <a:buFont typeface="Symbol"/>
              <a:buChar char="Þ"/>
            </a:pPr>
            <a:endParaRPr lang="cs-CZ" b="1" dirty="0">
              <a:solidFill>
                <a:schemeClr val="tx1"/>
              </a:solidFill>
            </a:endParaRPr>
          </a:p>
          <a:p>
            <a:r>
              <a:rPr lang="cs-CZ" b="1" dirty="0">
                <a:solidFill>
                  <a:schemeClr val="tx1"/>
                </a:solidFill>
              </a:rPr>
              <a:t>Pro pokrytí energetické spotřeby veškeré dopravy v ČR při její 100 % elektrizaci a převedení části přeprav ze silnice na železnici stačí 100 PJ/rok (28 </a:t>
            </a:r>
            <a:r>
              <a:rPr lang="cs-CZ" b="1" dirty="0" err="1">
                <a:solidFill>
                  <a:schemeClr val="tx1"/>
                </a:solidFill>
              </a:rPr>
              <a:t>TWh</a:t>
            </a:r>
            <a:r>
              <a:rPr lang="cs-CZ" b="1" dirty="0">
                <a:solidFill>
                  <a:schemeClr val="tx1"/>
                </a:solidFill>
              </a:rPr>
              <a:t>/rok) elektrické energie.</a:t>
            </a:r>
          </a:p>
          <a:p>
            <a:r>
              <a:rPr lang="cs-CZ" b="1" dirty="0">
                <a:solidFill>
                  <a:schemeClr val="tx1"/>
                </a:solidFill>
              </a:rPr>
              <a:t>Tuto energii je schopna vytvořit moderní </a:t>
            </a:r>
            <a:r>
              <a:rPr lang="cs-CZ" b="1" dirty="0" err="1">
                <a:solidFill>
                  <a:schemeClr val="tx1"/>
                </a:solidFill>
              </a:rPr>
              <a:t>agrofotovoltaická</a:t>
            </a:r>
            <a:r>
              <a:rPr lang="cs-CZ" b="1" dirty="0">
                <a:solidFill>
                  <a:schemeClr val="tx1"/>
                </a:solidFill>
              </a:rPr>
              <a:t> elektrárna (zároveň chránící pole před suchem) s panely o ploše 14 000 ha vybudovaná na ploše 28 000 ha, což je 7 % osevní plochy řepky olejné v ČR.  </a:t>
            </a:r>
            <a:endParaRPr lang="de-DE" dirty="0">
              <a:solidFill>
                <a:schemeClr val="tx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Elektrická vozba</a:t>
            </a:r>
            <a:endParaRPr lang="de-DE" sz="1600" dirty="0">
              <a:solidFill>
                <a:schemeClr val="tx1"/>
              </a:solidFill>
            </a:endParaRPr>
          </a:p>
        </p:txBody>
      </p:sp>
      <p:sp>
        <p:nvSpPr>
          <p:cNvPr id="3" name="Zástupný symbol pro obsah 2"/>
          <p:cNvSpPr>
            <a:spLocks noGrp="1"/>
          </p:cNvSpPr>
          <p:nvPr>
            <p:ph idx="1"/>
          </p:nvPr>
        </p:nvSpPr>
        <p:spPr>
          <a:xfrm>
            <a:off x="194519" y="1268413"/>
            <a:ext cx="11859815" cy="3528293"/>
          </a:xfrm>
        </p:spPr>
        <p:txBody>
          <a:bodyPr/>
          <a:lstStyle/>
          <a:p>
            <a:pPr>
              <a:spcBef>
                <a:spcPts val="0"/>
              </a:spcBef>
            </a:pPr>
            <a:r>
              <a:rPr lang="cs-CZ" sz="1600" b="1" dirty="0">
                <a:ea typeface="Arial Unicode MS" panose="020B0604020202020204" pitchFamily="34" charset="-128"/>
                <a:cs typeface="Arial Unicode MS" panose="020B0604020202020204" pitchFamily="34" charset="-128"/>
              </a:rPr>
              <a:t>Významným nástrojem ke snížení konečné spotřeby energie v dopravě je náhrada vozidel se spalovacími motory elektrickou vozbou:</a:t>
            </a:r>
          </a:p>
          <a:p>
            <a:pPr>
              <a:spcBef>
                <a:spcPts val="0"/>
              </a:spcBef>
            </a:pPr>
            <a:r>
              <a:rPr lang="cs-CZ" sz="1600" b="1" dirty="0">
                <a:ea typeface="Arial Unicode MS" panose="020B0604020202020204" pitchFamily="34" charset="-128"/>
                <a:cs typeface="Arial Unicode MS" panose="020B0604020202020204" pitchFamily="34" charset="-128"/>
              </a:rPr>
              <a:t>- snížení spotřeby energie na cca 40 % odstraněním spalovacího motoru, která mění 2/3 energie paliva na ztrátové teplo,</a:t>
            </a:r>
          </a:p>
          <a:p>
            <a:pPr>
              <a:spcBef>
                <a:spcPts val="0"/>
              </a:spcBef>
            </a:pPr>
            <a:r>
              <a:rPr lang="cs-CZ" sz="1600" b="1" dirty="0">
                <a:ea typeface="Arial Unicode MS" panose="020B0604020202020204" pitchFamily="34" charset="-128"/>
                <a:cs typeface="Arial Unicode MS" panose="020B0604020202020204" pitchFamily="34" charset="-128"/>
              </a:rPr>
              <a:t>- umožnění rekuperace energie při zastavovacím i spádovém brzdně dále podstatným způsobem snižuje spotřebu energie.</a:t>
            </a:r>
          </a:p>
          <a:p>
            <a:pPr>
              <a:spcBef>
                <a:spcPts val="0"/>
              </a:spcBef>
              <a:buFontTx/>
              <a:buChar char="-"/>
            </a:pPr>
            <a:endParaRPr lang="cs-CZ" sz="1600" b="1" dirty="0">
              <a:ea typeface="Arial Unicode MS" panose="020B0604020202020204" pitchFamily="34" charset="-128"/>
              <a:cs typeface="Arial Unicode MS" panose="020B0604020202020204" pitchFamily="34" charset="-128"/>
            </a:endParaRPr>
          </a:p>
          <a:p>
            <a:pPr>
              <a:spcBef>
                <a:spcPts val="0"/>
              </a:spcBef>
            </a:pPr>
            <a:r>
              <a:rPr lang="cs-CZ" sz="1600" b="1" dirty="0">
                <a:ea typeface="Arial Unicode MS" panose="020B0604020202020204" pitchFamily="34" charset="-128"/>
                <a:cs typeface="Arial Unicode MS" panose="020B0604020202020204" pitchFamily="34" charset="-128"/>
              </a:rPr>
              <a:t>Další efekty elektrické vozby:</a:t>
            </a:r>
          </a:p>
          <a:p>
            <a:pPr>
              <a:spcBef>
                <a:spcPts val="0"/>
              </a:spcBef>
            </a:pPr>
            <a:r>
              <a:rPr lang="cs-CZ" sz="1600" b="1" dirty="0">
                <a:ea typeface="Arial Unicode MS" panose="020B0604020202020204" pitchFamily="34" charset="-128"/>
                <a:cs typeface="Arial Unicode MS" panose="020B0604020202020204" pitchFamily="34" charset="-128"/>
              </a:rPr>
              <a:t>- úplné odstranění místně působících zdravotně závadných emise zplodin hoření (</a:t>
            </a:r>
            <a:r>
              <a:rPr lang="cs-CZ" sz="1600" b="1" dirty="0" err="1">
                <a:ea typeface="Arial Unicode MS" panose="020B0604020202020204" pitchFamily="34" charset="-128"/>
                <a:cs typeface="Arial Unicode MS" panose="020B0604020202020204" pitchFamily="34" charset="-128"/>
              </a:rPr>
              <a:t>NO</a:t>
            </a:r>
            <a:r>
              <a:rPr lang="cs-CZ" sz="1600" b="1" baseline="-25000" dirty="0" err="1">
                <a:ea typeface="Arial Unicode MS" panose="020B0604020202020204" pitchFamily="34" charset="-128"/>
                <a:cs typeface="Arial Unicode MS" panose="020B0604020202020204" pitchFamily="34" charset="-128"/>
              </a:rPr>
              <a:t>x</a:t>
            </a:r>
            <a:r>
              <a:rPr lang="cs-CZ" sz="1600" b="1" dirty="0">
                <a:ea typeface="Arial Unicode MS" panose="020B0604020202020204" pitchFamily="34" charset="-128"/>
                <a:cs typeface="Arial Unicode MS" panose="020B0604020202020204" pitchFamily="34" charset="-128"/>
              </a:rPr>
              <a:t>, PM, PAH),</a:t>
            </a:r>
          </a:p>
          <a:p>
            <a:pPr>
              <a:spcBef>
                <a:spcPts val="0"/>
              </a:spcBef>
            </a:pPr>
            <a:r>
              <a:rPr lang="cs-CZ" sz="1600" b="1" dirty="0">
                <a:ea typeface="Arial Unicode MS" panose="020B0604020202020204" pitchFamily="34" charset="-128"/>
                <a:cs typeface="Arial Unicode MS" panose="020B0604020202020204" pitchFamily="34" charset="-128"/>
              </a:rPr>
              <a:t>- v součinnosti s probíhajícími změnami v elektrárenství nezávislost na fosilních palivech, jejichž spalování mění klima produkcí CO</a:t>
            </a:r>
            <a:r>
              <a:rPr lang="cs-CZ" sz="1600" b="1" baseline="-25000" dirty="0">
                <a:ea typeface="Arial Unicode MS" panose="020B0604020202020204" pitchFamily="34" charset="-128"/>
                <a:cs typeface="Arial Unicode MS" panose="020B0604020202020204" pitchFamily="34" charset="-128"/>
              </a:rPr>
              <a:t>2</a:t>
            </a:r>
            <a:r>
              <a:rPr lang="cs-CZ" sz="1600" b="1" dirty="0">
                <a:ea typeface="Arial Unicode MS" panose="020B0604020202020204" pitchFamily="34" charset="-128"/>
                <a:cs typeface="Arial Unicode MS" panose="020B0604020202020204" pitchFamily="34" charset="-128"/>
              </a:rPr>
              <a:t>,</a:t>
            </a:r>
          </a:p>
          <a:p>
            <a:pPr>
              <a:spcBef>
                <a:spcPts val="0"/>
              </a:spcBef>
            </a:pPr>
            <a:r>
              <a:rPr lang="cs-CZ" sz="1600" b="1" dirty="0">
                <a:ea typeface="Arial Unicode MS" panose="020B0604020202020204" pitchFamily="34" charset="-128"/>
                <a:cs typeface="Arial Unicode MS" panose="020B0604020202020204" pitchFamily="34" charset="-128"/>
              </a:rPr>
              <a:t>- výrazné zvýšení rychlosti a výkonnosti,</a:t>
            </a:r>
          </a:p>
          <a:p>
            <a:pPr>
              <a:spcBef>
                <a:spcPts val="0"/>
              </a:spcBef>
            </a:pPr>
            <a:r>
              <a:rPr lang="cs-CZ" sz="1600" b="1" dirty="0">
                <a:ea typeface="Arial Unicode MS" panose="020B0604020202020204" pitchFamily="34" charset="-128"/>
                <a:cs typeface="Arial Unicode MS" panose="020B0604020202020204" pitchFamily="34" charset="-128"/>
              </a:rPr>
              <a:t>- podstatný pokles nákladů na údržbu.</a:t>
            </a:r>
          </a:p>
          <a:p>
            <a:pPr>
              <a:spcBef>
                <a:spcPts val="0"/>
              </a:spcBef>
              <a:buFontTx/>
              <a:buChar char="-"/>
            </a:pPr>
            <a:endParaRPr lang="cs-CZ" sz="1600" b="1" dirty="0">
              <a:ea typeface="Arial Unicode MS" panose="020B0604020202020204" pitchFamily="34" charset="-128"/>
              <a:cs typeface="Arial Unicode MS" panose="020B0604020202020204" pitchFamily="34" charset="-128"/>
            </a:endParaRPr>
          </a:p>
          <a:p>
            <a:pPr>
              <a:spcBef>
                <a:spcPts val="0"/>
              </a:spcBef>
            </a:pPr>
            <a:r>
              <a:rPr lang="cs-CZ" sz="1600" b="1" dirty="0">
                <a:ea typeface="Arial Unicode MS" panose="020B0604020202020204" pitchFamily="34" charset="-128"/>
                <a:cs typeface="Arial Unicode MS" panose="020B0604020202020204" pitchFamily="34" charset="-128"/>
              </a:rPr>
              <a:t>=&gt; </a:t>
            </a:r>
            <a:r>
              <a:rPr lang="cs-CZ" sz="1600" b="1" dirty="0">
                <a:solidFill>
                  <a:srgbClr val="FF0000"/>
                </a:solidFill>
                <a:ea typeface="Arial Unicode MS" panose="020B0604020202020204" pitchFamily="34" charset="-128"/>
                <a:cs typeface="Arial Unicode MS" panose="020B0604020202020204" pitchFamily="34" charset="-128"/>
              </a:rPr>
              <a:t>liniová elektrizace </a:t>
            </a:r>
            <a:r>
              <a:rPr lang="cs-CZ" sz="1600" b="1" dirty="0">
                <a:ea typeface="Arial Unicode MS" panose="020B0604020202020204" pitchFamily="34" charset="-128"/>
                <a:cs typeface="Arial Unicode MS" panose="020B0604020202020204" pitchFamily="34" charset="-128"/>
              </a:rPr>
              <a:t>všech tratí s dálkovou osobní dopravou, intenzivní regionální dopravou či s potenciálem nákladní dopravy i významných silničních komunikací je jasným cílem.</a:t>
            </a:r>
          </a:p>
          <a:p>
            <a:pPr>
              <a:spcBef>
                <a:spcPts val="0"/>
              </a:spcBef>
            </a:pPr>
            <a:endParaRPr lang="cs-CZ" sz="1600" b="1" dirty="0">
              <a:ea typeface="Arial Unicode MS" panose="020B0604020202020204" pitchFamily="34" charset="-128"/>
              <a:cs typeface="Arial Unicode MS" panose="020B0604020202020204" pitchFamily="34" charset="-128"/>
            </a:endParaRPr>
          </a:p>
          <a:p>
            <a:pPr>
              <a:spcBef>
                <a:spcPts val="0"/>
              </a:spcBef>
            </a:pPr>
            <a:r>
              <a:rPr lang="cs-CZ" sz="1600" b="1" dirty="0">
                <a:solidFill>
                  <a:srgbClr val="000000"/>
                </a:solidFill>
                <a:ea typeface="Arial Unicode MS" panose="020B0604020202020204" pitchFamily="34" charset="-128"/>
                <a:cs typeface="Arial Unicode MS" panose="020B0604020202020204" pitchFamily="34" charset="-128"/>
              </a:rPr>
              <a:t>Kromě liniového elektrického napájení (závislá </a:t>
            </a:r>
            <a:r>
              <a:rPr lang="cs-CZ" sz="1600" b="1" dirty="0">
                <a:ea typeface="Arial Unicode MS" panose="020B0604020202020204" pitchFamily="34" charset="-128"/>
                <a:cs typeface="Arial Unicode MS" panose="020B0604020202020204" pitchFamily="34" charset="-128"/>
              </a:rPr>
              <a:t>elektrická vozba) umožňuje stav techniky používat i vozidla se zásobníky energie (</a:t>
            </a:r>
            <a:r>
              <a:rPr lang="cs-CZ" sz="1600" b="1" dirty="0" err="1">
                <a:ea typeface="Arial Unicode MS" panose="020B0604020202020204" pitchFamily="34" charset="-128"/>
                <a:cs typeface="Arial Unicode MS" panose="020B0604020202020204" pitchFamily="34" charset="-128"/>
              </a:rPr>
              <a:t>polozávislá</a:t>
            </a:r>
            <a:r>
              <a:rPr lang="cs-CZ" sz="1600" b="1" dirty="0">
                <a:ea typeface="Arial Unicode MS" panose="020B0604020202020204" pitchFamily="34" charset="-128"/>
                <a:cs typeface="Arial Unicode MS" panose="020B0604020202020204" pitchFamily="34" charset="-128"/>
              </a:rPr>
              <a:t> elektrická vozba) a to v podobě:</a:t>
            </a:r>
          </a:p>
          <a:p>
            <a:pPr>
              <a:spcBef>
                <a:spcPts val="0"/>
              </a:spcBef>
            </a:pPr>
            <a:r>
              <a:rPr lang="cs-CZ" sz="1600" b="1" dirty="0">
                <a:ea typeface="Arial Unicode MS" panose="020B0604020202020204" pitchFamily="34" charset="-128"/>
                <a:cs typeface="Arial Unicode MS" panose="020B0604020202020204" pitchFamily="34" charset="-128"/>
              </a:rPr>
              <a:t>- </a:t>
            </a:r>
            <a:r>
              <a:rPr lang="cs-CZ" sz="1600" b="1" dirty="0">
                <a:solidFill>
                  <a:srgbClr val="FF0000"/>
                </a:solidFill>
                <a:ea typeface="Arial Unicode MS" panose="020B0604020202020204" pitchFamily="34" charset="-128"/>
                <a:cs typeface="Arial Unicode MS" panose="020B0604020202020204" pitchFamily="34" charset="-128"/>
              </a:rPr>
              <a:t>lithiových akumulátorů</a:t>
            </a:r>
            <a:r>
              <a:rPr lang="cs-CZ" sz="1600" b="1" dirty="0">
                <a:ea typeface="Arial Unicode MS" panose="020B0604020202020204" pitchFamily="34" charset="-128"/>
                <a:cs typeface="Arial Unicode MS" panose="020B0604020202020204" pitchFamily="34" charset="-128"/>
              </a:rPr>
              <a:t>,</a:t>
            </a:r>
          </a:p>
          <a:p>
            <a:pPr>
              <a:spcBef>
                <a:spcPts val="0"/>
              </a:spcBef>
            </a:pPr>
            <a:r>
              <a:rPr lang="cs-CZ" sz="1600" b="1" dirty="0">
                <a:solidFill>
                  <a:srgbClr val="FF0000"/>
                </a:solidFill>
                <a:ea typeface="Arial Unicode MS" panose="020B0604020202020204" pitchFamily="34" charset="-128"/>
                <a:cs typeface="Arial Unicode MS" panose="020B0604020202020204" pitchFamily="34" charset="-128"/>
              </a:rPr>
              <a:t>- palivových článků, </a:t>
            </a:r>
            <a:r>
              <a:rPr lang="cs-CZ" sz="1600" b="1" dirty="0">
                <a:ea typeface="Arial Unicode MS" panose="020B0604020202020204" pitchFamily="34" charset="-128"/>
                <a:cs typeface="Arial Unicode MS" panose="020B0604020202020204" pitchFamily="34" charset="-128"/>
              </a:rPr>
              <a:t>využívajících stlačený vodík, případně jiný nositel energie (například stlačený metan)</a:t>
            </a:r>
          </a:p>
          <a:p>
            <a:pPr>
              <a:spcBef>
                <a:spcPts val="0"/>
              </a:spcBef>
              <a:buFontTx/>
              <a:buChar char="-"/>
            </a:pPr>
            <a:endParaRPr lang="cs-CZ" sz="1400" b="1" dirty="0">
              <a:ea typeface="Arial Unicode MS" panose="020B0604020202020204" pitchFamily="34" charset="-128"/>
              <a:cs typeface="Arial Unicode MS" panose="020B0604020202020204" pitchFamily="34" charset="-128"/>
            </a:endParaRPr>
          </a:p>
          <a:p>
            <a:pPr>
              <a:spcBef>
                <a:spcPts val="0"/>
              </a:spcBef>
            </a:pPr>
            <a:endParaRPr lang="cs-CZ" sz="1600" b="1" dirty="0">
              <a:ea typeface="Arial Unicode MS" panose="020B0604020202020204" pitchFamily="34" charset="-128"/>
              <a:cs typeface="Arial Unicode MS" panose="020B0604020202020204" pitchFamily="34" charset="-128"/>
            </a:endParaRPr>
          </a:p>
          <a:p>
            <a:pPr>
              <a:spcBef>
                <a:spcPts val="0"/>
              </a:spcBef>
              <a:buFontTx/>
              <a:buChar char="-"/>
            </a:pPr>
            <a:endParaRPr lang="cs-CZ" sz="1600" b="1" dirty="0">
              <a:ea typeface="Arial Unicode MS" panose="020B0604020202020204" pitchFamily="34" charset="-128"/>
              <a:cs typeface="Arial Unicode MS" panose="020B0604020202020204" pitchFamily="34" charset="-128"/>
            </a:endParaRPr>
          </a:p>
          <a:p>
            <a:pPr>
              <a:spcBef>
                <a:spcPts val="0"/>
              </a:spcBef>
            </a:pPr>
            <a:endParaRPr lang="cs-CZ" sz="1600" b="1" dirty="0">
              <a:ea typeface="Arial Unicode MS" panose="020B0604020202020204" pitchFamily="34" charset="-128"/>
              <a:cs typeface="Arial Unicode MS" panose="020B0604020202020204" pitchFamily="34" charset="-128"/>
            </a:endParaRPr>
          </a:p>
          <a:p>
            <a:pPr>
              <a:spcBef>
                <a:spcPts val="0"/>
              </a:spcBef>
            </a:pPr>
            <a:endParaRPr lang="cs-CZ" sz="1600" b="1" dirty="0">
              <a:ea typeface="Arial Unicode MS" panose="020B0604020202020204" pitchFamily="34" charset="-128"/>
              <a:cs typeface="Arial Unicode MS" panose="020B0604020202020204" pitchFamily="34" charset="-128"/>
            </a:endParaRPr>
          </a:p>
          <a:p>
            <a:pPr>
              <a:spcBef>
                <a:spcPts val="0"/>
              </a:spcBef>
            </a:pPr>
            <a:endParaRPr lang="cs-CZ" sz="1600" b="1" dirty="0">
              <a:ea typeface="Arial Unicode MS" panose="020B0604020202020204" pitchFamily="34" charset="-128"/>
              <a:cs typeface="Arial Unicode MS" panose="020B0604020202020204" pitchFamily="34" charset="-128"/>
            </a:endParaRPr>
          </a:p>
          <a:p>
            <a:endParaRPr lang="cs-CZ" sz="1400" dirty="0"/>
          </a:p>
        </p:txBody>
      </p:sp>
    </p:spTree>
    <p:extLst>
      <p:ext uri="{BB962C8B-B14F-4D97-AF65-F5344CB8AC3E}">
        <p14:creationId xmlns:p14="http://schemas.microsoft.com/office/powerpoint/2010/main" val="2497023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5341789" y="1639657"/>
          <a:ext cx="6856561" cy="4849868"/>
        </p:xfrm>
        <a:graphic>
          <a:graphicData uri="http://schemas.openxmlformats.org/presentationml/2006/ole">
            <mc:AlternateContent xmlns:mc="http://schemas.openxmlformats.org/markup-compatibility/2006">
              <mc:Choice xmlns:v="urn:schemas-microsoft-com:vml" Requires="v">
                <p:oleObj spid="_x0000_s15416" name="Acrobat Document" r:id="rId3" imgW="30266949" imgH="21369052" progId="AcroExch.Document.2017">
                  <p:embed/>
                </p:oleObj>
              </mc:Choice>
              <mc:Fallback>
                <p:oleObj name="Acrobat Document" r:id="rId3" imgW="30266949" imgH="21369052" progId="AcroExch.Document.2017">
                  <p:embed/>
                  <p:pic>
                    <p:nvPicPr>
                      <p:cNvPr id="10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1789" y="1639657"/>
                        <a:ext cx="6856561" cy="484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Obdélník 4"/>
          <p:cNvSpPr/>
          <p:nvPr/>
        </p:nvSpPr>
        <p:spPr>
          <a:xfrm>
            <a:off x="733254" y="200749"/>
            <a:ext cx="3938899" cy="430887"/>
          </a:xfrm>
          <a:prstGeom prst="rect">
            <a:avLst/>
          </a:prstGeom>
        </p:spPr>
        <p:txBody>
          <a:bodyPr wrap="none">
            <a:spAutoFit/>
          </a:bodyPr>
          <a:lstStyle/>
          <a:p>
            <a:pPr>
              <a:spcBef>
                <a:spcPct val="0"/>
              </a:spcBef>
            </a:pPr>
            <a:r>
              <a:rPr lang="cs-CZ" sz="2200" b="1" dirty="0">
                <a:solidFill>
                  <a:srgbClr val="00646E"/>
                </a:solidFill>
                <a:ea typeface="+mj-ea"/>
                <a:cs typeface="Arial" pitchFamily="34" charset="0"/>
              </a:rPr>
              <a:t>Železnice v České republice</a:t>
            </a:r>
            <a:endParaRPr lang="de-DE" sz="2200" b="1" dirty="0">
              <a:solidFill>
                <a:srgbClr val="00646E"/>
              </a:solidFill>
              <a:ea typeface="+mj-ea"/>
              <a:cs typeface="Arial" pitchFamily="34" charset="0"/>
            </a:endParaRPr>
          </a:p>
        </p:txBody>
      </p:sp>
      <p:sp>
        <p:nvSpPr>
          <p:cNvPr id="6" name="Obdélník 5"/>
          <p:cNvSpPr/>
          <p:nvPr/>
        </p:nvSpPr>
        <p:spPr>
          <a:xfrm>
            <a:off x="97465" y="1016918"/>
            <a:ext cx="5497654" cy="2723823"/>
          </a:xfrm>
          <a:prstGeom prst="rect">
            <a:avLst/>
          </a:prstGeom>
        </p:spPr>
        <p:txBody>
          <a:bodyPr wrap="square">
            <a:spAutoFit/>
          </a:bodyPr>
          <a:lstStyle/>
          <a:p>
            <a:r>
              <a:rPr lang="cs-CZ" b="1" dirty="0">
                <a:solidFill>
                  <a:schemeClr val="tx1"/>
                </a:solidFill>
              </a:rPr>
              <a:t>Železniční síť v České republice:</a:t>
            </a:r>
          </a:p>
          <a:p>
            <a:pPr>
              <a:buFontTx/>
              <a:buChar char="-"/>
            </a:pPr>
            <a:r>
              <a:rPr lang="cs-CZ" b="1" dirty="0">
                <a:solidFill>
                  <a:schemeClr val="tx1"/>
                </a:solidFill>
              </a:rPr>
              <a:t> velká hustota sítě železnic, </a:t>
            </a:r>
          </a:p>
          <a:p>
            <a:pPr>
              <a:buFontTx/>
              <a:buChar char="-"/>
            </a:pPr>
            <a:r>
              <a:rPr lang="cs-CZ" b="1" dirty="0">
                <a:solidFill>
                  <a:schemeClr val="tx1"/>
                </a:solidFill>
              </a:rPr>
              <a:t> nízký podíl elektrizace </a:t>
            </a:r>
          </a:p>
          <a:p>
            <a:r>
              <a:rPr lang="cs-CZ" b="1" dirty="0">
                <a:solidFill>
                  <a:schemeClr val="tx1"/>
                </a:solidFill>
              </a:rPr>
              <a:t>(CZ jen 34 %, DE 56 %, AT 71 %),</a:t>
            </a:r>
          </a:p>
          <a:p>
            <a:pPr>
              <a:buFontTx/>
              <a:buChar char="-"/>
            </a:pPr>
            <a:r>
              <a:rPr lang="cs-CZ" b="1" dirty="0">
                <a:solidFill>
                  <a:schemeClr val="tx1"/>
                </a:solidFill>
              </a:rPr>
              <a:t> dva elektrizační systémy (3 </a:t>
            </a:r>
            <a:r>
              <a:rPr lang="cs-CZ" b="1" dirty="0" err="1">
                <a:solidFill>
                  <a:schemeClr val="tx1"/>
                </a:solidFill>
              </a:rPr>
              <a:t>kV</a:t>
            </a:r>
            <a:r>
              <a:rPr lang="cs-CZ" b="1" dirty="0">
                <a:solidFill>
                  <a:schemeClr val="tx1"/>
                </a:solidFill>
              </a:rPr>
              <a:t> sever, 25 </a:t>
            </a:r>
            <a:r>
              <a:rPr lang="cs-CZ" b="1" dirty="0" err="1">
                <a:solidFill>
                  <a:schemeClr val="tx1"/>
                </a:solidFill>
              </a:rPr>
              <a:t>kV</a:t>
            </a:r>
            <a:r>
              <a:rPr lang="cs-CZ" b="1" dirty="0">
                <a:solidFill>
                  <a:schemeClr val="tx1"/>
                </a:solidFill>
              </a:rPr>
              <a:t> jih),</a:t>
            </a:r>
          </a:p>
          <a:p>
            <a:pPr>
              <a:buFontTx/>
              <a:buChar char="-"/>
            </a:pPr>
            <a:r>
              <a:rPr lang="cs-CZ" b="1" dirty="0">
                <a:solidFill>
                  <a:schemeClr val="tx1"/>
                </a:solidFill>
              </a:rPr>
              <a:t> v roce 2016 přijato rozhodnutí o postupném přechodu na 25 </a:t>
            </a:r>
            <a:r>
              <a:rPr lang="cs-CZ" b="1" dirty="0" err="1">
                <a:solidFill>
                  <a:schemeClr val="tx1"/>
                </a:solidFill>
              </a:rPr>
              <a:t>kV</a:t>
            </a:r>
            <a:r>
              <a:rPr lang="cs-CZ" b="1" dirty="0">
                <a:solidFill>
                  <a:schemeClr val="tx1"/>
                </a:solidFill>
              </a:rPr>
              <a:t> (cca v období 2020 až 2040).</a:t>
            </a:r>
          </a:p>
        </p:txBody>
      </p:sp>
      <p:graphicFrame>
        <p:nvGraphicFramePr>
          <p:cNvPr id="1028" name="Object 4"/>
          <p:cNvGraphicFramePr>
            <a:graphicFrameLocks noChangeAspect="1"/>
          </p:cNvGraphicFramePr>
          <p:nvPr>
            <p:extLst/>
          </p:nvPr>
        </p:nvGraphicFramePr>
        <p:xfrm>
          <a:off x="291333" y="3911655"/>
          <a:ext cx="4812687" cy="2376264"/>
        </p:xfrm>
        <a:graphic>
          <a:graphicData uri="http://schemas.openxmlformats.org/presentationml/2006/ole">
            <mc:AlternateContent xmlns:mc="http://schemas.openxmlformats.org/markup-compatibility/2006">
              <mc:Choice xmlns:v="urn:schemas-microsoft-com:vml" Requires="v">
                <p:oleObj spid="_x0000_s15417" name="Worksheet" r:id="rId5" imgW="3048000" imgH="1505085" progId="Excel.Sheet.12">
                  <p:embed/>
                </p:oleObj>
              </mc:Choice>
              <mc:Fallback>
                <p:oleObj name="Worksheet" r:id="rId5" imgW="3048000" imgH="1505085" progId="Excel.Sheet.12">
                  <p:embed/>
                  <p:pic>
                    <p:nvPicPr>
                      <p:cNvPr id="1028"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333" y="3911655"/>
                        <a:ext cx="4812687"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632500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019004" y="476672"/>
            <a:ext cx="5710218" cy="400110"/>
          </a:xfrm>
          <a:prstGeom prst="rect">
            <a:avLst/>
          </a:prstGeom>
        </p:spPr>
        <p:txBody>
          <a:bodyPr wrap="none">
            <a:spAutoFit/>
          </a:bodyPr>
          <a:lstStyle/>
          <a:p>
            <a:pPr>
              <a:spcBef>
                <a:spcPct val="0"/>
              </a:spcBef>
            </a:pPr>
            <a:r>
              <a:rPr lang="cs-CZ" sz="2000" b="1" dirty="0">
                <a:solidFill>
                  <a:srgbClr val="00646E"/>
                </a:solidFill>
                <a:ea typeface="+mj-ea"/>
                <a:cs typeface="Arial" pitchFamily="34" charset="0"/>
              </a:rPr>
              <a:t>Rozvoj elektrizace železnic v České republice</a:t>
            </a:r>
            <a:endParaRPr lang="de-DE" sz="2000" b="1" dirty="0">
              <a:solidFill>
                <a:srgbClr val="00646E"/>
              </a:solidFill>
              <a:ea typeface="+mj-ea"/>
              <a:cs typeface="Arial" pitchFamily="34" charset="0"/>
            </a:endParaRPr>
          </a:p>
        </p:txBody>
      </p:sp>
      <p:sp>
        <p:nvSpPr>
          <p:cNvPr id="6" name="Obdélník 5"/>
          <p:cNvSpPr/>
          <p:nvPr/>
        </p:nvSpPr>
        <p:spPr>
          <a:xfrm>
            <a:off x="202072" y="1353691"/>
            <a:ext cx="4807917" cy="4939814"/>
          </a:xfrm>
          <a:prstGeom prst="rect">
            <a:avLst/>
          </a:prstGeom>
        </p:spPr>
        <p:txBody>
          <a:bodyPr wrap="square">
            <a:spAutoFit/>
          </a:bodyPr>
          <a:lstStyle/>
          <a:p>
            <a:r>
              <a:rPr lang="cs-CZ" b="1" dirty="0">
                <a:solidFill>
                  <a:schemeClr val="tx1"/>
                </a:solidFill>
              </a:rPr>
              <a:t>Je připravována elektrizace dalších tratí, zejména systémem 25 </a:t>
            </a:r>
            <a:r>
              <a:rPr lang="cs-CZ" b="1" dirty="0" err="1">
                <a:solidFill>
                  <a:schemeClr val="tx1"/>
                </a:solidFill>
              </a:rPr>
              <a:t>kV</a:t>
            </a:r>
            <a:r>
              <a:rPr lang="cs-CZ" b="1" dirty="0">
                <a:solidFill>
                  <a:schemeClr val="tx1"/>
                </a:solidFill>
              </a:rPr>
              <a:t>. </a:t>
            </a:r>
          </a:p>
          <a:p>
            <a:r>
              <a:rPr lang="cs-CZ" b="1" dirty="0">
                <a:solidFill>
                  <a:schemeClr val="tx1"/>
                </a:solidFill>
              </a:rPr>
              <a:t>výrazně zvyšuje podíl energeticky úsporné a environmentálně i ekonomicky výhodné elektrické vozby. </a:t>
            </a:r>
          </a:p>
          <a:p>
            <a:r>
              <a:rPr lang="cs-CZ" b="1" dirty="0">
                <a:solidFill>
                  <a:schemeClr val="tx1"/>
                </a:solidFill>
              </a:rPr>
              <a:t>Zároveň též další liniová elektrizace rozšiřuje možnosti použití </a:t>
            </a:r>
            <a:r>
              <a:rPr lang="cs-CZ" b="1" dirty="0" err="1">
                <a:solidFill>
                  <a:schemeClr val="tx1"/>
                </a:solidFill>
              </a:rPr>
              <a:t>dvouzdrojových</a:t>
            </a:r>
            <a:r>
              <a:rPr lang="cs-CZ" b="1" dirty="0">
                <a:solidFill>
                  <a:schemeClr val="tx1"/>
                </a:solidFill>
              </a:rPr>
              <a:t> vozidel trolej/akumulátor:</a:t>
            </a:r>
          </a:p>
          <a:p>
            <a:r>
              <a:rPr lang="cs-CZ" b="1" dirty="0">
                <a:solidFill>
                  <a:schemeClr val="tx1"/>
                </a:solidFill>
              </a:rPr>
              <a:t>- snižuje se délka úseků bez elektrizace a spolu s tím klesá potřebný dojezd vozidel při napájení z akumulátorů,</a:t>
            </a:r>
          </a:p>
          <a:p>
            <a:pPr>
              <a:buFontTx/>
              <a:buChar char="-"/>
            </a:pPr>
            <a:r>
              <a:rPr lang="cs-CZ" b="1" dirty="0">
                <a:solidFill>
                  <a:schemeClr val="tx1"/>
                </a:solidFill>
              </a:rPr>
              <a:t> zvyšuje se počet železničních tratí a železničních stanic, kde lze za jízdy či za stání nabíjet akumulátory.</a:t>
            </a:r>
          </a:p>
          <a:p>
            <a:r>
              <a:rPr lang="cs-CZ" b="1" dirty="0">
                <a:solidFill>
                  <a:schemeClr val="tx1"/>
                </a:solidFill>
              </a:rPr>
              <a:t> </a:t>
            </a:r>
            <a:endParaRPr lang="de-DE" dirty="0">
              <a:solidFill>
                <a:schemeClr val="tx1"/>
              </a:solidFill>
            </a:endParaRPr>
          </a:p>
        </p:txBody>
      </p:sp>
      <p:pic>
        <p:nvPicPr>
          <p:cNvPr id="33796" name="Picture 4"/>
          <p:cNvPicPr>
            <a:picLocks noChangeAspect="1" noChangeArrowheads="1"/>
          </p:cNvPicPr>
          <p:nvPr/>
        </p:nvPicPr>
        <p:blipFill>
          <a:blip r:embed="rId2"/>
          <a:srcRect/>
          <a:stretch>
            <a:fillRect/>
          </a:stretch>
        </p:blipFill>
        <p:spPr bwMode="auto">
          <a:xfrm>
            <a:off x="5163071" y="1606339"/>
            <a:ext cx="6833206" cy="4482333"/>
          </a:xfrm>
          <a:prstGeom prst="rect">
            <a:avLst/>
          </a:prstGeom>
          <a:noFill/>
          <a:ln w="9525">
            <a:noFill/>
            <a:miter lim="800000"/>
            <a:headEnd/>
            <a:tailEnd/>
          </a:ln>
        </p:spPr>
      </p:pic>
    </p:spTree>
    <p:extLst>
      <p:ext uri="{BB962C8B-B14F-4D97-AF65-F5344CB8AC3E}">
        <p14:creationId xmlns:p14="http://schemas.microsoft.com/office/powerpoint/2010/main" val="1852009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adpis 3"/>
          <p:cNvSpPr>
            <a:spLocks noGrp="1"/>
          </p:cNvSpPr>
          <p:nvPr>
            <p:ph type="title"/>
          </p:nvPr>
        </p:nvSpPr>
        <p:spPr>
          <a:xfrm>
            <a:off x="187877" y="134634"/>
            <a:ext cx="9144000" cy="252028"/>
          </a:xfrm>
        </p:spPr>
        <p:txBody>
          <a:bodyPr>
            <a:noAutofit/>
          </a:bodyPr>
          <a:lstStyle/>
          <a:p>
            <a:pPr algn="l"/>
            <a:r>
              <a:rPr lang="cs-CZ" dirty="0">
                <a:cs typeface="Arial" charset="0"/>
              </a:rPr>
              <a:t>Transfer oxidu uhličitého</a:t>
            </a:r>
          </a:p>
        </p:txBody>
      </p:sp>
      <p:sp>
        <p:nvSpPr>
          <p:cNvPr id="24579" name="Zástupný symbol pro obsah 2"/>
          <p:cNvSpPr>
            <a:spLocks noGrp="1"/>
          </p:cNvSpPr>
          <p:nvPr>
            <p:ph idx="1"/>
          </p:nvPr>
        </p:nvSpPr>
        <p:spPr>
          <a:xfrm>
            <a:off x="190500" y="1206507"/>
            <a:ext cx="11801475" cy="1872207"/>
          </a:xfrm>
        </p:spPr>
        <p:txBody>
          <a:bodyPr>
            <a:normAutofit/>
          </a:bodyPr>
          <a:lstStyle/>
          <a:p>
            <a:r>
              <a:rPr lang="cs-CZ" sz="1600" b="1" dirty="0">
                <a:cs typeface="Arial" charset="0"/>
              </a:rPr>
              <a:t>Přírodní procesy každoročně z ovzduší odebírají a do ovzduší navracejí  400 + 380 = 780 miliard t CO</a:t>
            </a:r>
            <a:r>
              <a:rPr lang="cs-CZ" sz="1600" b="1" baseline="-25000" dirty="0">
                <a:cs typeface="Arial" charset="0"/>
              </a:rPr>
              <a:t>2</a:t>
            </a:r>
            <a:r>
              <a:rPr lang="cs-CZ" sz="1600" b="1" dirty="0">
                <a:cs typeface="Arial" charset="0"/>
              </a:rPr>
              <a:t>/rok.</a:t>
            </a:r>
          </a:p>
          <a:p>
            <a:r>
              <a:rPr lang="cs-CZ" sz="1600" b="1" dirty="0">
                <a:cs typeface="Arial" charset="0"/>
              </a:rPr>
              <a:t>Od doby objevu používání fosilních paliv (uhlí, ropa, plyn) se díky lidské (antropogenní) činnosti dostávají do ovzduší velká (a stále větší) množství CO</a:t>
            </a:r>
            <a:r>
              <a:rPr lang="cs-CZ" sz="1600" b="1" baseline="-25000" dirty="0">
                <a:cs typeface="Arial" charset="0"/>
              </a:rPr>
              <a:t>2</a:t>
            </a:r>
            <a:r>
              <a:rPr lang="cs-CZ" sz="1600" b="1" dirty="0">
                <a:cs typeface="Arial" charset="0"/>
              </a:rPr>
              <a:t>, vzniklého spalováním fosilních paliv – uhlí, ropy a zemního plynu.</a:t>
            </a:r>
          </a:p>
          <a:p>
            <a:r>
              <a:rPr lang="cs-CZ" sz="1600" b="1" dirty="0">
                <a:cs typeface="Arial" charset="0"/>
              </a:rPr>
              <a:t>Oxid uhličitý, potřebný pro jejich tvorbu, byl z atmosféry pozvolna odebrán před zhruba 200 miliony let. </a:t>
            </a:r>
          </a:p>
          <a:p>
            <a:r>
              <a:rPr lang="cs-CZ" sz="1600" b="1" dirty="0">
                <a:cs typeface="Arial" charset="0"/>
              </a:rPr>
              <a:t>Nyní je se s milionkrát větší intenzitou oxid uhličitý, vzniklý spalováním uhlí, ropných produktů  a zemního plynu, předáván z podzemí do ovzduší (aktuálně: 32 miliard t CO</a:t>
            </a:r>
            <a:r>
              <a:rPr lang="cs-CZ" sz="1600" b="1" baseline="-25000" dirty="0">
                <a:cs typeface="Arial" charset="0"/>
              </a:rPr>
              <a:t>2</a:t>
            </a:r>
            <a:r>
              <a:rPr lang="cs-CZ" sz="1600" b="1" dirty="0">
                <a:cs typeface="Arial" charset="0"/>
              </a:rPr>
              <a:t>/rok).</a:t>
            </a:r>
          </a:p>
          <a:p>
            <a:r>
              <a:rPr lang="cs-CZ" sz="1600" b="1" dirty="0">
                <a:cs typeface="Arial" charset="0"/>
              </a:rPr>
              <a:t>Spalováním fosilních paliv již bylo zvýšeno množství CO</a:t>
            </a:r>
            <a:r>
              <a:rPr lang="cs-CZ" sz="1600" b="1" baseline="-25000" dirty="0">
                <a:cs typeface="Arial" charset="0"/>
              </a:rPr>
              <a:t>2</a:t>
            </a:r>
            <a:r>
              <a:rPr lang="cs-CZ" sz="1600" b="1" dirty="0">
                <a:cs typeface="Arial" charset="0"/>
              </a:rPr>
              <a:t> v ovzduší ze 3 500 o 1 600 na 5 100 mil.t.</a:t>
            </a:r>
          </a:p>
        </p:txBody>
      </p:sp>
      <p:cxnSp>
        <p:nvCxnSpPr>
          <p:cNvPr id="5" name="Přímá spojovací čára 4"/>
          <p:cNvCxnSpPr/>
          <p:nvPr/>
        </p:nvCxnSpPr>
        <p:spPr bwMode="auto">
          <a:xfrm>
            <a:off x="2138735" y="5877272"/>
            <a:ext cx="2030524" cy="0"/>
          </a:xfrm>
          <a:prstGeom prst="line">
            <a:avLst/>
          </a:prstGeom>
          <a:solidFill>
            <a:schemeClr val="tx2"/>
          </a:solidFill>
          <a:ln w="635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 name="Přímá spojovací čára 6"/>
          <p:cNvCxnSpPr/>
          <p:nvPr/>
        </p:nvCxnSpPr>
        <p:spPr bwMode="auto">
          <a:xfrm>
            <a:off x="6199783" y="5877272"/>
            <a:ext cx="3859832" cy="0"/>
          </a:xfrm>
          <a:prstGeom prst="line">
            <a:avLst/>
          </a:prstGeom>
          <a:solidFill>
            <a:schemeClr val="tx2"/>
          </a:solidFill>
          <a:ln w="635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 name="Přímá spojovací čára 7"/>
          <p:cNvCxnSpPr/>
          <p:nvPr/>
        </p:nvCxnSpPr>
        <p:spPr bwMode="auto">
          <a:xfrm>
            <a:off x="4169259" y="5877272"/>
            <a:ext cx="2030524" cy="0"/>
          </a:xfrm>
          <a:prstGeom prst="line">
            <a:avLst/>
          </a:prstGeom>
          <a:solidFill>
            <a:schemeClr val="tx2"/>
          </a:solidFill>
          <a:ln w="635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1" name="Obdélník 10"/>
          <p:cNvSpPr/>
          <p:nvPr/>
        </p:nvSpPr>
        <p:spPr bwMode="auto">
          <a:xfrm>
            <a:off x="1844677" y="3392997"/>
            <a:ext cx="8538975" cy="432047"/>
          </a:xfrm>
          <a:prstGeom prst="rect">
            <a:avLst/>
          </a:prstGeom>
          <a:solidFill>
            <a:schemeClr val="accent2">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dirty="0">
              <a:solidFill>
                <a:schemeClr val="tx1"/>
              </a:solidFill>
              <a:latin typeface="+mn-lt"/>
              <a:ea typeface="Arial Unicode MS" panose="020B0604020202020204" pitchFamily="34" charset="-128"/>
              <a:cs typeface="Arial Unicode MS" panose="020B0604020202020204" pitchFamily="34" charset="-128"/>
            </a:endParaRPr>
          </a:p>
        </p:txBody>
      </p:sp>
      <p:cxnSp>
        <p:nvCxnSpPr>
          <p:cNvPr id="15" name="Přímá spojovací šipka 14"/>
          <p:cNvCxnSpPr/>
          <p:nvPr/>
        </p:nvCxnSpPr>
        <p:spPr bwMode="auto">
          <a:xfrm>
            <a:off x="2786807" y="4041068"/>
            <a:ext cx="0" cy="1659632"/>
          </a:xfrm>
          <a:prstGeom prst="straightConnector1">
            <a:avLst/>
          </a:prstGeom>
          <a:solidFill>
            <a:schemeClr val="tx2"/>
          </a:solidFill>
          <a:ln w="38100"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7" name="Přímá spojovací šipka 16"/>
          <p:cNvCxnSpPr/>
          <p:nvPr/>
        </p:nvCxnSpPr>
        <p:spPr bwMode="auto">
          <a:xfrm>
            <a:off x="4911043" y="4041068"/>
            <a:ext cx="0" cy="1659632"/>
          </a:xfrm>
          <a:prstGeom prst="straightConnector1">
            <a:avLst/>
          </a:prstGeom>
          <a:solidFill>
            <a:schemeClr val="tx2"/>
          </a:solidFill>
          <a:ln w="38100" cap="flat" cmpd="sng" algn="ctr">
            <a:solidFill>
              <a:srgbClr val="0070C0"/>
            </a:solidFill>
            <a:prstDash val="solid"/>
            <a:round/>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0" name="Přímá spojovací šipka 19"/>
          <p:cNvCxnSpPr/>
          <p:nvPr/>
        </p:nvCxnSpPr>
        <p:spPr bwMode="auto">
          <a:xfrm flipV="1">
            <a:off x="5523111" y="4041068"/>
            <a:ext cx="0" cy="1659632"/>
          </a:xfrm>
          <a:prstGeom prst="straightConnector1">
            <a:avLst/>
          </a:prstGeom>
          <a:solidFill>
            <a:schemeClr val="tx2"/>
          </a:solidFill>
          <a:ln w="38100" cap="flat" cmpd="sng" algn="ctr">
            <a:solidFill>
              <a:srgbClr val="0070C0"/>
            </a:solidFill>
            <a:prstDash val="solid"/>
            <a:round/>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1" name="Přímá spojovací šipka 20"/>
          <p:cNvCxnSpPr/>
          <p:nvPr/>
        </p:nvCxnSpPr>
        <p:spPr bwMode="auto">
          <a:xfrm flipV="1">
            <a:off x="3470883" y="4041068"/>
            <a:ext cx="0" cy="1659632"/>
          </a:xfrm>
          <a:prstGeom prst="straightConnector1">
            <a:avLst/>
          </a:prstGeom>
          <a:solidFill>
            <a:schemeClr val="tx2"/>
          </a:solidFill>
          <a:ln w="38100"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8" name="Obdélník 27"/>
          <p:cNvSpPr/>
          <p:nvPr/>
        </p:nvSpPr>
        <p:spPr>
          <a:xfrm>
            <a:off x="2858816" y="3465005"/>
            <a:ext cx="6388287" cy="307777"/>
          </a:xfrm>
          <a:prstGeom prst="rect">
            <a:avLst/>
          </a:prstGeom>
        </p:spPr>
        <p:txBody>
          <a:bodyPr wrap="none">
            <a:spAutoFit/>
          </a:bodyPr>
          <a:lstStyle/>
          <a:p>
            <a:r>
              <a:rPr lang="cs-CZ" sz="1400" b="1" dirty="0">
                <a:solidFill>
                  <a:schemeClr val="tx1"/>
                </a:solidFill>
                <a:cs typeface="Arial" charset="0"/>
              </a:rPr>
              <a:t>Ovzduší (rok 1800 … 2018): 3 500 … 5 100 miliard t CO</a:t>
            </a:r>
            <a:r>
              <a:rPr lang="cs-CZ" sz="1400" b="1" baseline="-25000" dirty="0">
                <a:solidFill>
                  <a:schemeClr val="tx1"/>
                </a:solidFill>
                <a:cs typeface="Arial" charset="0"/>
              </a:rPr>
              <a:t>2</a:t>
            </a:r>
            <a:r>
              <a:rPr lang="cs-CZ" sz="1400" b="1" dirty="0">
                <a:solidFill>
                  <a:schemeClr val="tx1"/>
                </a:solidFill>
                <a:cs typeface="Arial" charset="0"/>
              </a:rPr>
              <a:t> (0,28  … 0, 41 ‰) </a:t>
            </a:r>
            <a:endParaRPr lang="de-DE" sz="1400" dirty="0">
              <a:solidFill>
                <a:schemeClr val="tx1"/>
              </a:solidFill>
            </a:endParaRPr>
          </a:p>
        </p:txBody>
      </p:sp>
      <p:sp>
        <p:nvSpPr>
          <p:cNvPr id="29" name="Obdélník 28"/>
          <p:cNvSpPr/>
          <p:nvPr/>
        </p:nvSpPr>
        <p:spPr>
          <a:xfrm>
            <a:off x="5631506" y="5913277"/>
            <a:ext cx="652743" cy="307777"/>
          </a:xfrm>
          <a:prstGeom prst="rect">
            <a:avLst/>
          </a:prstGeom>
        </p:spPr>
        <p:txBody>
          <a:bodyPr wrap="none">
            <a:spAutoFit/>
          </a:bodyPr>
          <a:lstStyle/>
          <a:p>
            <a:r>
              <a:rPr lang="cs-CZ" sz="1400" b="1" dirty="0">
                <a:solidFill>
                  <a:schemeClr val="tx1"/>
                </a:solidFill>
                <a:cs typeface="Arial" charset="0"/>
              </a:rPr>
              <a:t>Země</a:t>
            </a:r>
            <a:endParaRPr lang="de-DE" sz="1400" dirty="0">
              <a:solidFill>
                <a:schemeClr val="tx1"/>
              </a:solidFill>
            </a:endParaRPr>
          </a:p>
        </p:txBody>
      </p:sp>
      <p:sp>
        <p:nvSpPr>
          <p:cNvPr id="30" name="Obdélník 29"/>
          <p:cNvSpPr/>
          <p:nvPr/>
        </p:nvSpPr>
        <p:spPr>
          <a:xfrm rot="16200000">
            <a:off x="1373214" y="4427675"/>
            <a:ext cx="2052228" cy="630942"/>
          </a:xfrm>
          <a:prstGeom prst="rect">
            <a:avLst/>
          </a:prstGeom>
        </p:spPr>
        <p:txBody>
          <a:bodyPr wrap="square">
            <a:spAutoFit/>
          </a:bodyPr>
          <a:lstStyle/>
          <a:p>
            <a:r>
              <a:rPr lang="cs-CZ" sz="1400" b="1" dirty="0">
                <a:solidFill>
                  <a:schemeClr val="tx1"/>
                </a:solidFill>
                <a:cs typeface="Arial" charset="0"/>
              </a:rPr>
              <a:t>biologie              </a:t>
            </a:r>
          </a:p>
          <a:p>
            <a:r>
              <a:rPr lang="cs-CZ" sz="1400" b="1" dirty="0">
                <a:solidFill>
                  <a:schemeClr val="tx1"/>
                </a:solidFill>
                <a:cs typeface="Arial" charset="0"/>
              </a:rPr>
              <a:t>400 miliard t CO</a:t>
            </a:r>
            <a:r>
              <a:rPr lang="cs-CZ" sz="1400" b="1" baseline="-25000" dirty="0">
                <a:solidFill>
                  <a:schemeClr val="tx1"/>
                </a:solidFill>
                <a:cs typeface="Arial" charset="0"/>
              </a:rPr>
              <a:t>2</a:t>
            </a:r>
            <a:r>
              <a:rPr lang="cs-CZ" sz="1400" b="1" dirty="0">
                <a:solidFill>
                  <a:schemeClr val="tx1"/>
                </a:solidFill>
                <a:cs typeface="Arial" charset="0"/>
              </a:rPr>
              <a:t>/rok </a:t>
            </a:r>
            <a:endParaRPr lang="de-DE" sz="1400" dirty="0"/>
          </a:p>
        </p:txBody>
      </p:sp>
      <p:sp>
        <p:nvSpPr>
          <p:cNvPr id="35" name="Obdélník 34"/>
          <p:cNvSpPr/>
          <p:nvPr/>
        </p:nvSpPr>
        <p:spPr>
          <a:xfrm rot="16200000">
            <a:off x="3516324" y="4427675"/>
            <a:ext cx="2052228" cy="630942"/>
          </a:xfrm>
          <a:prstGeom prst="rect">
            <a:avLst/>
          </a:prstGeom>
        </p:spPr>
        <p:txBody>
          <a:bodyPr wrap="square">
            <a:spAutoFit/>
          </a:bodyPr>
          <a:lstStyle/>
          <a:p>
            <a:r>
              <a:rPr lang="cs-CZ" sz="1400" b="1" dirty="0">
                <a:solidFill>
                  <a:schemeClr val="tx1"/>
                </a:solidFill>
                <a:cs typeface="Arial" charset="0"/>
              </a:rPr>
              <a:t>geochemie          </a:t>
            </a:r>
          </a:p>
          <a:p>
            <a:r>
              <a:rPr lang="cs-CZ" sz="1400" b="1" dirty="0">
                <a:solidFill>
                  <a:schemeClr val="tx1"/>
                </a:solidFill>
                <a:cs typeface="Arial" charset="0"/>
              </a:rPr>
              <a:t>380 miliard t CO</a:t>
            </a:r>
            <a:r>
              <a:rPr lang="cs-CZ" sz="1400" b="1" baseline="-25000" dirty="0">
                <a:solidFill>
                  <a:schemeClr val="tx1"/>
                </a:solidFill>
                <a:cs typeface="Arial" charset="0"/>
              </a:rPr>
              <a:t>2</a:t>
            </a:r>
            <a:r>
              <a:rPr lang="cs-CZ" sz="1400" b="1" dirty="0">
                <a:solidFill>
                  <a:schemeClr val="tx1"/>
                </a:solidFill>
                <a:cs typeface="Arial" charset="0"/>
              </a:rPr>
              <a:t>/rok </a:t>
            </a:r>
            <a:endParaRPr lang="de-DE" sz="1400" dirty="0"/>
          </a:p>
        </p:txBody>
      </p:sp>
      <p:sp>
        <p:nvSpPr>
          <p:cNvPr id="37" name="Zaoblený obdélník 36"/>
          <p:cNvSpPr/>
          <p:nvPr/>
        </p:nvSpPr>
        <p:spPr bwMode="auto">
          <a:xfrm>
            <a:off x="6783251" y="6057292"/>
            <a:ext cx="792088" cy="324036"/>
          </a:xfrm>
          <a:prstGeom prst="roundRect">
            <a:avLst/>
          </a:prstGeom>
          <a:solidFill>
            <a:schemeClr val="accent3">
              <a:lumMod val="75000"/>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dirty="0">
              <a:solidFill>
                <a:schemeClr val="tx1"/>
              </a:solidFill>
              <a:latin typeface="+mn-lt"/>
              <a:ea typeface="Arial Unicode MS" panose="020B0604020202020204" pitchFamily="34" charset="-128"/>
              <a:cs typeface="Arial Unicode MS" panose="020B0604020202020204" pitchFamily="34" charset="-128"/>
            </a:endParaRPr>
          </a:p>
        </p:txBody>
      </p:sp>
      <p:sp>
        <p:nvSpPr>
          <p:cNvPr id="38" name="Obdélník 37"/>
          <p:cNvSpPr/>
          <p:nvPr/>
        </p:nvSpPr>
        <p:spPr>
          <a:xfrm>
            <a:off x="6891264" y="6057293"/>
            <a:ext cx="502061" cy="307777"/>
          </a:xfrm>
          <a:prstGeom prst="rect">
            <a:avLst/>
          </a:prstGeom>
        </p:spPr>
        <p:txBody>
          <a:bodyPr wrap="none">
            <a:spAutoFit/>
          </a:bodyPr>
          <a:lstStyle/>
          <a:p>
            <a:r>
              <a:rPr lang="cs-CZ" sz="1400" b="1" dirty="0">
                <a:solidFill>
                  <a:schemeClr val="tx1"/>
                </a:solidFill>
                <a:cs typeface="Arial" charset="0"/>
              </a:rPr>
              <a:t>uhlí</a:t>
            </a:r>
            <a:endParaRPr lang="de-DE" sz="1400" dirty="0">
              <a:solidFill>
                <a:schemeClr val="tx1"/>
              </a:solidFill>
            </a:endParaRPr>
          </a:p>
        </p:txBody>
      </p:sp>
      <p:sp>
        <p:nvSpPr>
          <p:cNvPr id="39" name="Obdélník 38"/>
          <p:cNvSpPr/>
          <p:nvPr/>
        </p:nvSpPr>
        <p:spPr>
          <a:xfrm>
            <a:off x="7827368" y="6073552"/>
            <a:ext cx="572593" cy="307777"/>
          </a:xfrm>
          <a:prstGeom prst="rect">
            <a:avLst/>
          </a:prstGeom>
        </p:spPr>
        <p:txBody>
          <a:bodyPr wrap="none">
            <a:spAutoFit/>
          </a:bodyPr>
          <a:lstStyle/>
          <a:p>
            <a:r>
              <a:rPr lang="cs-CZ" sz="1400" b="1" dirty="0">
                <a:solidFill>
                  <a:schemeClr val="tx1"/>
                </a:solidFill>
                <a:cs typeface="Arial" charset="0"/>
              </a:rPr>
              <a:t>ropa</a:t>
            </a:r>
            <a:endParaRPr lang="de-DE" sz="1400" dirty="0">
              <a:solidFill>
                <a:schemeClr val="tx1"/>
              </a:solidFill>
            </a:endParaRPr>
          </a:p>
        </p:txBody>
      </p:sp>
      <p:sp>
        <p:nvSpPr>
          <p:cNvPr id="40" name="Obdélník 39"/>
          <p:cNvSpPr/>
          <p:nvPr/>
        </p:nvSpPr>
        <p:spPr>
          <a:xfrm>
            <a:off x="8780123" y="6057293"/>
            <a:ext cx="551754" cy="307777"/>
          </a:xfrm>
          <a:prstGeom prst="rect">
            <a:avLst/>
          </a:prstGeom>
        </p:spPr>
        <p:txBody>
          <a:bodyPr wrap="none">
            <a:spAutoFit/>
          </a:bodyPr>
          <a:lstStyle/>
          <a:p>
            <a:r>
              <a:rPr lang="cs-CZ" sz="1400" b="1" dirty="0">
                <a:solidFill>
                  <a:schemeClr val="tx1"/>
                </a:solidFill>
                <a:cs typeface="Arial" charset="0"/>
              </a:rPr>
              <a:t>plyn</a:t>
            </a:r>
            <a:endParaRPr lang="de-DE" sz="1400" dirty="0">
              <a:solidFill>
                <a:schemeClr val="tx1"/>
              </a:solidFill>
            </a:endParaRPr>
          </a:p>
        </p:txBody>
      </p:sp>
      <p:sp>
        <p:nvSpPr>
          <p:cNvPr id="41" name="Zaoblený obdélník 40"/>
          <p:cNvSpPr/>
          <p:nvPr/>
        </p:nvSpPr>
        <p:spPr bwMode="auto">
          <a:xfrm>
            <a:off x="7727739" y="6057292"/>
            <a:ext cx="792088" cy="324036"/>
          </a:xfrm>
          <a:prstGeom prst="roundRect">
            <a:avLst/>
          </a:prstGeom>
          <a:solidFill>
            <a:schemeClr val="accent3">
              <a:lumMod val="75000"/>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dirty="0">
              <a:solidFill>
                <a:schemeClr val="tx1"/>
              </a:solidFill>
              <a:latin typeface="+mn-lt"/>
              <a:ea typeface="Arial Unicode MS" panose="020B0604020202020204" pitchFamily="34" charset="-128"/>
              <a:cs typeface="Arial Unicode MS" panose="020B0604020202020204" pitchFamily="34" charset="-128"/>
            </a:endParaRPr>
          </a:p>
        </p:txBody>
      </p:sp>
      <p:sp>
        <p:nvSpPr>
          <p:cNvPr id="42" name="Zaoblený obdélník 41"/>
          <p:cNvSpPr/>
          <p:nvPr/>
        </p:nvSpPr>
        <p:spPr bwMode="auto">
          <a:xfrm>
            <a:off x="8672227" y="6057292"/>
            <a:ext cx="792088" cy="324036"/>
          </a:xfrm>
          <a:prstGeom prst="roundRect">
            <a:avLst/>
          </a:prstGeom>
          <a:solidFill>
            <a:schemeClr val="accent3">
              <a:lumMod val="75000"/>
              <a:alpha val="1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dirty="0">
              <a:solidFill>
                <a:schemeClr val="tx1"/>
              </a:solidFill>
              <a:latin typeface="+mn-lt"/>
              <a:ea typeface="Arial Unicode MS" panose="020B0604020202020204" pitchFamily="34" charset="-128"/>
              <a:cs typeface="Arial Unicode MS" panose="020B0604020202020204" pitchFamily="34" charset="-128"/>
            </a:endParaRPr>
          </a:p>
        </p:txBody>
      </p:sp>
      <p:sp>
        <p:nvSpPr>
          <p:cNvPr id="22" name="Obdélník 21"/>
          <p:cNvSpPr/>
          <p:nvPr/>
        </p:nvSpPr>
        <p:spPr>
          <a:xfrm rot="16200000">
            <a:off x="6593984" y="4427486"/>
            <a:ext cx="1979840" cy="630942"/>
          </a:xfrm>
          <a:prstGeom prst="rect">
            <a:avLst/>
          </a:prstGeom>
        </p:spPr>
        <p:txBody>
          <a:bodyPr wrap="square">
            <a:spAutoFit/>
          </a:bodyPr>
          <a:lstStyle/>
          <a:p>
            <a:r>
              <a:rPr lang="cs-CZ" sz="1400" b="1" dirty="0">
                <a:solidFill>
                  <a:schemeClr val="tx1"/>
                </a:solidFill>
                <a:cs typeface="Arial" charset="0"/>
              </a:rPr>
              <a:t>fosilní paliva          </a:t>
            </a:r>
          </a:p>
          <a:p>
            <a:r>
              <a:rPr lang="cs-CZ" sz="1400" b="1" dirty="0">
                <a:solidFill>
                  <a:schemeClr val="tx1"/>
                </a:solidFill>
                <a:cs typeface="Arial" charset="0"/>
              </a:rPr>
              <a:t>32 miliard t CO</a:t>
            </a:r>
            <a:r>
              <a:rPr lang="cs-CZ" sz="1400" b="1" baseline="-25000" dirty="0">
                <a:solidFill>
                  <a:schemeClr val="tx1"/>
                </a:solidFill>
                <a:cs typeface="Arial" charset="0"/>
              </a:rPr>
              <a:t>2</a:t>
            </a:r>
            <a:r>
              <a:rPr lang="cs-CZ" sz="1400" b="1" dirty="0">
                <a:solidFill>
                  <a:schemeClr val="tx1"/>
                </a:solidFill>
                <a:cs typeface="Arial" charset="0"/>
              </a:rPr>
              <a:t>/rok </a:t>
            </a:r>
            <a:endParaRPr lang="de-DE" sz="1400" dirty="0"/>
          </a:p>
        </p:txBody>
      </p:sp>
      <p:cxnSp>
        <p:nvCxnSpPr>
          <p:cNvPr id="23" name="Přímá spojovací šipka 22"/>
          <p:cNvCxnSpPr/>
          <p:nvPr/>
        </p:nvCxnSpPr>
        <p:spPr bwMode="auto">
          <a:xfrm flipV="1">
            <a:off x="7971383" y="4041068"/>
            <a:ext cx="0" cy="1659632"/>
          </a:xfrm>
          <a:prstGeom prst="straightConnector1">
            <a:avLst/>
          </a:prstGeom>
          <a:solidFill>
            <a:schemeClr val="tx2"/>
          </a:solidFill>
          <a:ln w="38100" cap="flat" cmpd="sng" algn="ctr">
            <a:solidFill>
              <a:schemeClr val="accent3">
                <a:lumMod val="75000"/>
              </a:schemeClr>
            </a:solidFill>
            <a:prstDash val="solid"/>
            <a:round/>
            <a:headEnd type="none" w="med" len="med"/>
            <a:tailEnd type="arrow"/>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4" name="Obdélník 23"/>
          <p:cNvSpPr/>
          <p:nvPr/>
        </p:nvSpPr>
        <p:spPr>
          <a:xfrm rot="16200000">
            <a:off x="4319732" y="4618144"/>
            <a:ext cx="1994457" cy="307777"/>
          </a:xfrm>
          <a:prstGeom prst="rect">
            <a:avLst/>
          </a:prstGeom>
        </p:spPr>
        <p:txBody>
          <a:bodyPr wrap="none">
            <a:spAutoFit/>
          </a:bodyPr>
          <a:lstStyle/>
          <a:p>
            <a:r>
              <a:rPr lang="cs-CZ" sz="1400" b="1" dirty="0">
                <a:solidFill>
                  <a:schemeClr val="tx1"/>
                </a:solidFill>
                <a:cs typeface="Arial" charset="0"/>
              </a:rPr>
              <a:t>380 miliard t CO</a:t>
            </a:r>
            <a:r>
              <a:rPr lang="cs-CZ" sz="1400" b="1" baseline="-25000" dirty="0">
                <a:solidFill>
                  <a:schemeClr val="tx1"/>
                </a:solidFill>
                <a:cs typeface="Arial" charset="0"/>
              </a:rPr>
              <a:t>2</a:t>
            </a:r>
            <a:r>
              <a:rPr lang="cs-CZ" sz="1400" b="1" dirty="0">
                <a:solidFill>
                  <a:schemeClr val="tx1"/>
                </a:solidFill>
                <a:cs typeface="Arial" charset="0"/>
              </a:rPr>
              <a:t>/rok </a:t>
            </a:r>
            <a:endParaRPr lang="de-DE" sz="1400" dirty="0"/>
          </a:p>
        </p:txBody>
      </p:sp>
      <p:sp>
        <p:nvSpPr>
          <p:cNvPr id="25" name="Obdélník 24"/>
          <p:cNvSpPr/>
          <p:nvPr/>
        </p:nvSpPr>
        <p:spPr>
          <a:xfrm rot="16200000">
            <a:off x="2303509" y="4632381"/>
            <a:ext cx="1994457" cy="307777"/>
          </a:xfrm>
          <a:prstGeom prst="rect">
            <a:avLst/>
          </a:prstGeom>
        </p:spPr>
        <p:txBody>
          <a:bodyPr wrap="none">
            <a:spAutoFit/>
          </a:bodyPr>
          <a:lstStyle/>
          <a:p>
            <a:r>
              <a:rPr lang="cs-CZ" sz="1400" b="1" dirty="0">
                <a:solidFill>
                  <a:schemeClr val="tx1"/>
                </a:solidFill>
                <a:cs typeface="Arial" charset="0"/>
              </a:rPr>
              <a:t>400 miliard t CO</a:t>
            </a:r>
            <a:r>
              <a:rPr lang="cs-CZ" sz="1400" b="1" baseline="-25000" dirty="0">
                <a:solidFill>
                  <a:schemeClr val="tx1"/>
                </a:solidFill>
                <a:cs typeface="Arial" charset="0"/>
              </a:rPr>
              <a:t>2</a:t>
            </a:r>
            <a:r>
              <a:rPr lang="cs-CZ" sz="1400" b="1" dirty="0">
                <a:solidFill>
                  <a:schemeClr val="tx1"/>
                </a:solidFill>
                <a:cs typeface="Arial" charset="0"/>
              </a:rPr>
              <a:t>/rok </a:t>
            </a:r>
            <a:endParaRPr lang="de-DE" sz="1400" dirty="0"/>
          </a:p>
        </p:txBody>
      </p:sp>
    </p:spTree>
    <p:extLst>
      <p:ext uri="{BB962C8B-B14F-4D97-AF65-F5344CB8AC3E}">
        <p14:creationId xmlns:p14="http://schemas.microsoft.com/office/powerpoint/2010/main" val="1336573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019004" y="476672"/>
            <a:ext cx="3225755" cy="400110"/>
          </a:xfrm>
          <a:prstGeom prst="rect">
            <a:avLst/>
          </a:prstGeom>
        </p:spPr>
        <p:txBody>
          <a:bodyPr wrap="none">
            <a:spAutoFit/>
          </a:bodyPr>
          <a:lstStyle/>
          <a:p>
            <a:pPr>
              <a:spcBef>
                <a:spcPct val="0"/>
              </a:spcBef>
            </a:pPr>
            <a:r>
              <a:rPr lang="cs-CZ" sz="2000" b="1" dirty="0">
                <a:solidFill>
                  <a:srgbClr val="00646E"/>
                </a:solidFill>
                <a:ea typeface="+mj-ea"/>
                <a:cs typeface="Arial" pitchFamily="34" charset="0"/>
              </a:rPr>
              <a:t>Vozidlo trolej/akumulátor</a:t>
            </a:r>
            <a:endParaRPr lang="de-DE" sz="2000" b="1" dirty="0">
              <a:solidFill>
                <a:srgbClr val="00646E"/>
              </a:solidFill>
              <a:ea typeface="+mj-ea"/>
              <a:cs typeface="Arial" pitchFamily="34" charset="0"/>
            </a:endParaRPr>
          </a:p>
        </p:txBody>
      </p:sp>
      <p:sp>
        <p:nvSpPr>
          <p:cNvPr id="4" name="Obdélník 3"/>
          <p:cNvSpPr/>
          <p:nvPr/>
        </p:nvSpPr>
        <p:spPr>
          <a:xfrm>
            <a:off x="4505325" y="2494558"/>
            <a:ext cx="815975" cy="769937"/>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a:defRPr/>
            </a:pPr>
            <a:endParaRPr lang="de-DE" dirty="0"/>
          </a:p>
        </p:txBody>
      </p:sp>
      <p:sp>
        <p:nvSpPr>
          <p:cNvPr id="7" name="Elipsa 6"/>
          <p:cNvSpPr/>
          <p:nvPr/>
        </p:nvSpPr>
        <p:spPr>
          <a:xfrm>
            <a:off x="6188075" y="2494558"/>
            <a:ext cx="817563" cy="76993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a:defRPr/>
            </a:pPr>
            <a:endParaRPr lang="de-DE"/>
          </a:p>
        </p:txBody>
      </p:sp>
      <p:sp>
        <p:nvSpPr>
          <p:cNvPr id="8" name="Obdélník 7"/>
          <p:cNvSpPr/>
          <p:nvPr/>
        </p:nvSpPr>
        <p:spPr>
          <a:xfrm>
            <a:off x="1136650" y="2494558"/>
            <a:ext cx="815975" cy="769937"/>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a:defRPr/>
            </a:pPr>
            <a:endParaRPr lang="de-DE" dirty="0"/>
          </a:p>
        </p:txBody>
      </p:sp>
      <p:cxnSp>
        <p:nvCxnSpPr>
          <p:cNvPr id="9" name="Přímá spojovací čára 8"/>
          <p:cNvCxnSpPr/>
          <p:nvPr/>
        </p:nvCxnSpPr>
        <p:spPr>
          <a:xfrm flipV="1">
            <a:off x="546100" y="1700808"/>
            <a:ext cx="2081213" cy="238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Přímá spojovací čára 9"/>
          <p:cNvCxnSpPr>
            <a:endCxn id="4" idx="1"/>
          </p:cNvCxnSpPr>
          <p:nvPr/>
        </p:nvCxnSpPr>
        <p:spPr>
          <a:xfrm flipV="1">
            <a:off x="1978025" y="2880320"/>
            <a:ext cx="2527300" cy="111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Přímá spojovací čára 10"/>
          <p:cNvCxnSpPr/>
          <p:nvPr/>
        </p:nvCxnSpPr>
        <p:spPr>
          <a:xfrm>
            <a:off x="5346700" y="2891433"/>
            <a:ext cx="8318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Přímá spojovací čára 11"/>
          <p:cNvCxnSpPr/>
          <p:nvPr/>
        </p:nvCxnSpPr>
        <p:spPr>
          <a:xfrm flipV="1">
            <a:off x="1557338" y="2097683"/>
            <a:ext cx="0" cy="3968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Přímá spojovací čára 12"/>
          <p:cNvCxnSpPr/>
          <p:nvPr/>
        </p:nvCxnSpPr>
        <p:spPr>
          <a:xfrm>
            <a:off x="1136650" y="1938933"/>
            <a:ext cx="420688" cy="1587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Přímá spojovací čára 13"/>
          <p:cNvCxnSpPr/>
          <p:nvPr/>
        </p:nvCxnSpPr>
        <p:spPr>
          <a:xfrm flipV="1">
            <a:off x="1136650" y="1700808"/>
            <a:ext cx="504825" cy="2381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ovéPole 30"/>
          <p:cNvSpPr txBox="1">
            <a:spLocks noChangeArrowheads="1"/>
          </p:cNvSpPr>
          <p:nvPr/>
        </p:nvSpPr>
        <p:spPr bwMode="auto">
          <a:xfrm>
            <a:off x="1304925" y="2710458"/>
            <a:ext cx="382588" cy="382324"/>
          </a:xfrm>
          <a:prstGeom prst="rect">
            <a:avLst/>
          </a:prstGeom>
          <a:noFill/>
          <a:ln w="9525">
            <a:noFill/>
            <a:miter lim="800000"/>
            <a:headEnd/>
            <a:tailEnd/>
          </a:ln>
        </p:spPr>
        <p:txBody>
          <a:bodyPr lIns="104306" tIns="52153" rIns="104306" bIns="52153">
            <a:spAutoFit/>
          </a:bodyPr>
          <a:lstStyle/>
          <a:p>
            <a:r>
              <a:rPr lang="cs-CZ" dirty="0">
                <a:solidFill>
                  <a:schemeClr val="tx1"/>
                </a:solidFill>
              </a:rPr>
              <a:t>V</a:t>
            </a:r>
            <a:endParaRPr lang="de-DE" dirty="0">
              <a:solidFill>
                <a:schemeClr val="tx1"/>
              </a:solidFill>
            </a:endParaRPr>
          </a:p>
        </p:txBody>
      </p:sp>
      <p:sp>
        <p:nvSpPr>
          <p:cNvPr id="16" name="TextovéPole 31"/>
          <p:cNvSpPr txBox="1">
            <a:spLocks noChangeArrowheads="1"/>
          </p:cNvSpPr>
          <p:nvPr/>
        </p:nvSpPr>
        <p:spPr bwMode="auto">
          <a:xfrm>
            <a:off x="4757738" y="2696170"/>
            <a:ext cx="364538" cy="382324"/>
          </a:xfrm>
          <a:prstGeom prst="rect">
            <a:avLst/>
          </a:prstGeom>
          <a:noFill/>
          <a:ln w="9525">
            <a:noFill/>
            <a:miter lim="800000"/>
            <a:headEnd/>
            <a:tailEnd/>
          </a:ln>
        </p:spPr>
        <p:txBody>
          <a:bodyPr wrap="none" lIns="104306" tIns="52153" rIns="104306" bIns="52153">
            <a:spAutoFit/>
          </a:bodyPr>
          <a:lstStyle/>
          <a:p>
            <a:r>
              <a:rPr lang="cs-CZ" dirty="0">
                <a:solidFill>
                  <a:schemeClr val="tx1"/>
                </a:solidFill>
              </a:rPr>
              <a:t>S</a:t>
            </a:r>
            <a:endParaRPr lang="de-DE" dirty="0">
              <a:solidFill>
                <a:schemeClr val="tx1"/>
              </a:solidFill>
            </a:endParaRPr>
          </a:p>
        </p:txBody>
      </p:sp>
      <p:sp>
        <p:nvSpPr>
          <p:cNvPr id="17" name="TextovéPole 32"/>
          <p:cNvSpPr txBox="1">
            <a:spLocks noChangeArrowheads="1"/>
          </p:cNvSpPr>
          <p:nvPr/>
        </p:nvSpPr>
        <p:spPr bwMode="auto">
          <a:xfrm>
            <a:off x="715963" y="1859558"/>
            <a:ext cx="364538" cy="382324"/>
          </a:xfrm>
          <a:prstGeom prst="rect">
            <a:avLst/>
          </a:prstGeom>
          <a:noFill/>
          <a:ln w="9525">
            <a:noFill/>
            <a:miter lim="800000"/>
            <a:headEnd/>
            <a:tailEnd/>
          </a:ln>
        </p:spPr>
        <p:txBody>
          <a:bodyPr wrap="none" lIns="104306" tIns="52153" rIns="104306" bIns="52153">
            <a:spAutoFit/>
          </a:bodyPr>
          <a:lstStyle/>
          <a:p>
            <a:r>
              <a:rPr lang="cs-CZ" dirty="0">
                <a:solidFill>
                  <a:schemeClr val="tx1"/>
                </a:solidFill>
              </a:rPr>
              <a:t>P</a:t>
            </a:r>
            <a:endParaRPr lang="de-DE" dirty="0">
              <a:solidFill>
                <a:schemeClr val="tx1"/>
              </a:solidFill>
            </a:endParaRPr>
          </a:p>
        </p:txBody>
      </p:sp>
      <p:sp>
        <p:nvSpPr>
          <p:cNvPr id="18" name="TextovéPole 34"/>
          <p:cNvSpPr txBox="1">
            <a:spLocks noChangeArrowheads="1"/>
          </p:cNvSpPr>
          <p:nvPr/>
        </p:nvSpPr>
        <p:spPr bwMode="auto">
          <a:xfrm>
            <a:off x="6357938" y="2653308"/>
            <a:ext cx="403010" cy="382324"/>
          </a:xfrm>
          <a:prstGeom prst="rect">
            <a:avLst/>
          </a:prstGeom>
          <a:noFill/>
          <a:ln w="9525">
            <a:noFill/>
            <a:miter lim="800000"/>
            <a:headEnd/>
            <a:tailEnd/>
          </a:ln>
        </p:spPr>
        <p:txBody>
          <a:bodyPr wrap="none" lIns="104306" tIns="52153" rIns="104306" bIns="52153">
            <a:spAutoFit/>
          </a:bodyPr>
          <a:lstStyle/>
          <a:p>
            <a:r>
              <a:rPr lang="cs-CZ" dirty="0">
                <a:solidFill>
                  <a:schemeClr val="tx1"/>
                </a:solidFill>
              </a:rPr>
              <a:t>M</a:t>
            </a:r>
            <a:endParaRPr lang="de-DE" dirty="0">
              <a:solidFill>
                <a:schemeClr val="tx1"/>
              </a:solidFill>
            </a:endParaRPr>
          </a:p>
        </p:txBody>
      </p:sp>
      <p:sp>
        <p:nvSpPr>
          <p:cNvPr id="19" name="Obdélník 18"/>
          <p:cNvSpPr/>
          <p:nvPr/>
        </p:nvSpPr>
        <p:spPr>
          <a:xfrm>
            <a:off x="1136650" y="4083645"/>
            <a:ext cx="815975" cy="769938"/>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a:defRPr/>
            </a:pPr>
            <a:endParaRPr lang="de-DE" dirty="0"/>
          </a:p>
        </p:txBody>
      </p:sp>
      <p:sp>
        <p:nvSpPr>
          <p:cNvPr id="20" name="Obdélník 19"/>
          <p:cNvSpPr/>
          <p:nvPr/>
        </p:nvSpPr>
        <p:spPr>
          <a:xfrm>
            <a:off x="2820988" y="4083645"/>
            <a:ext cx="815975" cy="769938"/>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a:defRPr/>
            </a:pPr>
            <a:endParaRPr lang="de-DE" dirty="0"/>
          </a:p>
        </p:txBody>
      </p:sp>
      <p:cxnSp>
        <p:nvCxnSpPr>
          <p:cNvPr id="21" name="Přímá spojovací čára 20"/>
          <p:cNvCxnSpPr/>
          <p:nvPr/>
        </p:nvCxnSpPr>
        <p:spPr>
          <a:xfrm>
            <a:off x="1978025" y="4480520"/>
            <a:ext cx="8429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ovéPole 21"/>
          <p:cNvSpPr txBox="1">
            <a:spLocks noChangeArrowheads="1"/>
          </p:cNvSpPr>
          <p:nvPr/>
        </p:nvSpPr>
        <p:spPr bwMode="auto">
          <a:xfrm>
            <a:off x="2905125" y="4299545"/>
            <a:ext cx="800619" cy="382324"/>
          </a:xfrm>
          <a:prstGeom prst="rect">
            <a:avLst/>
          </a:prstGeom>
          <a:noFill/>
          <a:ln w="9525">
            <a:noFill/>
            <a:miter lim="800000"/>
            <a:headEnd/>
            <a:tailEnd/>
          </a:ln>
        </p:spPr>
        <p:txBody>
          <a:bodyPr wrap="none" lIns="104306" tIns="52153" rIns="104306" bIns="52153">
            <a:spAutoFit/>
          </a:bodyPr>
          <a:lstStyle/>
          <a:p>
            <a:r>
              <a:rPr lang="cs-CZ" dirty="0">
                <a:solidFill>
                  <a:schemeClr val="tx1"/>
                </a:solidFill>
              </a:rPr>
              <a:t>N/V A</a:t>
            </a:r>
            <a:endParaRPr lang="de-DE" dirty="0">
              <a:solidFill>
                <a:schemeClr val="tx1"/>
              </a:solidFill>
            </a:endParaRPr>
          </a:p>
        </p:txBody>
      </p:sp>
      <p:cxnSp>
        <p:nvCxnSpPr>
          <p:cNvPr id="23" name="Přímá spojovací čára 22"/>
          <p:cNvCxnSpPr/>
          <p:nvPr/>
        </p:nvCxnSpPr>
        <p:spPr>
          <a:xfrm>
            <a:off x="3662363" y="4480520"/>
            <a:ext cx="4206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Přímá spojovací čára 23"/>
          <p:cNvCxnSpPr/>
          <p:nvPr/>
        </p:nvCxnSpPr>
        <p:spPr>
          <a:xfrm>
            <a:off x="4083050" y="2880320"/>
            <a:ext cx="0" cy="1600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ovéPole 24"/>
          <p:cNvSpPr txBox="1">
            <a:spLocks noChangeArrowheads="1"/>
          </p:cNvSpPr>
          <p:nvPr/>
        </p:nvSpPr>
        <p:spPr bwMode="auto">
          <a:xfrm>
            <a:off x="1389063" y="4293195"/>
            <a:ext cx="415898" cy="382324"/>
          </a:xfrm>
          <a:prstGeom prst="rect">
            <a:avLst/>
          </a:prstGeom>
          <a:noFill/>
          <a:ln w="9525">
            <a:noFill/>
            <a:miter lim="800000"/>
            <a:headEnd/>
            <a:tailEnd/>
          </a:ln>
        </p:spPr>
        <p:txBody>
          <a:bodyPr wrap="none" lIns="104306" tIns="52153" rIns="104306" bIns="52153">
            <a:spAutoFit/>
          </a:bodyPr>
          <a:lstStyle/>
          <a:p>
            <a:r>
              <a:rPr lang="cs-CZ" dirty="0">
                <a:solidFill>
                  <a:schemeClr val="tx1"/>
                </a:solidFill>
              </a:rPr>
              <a:t>A </a:t>
            </a:r>
            <a:endParaRPr lang="de-DE" dirty="0">
              <a:solidFill>
                <a:schemeClr val="tx1"/>
              </a:solidFill>
            </a:endParaRPr>
          </a:p>
        </p:txBody>
      </p:sp>
      <p:sp>
        <p:nvSpPr>
          <p:cNvPr id="36" name="Obdélník 35"/>
          <p:cNvSpPr/>
          <p:nvPr/>
        </p:nvSpPr>
        <p:spPr>
          <a:xfrm>
            <a:off x="7035279" y="1484784"/>
            <a:ext cx="5019055" cy="4662815"/>
          </a:xfrm>
          <a:prstGeom prst="rect">
            <a:avLst/>
          </a:prstGeom>
        </p:spPr>
        <p:txBody>
          <a:bodyPr wrap="square">
            <a:spAutoFit/>
          </a:bodyPr>
          <a:lstStyle/>
          <a:p>
            <a:r>
              <a:rPr lang="cs-CZ" b="1" dirty="0">
                <a:solidFill>
                  <a:schemeClr val="tx1"/>
                </a:solidFill>
              </a:rPr>
              <a:t>Vozidlo odebírá z trakčního vedení energii nejen k dopravě vlaků na elektrizované trati, ale též (za jízdy či za stání) energii určenou k uložení do akumulátoru s následným určením k dopravě vlaků na neelektrizované trati. Tím vzniká ve srovnání s vozidla se spalovacími motory významná úspora energie</a:t>
            </a:r>
          </a:p>
          <a:p>
            <a:r>
              <a:rPr lang="cs-CZ" b="1" dirty="0">
                <a:solidFill>
                  <a:schemeClr val="tx1"/>
                </a:solidFill>
              </a:rPr>
              <a:t>Akumulátor slouží nejen k uložení energie potřebné odebrané z trakčního vedení pro pokrytí uvažovaného běhu vlaků, ale i pro uložení energie dodávané trakčními motory při rekuperačním brzdění. To zejména u vlaků s častými zastávkami výrazně vylepšuje energetickou bilanci (snížení spotřeby o 10 až 30%).  </a:t>
            </a:r>
            <a:endParaRPr lang="de-DE"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idx="4294967295"/>
          </p:nvPr>
        </p:nvSpPr>
        <p:spPr>
          <a:xfrm>
            <a:off x="-161925" y="140246"/>
            <a:ext cx="12967513" cy="558800"/>
          </a:xfrm>
        </p:spPr>
        <p:txBody>
          <a:bodyPr>
            <a:noAutofit/>
          </a:bodyPr>
          <a:lstStyle/>
          <a:p>
            <a:pPr algn="l"/>
            <a:r>
              <a:rPr lang="cs-CZ" sz="2000" dirty="0"/>
              <a:t>Řešení pro částečně elektrizovanou železniční síť:</a:t>
            </a:r>
            <a:br>
              <a:rPr lang="cs-CZ" sz="2000" dirty="0"/>
            </a:br>
            <a:r>
              <a:rPr lang="cs-CZ" sz="2000" dirty="0" err="1"/>
              <a:t>dvouzdrojová</a:t>
            </a:r>
            <a:r>
              <a:rPr lang="cs-CZ" sz="2000" dirty="0"/>
              <a:t> vozidla trolej / akumulátor</a:t>
            </a:r>
            <a:endParaRPr lang="cs-CZ" sz="1800" b="1" dirty="0">
              <a:solidFill>
                <a:schemeClr val="tx1"/>
              </a:solidFill>
            </a:endParaRPr>
          </a:p>
        </p:txBody>
      </p:sp>
      <p:sp>
        <p:nvSpPr>
          <p:cNvPr id="4" name="Obdélník 3"/>
          <p:cNvSpPr/>
          <p:nvPr/>
        </p:nvSpPr>
        <p:spPr>
          <a:xfrm>
            <a:off x="7395319" y="2951947"/>
            <a:ext cx="4803031" cy="1415772"/>
          </a:xfrm>
          <a:prstGeom prst="rect">
            <a:avLst/>
          </a:prstGeom>
        </p:spPr>
        <p:txBody>
          <a:bodyPr wrap="square">
            <a:spAutoFit/>
          </a:bodyPr>
          <a:lstStyle/>
          <a:p>
            <a:r>
              <a:rPr lang="cs-CZ" sz="2000" b="1" dirty="0">
                <a:solidFill>
                  <a:schemeClr val="tx1"/>
                </a:solidFill>
              </a:rPr>
              <a:t>Aktuální možnosti techniky:</a:t>
            </a:r>
          </a:p>
          <a:p>
            <a:r>
              <a:rPr lang="cs-CZ" sz="2000" b="1" dirty="0">
                <a:solidFill>
                  <a:schemeClr val="tx1"/>
                </a:solidFill>
              </a:rPr>
              <a:t>- </a:t>
            </a:r>
            <a:r>
              <a:rPr lang="cs-CZ" b="1" dirty="0">
                <a:solidFill>
                  <a:schemeClr val="tx1"/>
                </a:solidFill>
              </a:rPr>
              <a:t>dojezd 80 až 120 km,</a:t>
            </a:r>
            <a:br>
              <a:rPr lang="cs-CZ" b="1" dirty="0">
                <a:solidFill>
                  <a:schemeClr val="tx1"/>
                </a:solidFill>
              </a:rPr>
            </a:br>
            <a:r>
              <a:rPr lang="cs-CZ" b="1" dirty="0">
                <a:solidFill>
                  <a:schemeClr val="tx1"/>
                </a:solidFill>
              </a:rPr>
              <a:t>- nabití z trakčního vedení: 15 až 20 minut,</a:t>
            </a:r>
            <a:br>
              <a:rPr lang="cs-CZ" b="1" dirty="0">
                <a:solidFill>
                  <a:schemeClr val="tx1"/>
                </a:solidFill>
              </a:rPr>
            </a:br>
            <a:r>
              <a:rPr lang="cs-CZ" b="1" dirty="0">
                <a:solidFill>
                  <a:schemeClr val="tx1"/>
                </a:solidFill>
              </a:rPr>
              <a:t>- životnost akumulátoru: 15 let</a:t>
            </a:r>
            <a:endParaRPr lang="de-DE" b="1" dirty="0"/>
          </a:p>
        </p:txBody>
      </p:sp>
      <p:pic>
        <p:nvPicPr>
          <p:cNvPr id="5" name="Picture 3">
            <a:extLst>
              <a:ext uri="{FF2B5EF4-FFF2-40B4-BE49-F238E27FC236}">
                <a16:creationId xmlns:a16="http://schemas.microsoft.com/office/drawing/2014/main" xmlns="" id="{C05A39E9-647B-4434-8A82-C75C3B801CF8}"/>
              </a:ext>
            </a:extLst>
          </p:cNvPr>
          <p:cNvPicPr>
            <a:picLocks noChangeAspect="1" noChangeArrowheads="1"/>
          </p:cNvPicPr>
          <p:nvPr/>
        </p:nvPicPr>
        <p:blipFill>
          <a:blip r:embed="rId3"/>
          <a:srcRect/>
          <a:stretch>
            <a:fillRect/>
          </a:stretch>
        </p:blipFill>
        <p:spPr bwMode="auto">
          <a:xfrm>
            <a:off x="296504" y="1758996"/>
            <a:ext cx="7098815" cy="4245751"/>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867648" y="552872"/>
            <a:ext cx="7196394" cy="400110"/>
          </a:xfrm>
          <a:prstGeom prst="rect">
            <a:avLst/>
          </a:prstGeom>
        </p:spPr>
        <p:txBody>
          <a:bodyPr wrap="none">
            <a:spAutoFit/>
          </a:bodyPr>
          <a:lstStyle/>
          <a:p>
            <a:pPr>
              <a:spcBef>
                <a:spcPct val="0"/>
              </a:spcBef>
            </a:pPr>
            <a:r>
              <a:rPr lang="cs-CZ" sz="2000" b="1" dirty="0">
                <a:solidFill>
                  <a:srgbClr val="00646E"/>
                </a:solidFill>
                <a:ea typeface="+mj-ea"/>
                <a:cs typeface="Arial" pitchFamily="34" charset="0"/>
              </a:rPr>
              <a:t>Vozidlo trolej/akumulátor: modifikace s palivovými články</a:t>
            </a:r>
            <a:endParaRPr lang="de-DE" sz="2000" b="1" dirty="0">
              <a:solidFill>
                <a:srgbClr val="00646E"/>
              </a:solidFill>
              <a:ea typeface="+mj-ea"/>
              <a:cs typeface="Arial" pitchFamily="34" charset="0"/>
            </a:endParaRPr>
          </a:p>
        </p:txBody>
      </p:sp>
      <p:sp>
        <p:nvSpPr>
          <p:cNvPr id="6" name="Obdélník 5"/>
          <p:cNvSpPr/>
          <p:nvPr/>
        </p:nvSpPr>
        <p:spPr>
          <a:xfrm>
            <a:off x="194519" y="1340768"/>
            <a:ext cx="7848872" cy="5909310"/>
          </a:xfrm>
          <a:prstGeom prst="rect">
            <a:avLst/>
          </a:prstGeom>
        </p:spPr>
        <p:txBody>
          <a:bodyPr wrap="square">
            <a:spAutoFit/>
          </a:bodyPr>
          <a:lstStyle/>
          <a:p>
            <a:r>
              <a:rPr lang="cs-CZ" b="1" dirty="0">
                <a:solidFill>
                  <a:schemeClr val="tx1"/>
                </a:solidFill>
              </a:rPr>
              <a:t>Výhodu </a:t>
            </a:r>
            <a:r>
              <a:rPr lang="cs-CZ" b="1" dirty="0" err="1">
                <a:solidFill>
                  <a:schemeClr val="tx1"/>
                </a:solidFill>
              </a:rPr>
              <a:t>dvouzdrojových</a:t>
            </a:r>
            <a:r>
              <a:rPr lang="cs-CZ" b="1" dirty="0">
                <a:solidFill>
                  <a:schemeClr val="tx1"/>
                </a:solidFill>
              </a:rPr>
              <a:t> vozidel trolej/akumulátor je již vybudovaná a stále se rozšiřující nabíjecí infrastruktura v podobě trakčních napájecích stanic a liniového trakčního vedení na elektrizovaných tratích:</a:t>
            </a:r>
          </a:p>
          <a:p>
            <a:pPr>
              <a:buFontTx/>
              <a:buChar char="-"/>
            </a:pPr>
            <a:r>
              <a:rPr lang="cs-CZ" b="1" dirty="0">
                <a:solidFill>
                  <a:schemeClr val="tx1"/>
                </a:solidFill>
              </a:rPr>
              <a:t> možnost dynamického nabíjení za jízdy po elektrizované trati,</a:t>
            </a:r>
          </a:p>
          <a:p>
            <a:pPr>
              <a:buFontTx/>
              <a:buChar char="-"/>
            </a:pPr>
            <a:r>
              <a:rPr lang="cs-CZ" b="1" dirty="0">
                <a:solidFill>
                  <a:schemeClr val="tx1"/>
                </a:solidFill>
              </a:rPr>
              <a:t> možnost statického nabíjení za stání v elektrizované stanici.</a:t>
            </a:r>
          </a:p>
          <a:p>
            <a:r>
              <a:rPr lang="cs-CZ" b="1" dirty="0">
                <a:solidFill>
                  <a:schemeClr val="tx1"/>
                </a:solidFill>
              </a:rPr>
              <a:t>Avšak v oblastech, kde liniová elektrizace železničních tratí dosud není a délka úseků bez elektrizace přesahuje reálné možnosti dojezdu vozidla napájeného z lithiových akumulátorů, je dočasným řešením použitím vozidla s palivovými články. Ty umožňují díky vyšší koncentraci nositele energie (vodík) delší dojezd (600 až 900 km). </a:t>
            </a:r>
          </a:p>
          <a:p>
            <a:r>
              <a:rPr lang="cs-CZ" b="1" dirty="0">
                <a:solidFill>
                  <a:schemeClr val="tx1"/>
                </a:solidFill>
              </a:rPr>
              <a:t>Možné oblasti aplikace vodíkové technologie na železnici (přechodné řešení do doby liniové elektrizace):</a:t>
            </a:r>
          </a:p>
          <a:p>
            <a:pPr>
              <a:buFontTx/>
              <a:buChar char="-"/>
            </a:pPr>
            <a:r>
              <a:rPr lang="cs-CZ" b="1" dirty="0">
                <a:solidFill>
                  <a:schemeClr val="tx1"/>
                </a:solidFill>
              </a:rPr>
              <a:t> rychlíky v území bez liniové elektrizace (potřeba dlouhého dojezdu),</a:t>
            </a:r>
          </a:p>
          <a:p>
            <a:pPr>
              <a:buFontTx/>
              <a:buChar char="-"/>
            </a:pPr>
            <a:r>
              <a:rPr lang="cs-CZ" b="1" dirty="0">
                <a:solidFill>
                  <a:schemeClr val="tx1"/>
                </a:solidFill>
              </a:rPr>
              <a:t> regionální vlaky v oblastech bez liniové elektrizace (není kde nabíjet)</a:t>
            </a:r>
          </a:p>
          <a:p>
            <a:pPr>
              <a:buFontTx/>
              <a:buChar char="-"/>
            </a:pPr>
            <a:endParaRPr lang="cs-CZ" b="1" dirty="0">
              <a:solidFill>
                <a:schemeClr val="tx1"/>
              </a:solidFill>
            </a:endParaRPr>
          </a:p>
          <a:p>
            <a:r>
              <a:rPr lang="cs-CZ" b="1" dirty="0">
                <a:solidFill>
                  <a:schemeClr val="tx1"/>
                </a:solidFill>
              </a:rPr>
              <a:t> </a:t>
            </a:r>
          </a:p>
        </p:txBody>
      </p:sp>
      <p:graphicFrame>
        <p:nvGraphicFramePr>
          <p:cNvPr id="7" name="Graf 6"/>
          <p:cNvGraphicFramePr/>
          <p:nvPr/>
        </p:nvGraphicFramePr>
        <p:xfrm>
          <a:off x="7899374" y="1340768"/>
          <a:ext cx="4104457" cy="532859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019004" y="476672"/>
            <a:ext cx="5191036" cy="400110"/>
          </a:xfrm>
          <a:prstGeom prst="rect">
            <a:avLst/>
          </a:prstGeom>
        </p:spPr>
        <p:txBody>
          <a:bodyPr wrap="none">
            <a:spAutoFit/>
          </a:bodyPr>
          <a:lstStyle/>
          <a:p>
            <a:pPr>
              <a:spcBef>
                <a:spcPct val="0"/>
              </a:spcBef>
            </a:pPr>
            <a:r>
              <a:rPr lang="cs-CZ" sz="2000" b="1" dirty="0">
                <a:solidFill>
                  <a:srgbClr val="00646E"/>
                </a:solidFill>
                <a:ea typeface="+mj-ea"/>
                <a:cs typeface="Arial" pitchFamily="34" charset="0"/>
              </a:rPr>
              <a:t>Vozidlo trolej/akumulátor/palivové články</a:t>
            </a:r>
            <a:endParaRPr lang="de-DE" sz="2000" b="1" dirty="0">
              <a:solidFill>
                <a:srgbClr val="00646E"/>
              </a:solidFill>
              <a:ea typeface="+mj-ea"/>
              <a:cs typeface="Arial" pitchFamily="34" charset="0"/>
            </a:endParaRPr>
          </a:p>
        </p:txBody>
      </p:sp>
      <p:sp>
        <p:nvSpPr>
          <p:cNvPr id="4" name="Obdélník 3"/>
          <p:cNvSpPr/>
          <p:nvPr/>
        </p:nvSpPr>
        <p:spPr>
          <a:xfrm>
            <a:off x="4505325" y="2494558"/>
            <a:ext cx="815975" cy="769937"/>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a:defRPr/>
            </a:pPr>
            <a:endParaRPr lang="de-DE" dirty="0"/>
          </a:p>
        </p:txBody>
      </p:sp>
      <p:sp>
        <p:nvSpPr>
          <p:cNvPr id="7" name="Elipsa 6"/>
          <p:cNvSpPr/>
          <p:nvPr/>
        </p:nvSpPr>
        <p:spPr>
          <a:xfrm>
            <a:off x="6188075" y="2494558"/>
            <a:ext cx="817563" cy="76993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a:defRPr/>
            </a:pPr>
            <a:endParaRPr lang="de-DE"/>
          </a:p>
        </p:txBody>
      </p:sp>
      <p:sp>
        <p:nvSpPr>
          <p:cNvPr id="8" name="Obdélník 7"/>
          <p:cNvSpPr/>
          <p:nvPr/>
        </p:nvSpPr>
        <p:spPr>
          <a:xfrm>
            <a:off x="1136650" y="2494558"/>
            <a:ext cx="815975" cy="769937"/>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a:defRPr/>
            </a:pPr>
            <a:endParaRPr lang="de-DE" dirty="0"/>
          </a:p>
        </p:txBody>
      </p:sp>
      <p:cxnSp>
        <p:nvCxnSpPr>
          <p:cNvPr id="9" name="Přímá spojovací čára 8"/>
          <p:cNvCxnSpPr/>
          <p:nvPr/>
        </p:nvCxnSpPr>
        <p:spPr>
          <a:xfrm flipV="1">
            <a:off x="546100" y="1700808"/>
            <a:ext cx="2081213" cy="238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Přímá spojovací čára 9"/>
          <p:cNvCxnSpPr>
            <a:endCxn id="4" idx="1"/>
          </p:cNvCxnSpPr>
          <p:nvPr/>
        </p:nvCxnSpPr>
        <p:spPr>
          <a:xfrm flipV="1">
            <a:off x="1978025" y="2880320"/>
            <a:ext cx="2527300" cy="111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Přímá spojovací čára 10"/>
          <p:cNvCxnSpPr/>
          <p:nvPr/>
        </p:nvCxnSpPr>
        <p:spPr>
          <a:xfrm>
            <a:off x="5346700" y="2891433"/>
            <a:ext cx="8318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Přímá spojovací čára 11"/>
          <p:cNvCxnSpPr/>
          <p:nvPr/>
        </p:nvCxnSpPr>
        <p:spPr>
          <a:xfrm flipV="1">
            <a:off x="1557338" y="2097683"/>
            <a:ext cx="0" cy="3968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Přímá spojovací čára 12"/>
          <p:cNvCxnSpPr/>
          <p:nvPr/>
        </p:nvCxnSpPr>
        <p:spPr>
          <a:xfrm>
            <a:off x="1136650" y="1938933"/>
            <a:ext cx="420688" cy="1587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Přímá spojovací čára 13"/>
          <p:cNvCxnSpPr/>
          <p:nvPr/>
        </p:nvCxnSpPr>
        <p:spPr>
          <a:xfrm flipV="1">
            <a:off x="1136650" y="1700808"/>
            <a:ext cx="504825" cy="2381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ovéPole 30"/>
          <p:cNvSpPr txBox="1">
            <a:spLocks noChangeArrowheads="1"/>
          </p:cNvSpPr>
          <p:nvPr/>
        </p:nvSpPr>
        <p:spPr bwMode="auto">
          <a:xfrm>
            <a:off x="1304925" y="2710458"/>
            <a:ext cx="382588" cy="382324"/>
          </a:xfrm>
          <a:prstGeom prst="rect">
            <a:avLst/>
          </a:prstGeom>
          <a:noFill/>
          <a:ln w="9525">
            <a:noFill/>
            <a:miter lim="800000"/>
            <a:headEnd/>
            <a:tailEnd/>
          </a:ln>
        </p:spPr>
        <p:txBody>
          <a:bodyPr lIns="104306" tIns="52153" rIns="104306" bIns="52153">
            <a:spAutoFit/>
          </a:bodyPr>
          <a:lstStyle/>
          <a:p>
            <a:r>
              <a:rPr lang="cs-CZ" dirty="0">
                <a:solidFill>
                  <a:schemeClr val="tx1"/>
                </a:solidFill>
              </a:rPr>
              <a:t>V</a:t>
            </a:r>
            <a:endParaRPr lang="de-DE" dirty="0">
              <a:solidFill>
                <a:schemeClr val="tx1"/>
              </a:solidFill>
            </a:endParaRPr>
          </a:p>
        </p:txBody>
      </p:sp>
      <p:sp>
        <p:nvSpPr>
          <p:cNvPr id="16" name="TextovéPole 31"/>
          <p:cNvSpPr txBox="1">
            <a:spLocks noChangeArrowheads="1"/>
          </p:cNvSpPr>
          <p:nvPr/>
        </p:nvSpPr>
        <p:spPr bwMode="auto">
          <a:xfrm>
            <a:off x="4757738" y="2696170"/>
            <a:ext cx="364538" cy="382324"/>
          </a:xfrm>
          <a:prstGeom prst="rect">
            <a:avLst/>
          </a:prstGeom>
          <a:noFill/>
          <a:ln w="9525">
            <a:noFill/>
            <a:miter lim="800000"/>
            <a:headEnd/>
            <a:tailEnd/>
          </a:ln>
        </p:spPr>
        <p:txBody>
          <a:bodyPr wrap="none" lIns="104306" tIns="52153" rIns="104306" bIns="52153">
            <a:spAutoFit/>
          </a:bodyPr>
          <a:lstStyle/>
          <a:p>
            <a:r>
              <a:rPr lang="cs-CZ" dirty="0">
                <a:solidFill>
                  <a:schemeClr val="tx1"/>
                </a:solidFill>
              </a:rPr>
              <a:t>S</a:t>
            </a:r>
            <a:endParaRPr lang="de-DE" dirty="0">
              <a:solidFill>
                <a:schemeClr val="tx1"/>
              </a:solidFill>
            </a:endParaRPr>
          </a:p>
        </p:txBody>
      </p:sp>
      <p:sp>
        <p:nvSpPr>
          <p:cNvPr id="17" name="TextovéPole 32"/>
          <p:cNvSpPr txBox="1">
            <a:spLocks noChangeArrowheads="1"/>
          </p:cNvSpPr>
          <p:nvPr/>
        </p:nvSpPr>
        <p:spPr bwMode="auto">
          <a:xfrm>
            <a:off x="715963" y="1859558"/>
            <a:ext cx="364538" cy="382324"/>
          </a:xfrm>
          <a:prstGeom prst="rect">
            <a:avLst/>
          </a:prstGeom>
          <a:noFill/>
          <a:ln w="9525">
            <a:noFill/>
            <a:miter lim="800000"/>
            <a:headEnd/>
            <a:tailEnd/>
          </a:ln>
        </p:spPr>
        <p:txBody>
          <a:bodyPr wrap="none" lIns="104306" tIns="52153" rIns="104306" bIns="52153">
            <a:spAutoFit/>
          </a:bodyPr>
          <a:lstStyle/>
          <a:p>
            <a:r>
              <a:rPr lang="cs-CZ" dirty="0">
                <a:solidFill>
                  <a:schemeClr val="tx1"/>
                </a:solidFill>
              </a:rPr>
              <a:t>P</a:t>
            </a:r>
            <a:endParaRPr lang="de-DE" dirty="0">
              <a:solidFill>
                <a:schemeClr val="tx1"/>
              </a:solidFill>
            </a:endParaRPr>
          </a:p>
        </p:txBody>
      </p:sp>
      <p:sp>
        <p:nvSpPr>
          <p:cNvPr id="18" name="TextovéPole 34"/>
          <p:cNvSpPr txBox="1">
            <a:spLocks noChangeArrowheads="1"/>
          </p:cNvSpPr>
          <p:nvPr/>
        </p:nvSpPr>
        <p:spPr bwMode="auto">
          <a:xfrm>
            <a:off x="6357938" y="2653308"/>
            <a:ext cx="403010" cy="382324"/>
          </a:xfrm>
          <a:prstGeom prst="rect">
            <a:avLst/>
          </a:prstGeom>
          <a:noFill/>
          <a:ln w="9525">
            <a:noFill/>
            <a:miter lim="800000"/>
            <a:headEnd/>
            <a:tailEnd/>
          </a:ln>
        </p:spPr>
        <p:txBody>
          <a:bodyPr wrap="none" lIns="104306" tIns="52153" rIns="104306" bIns="52153">
            <a:spAutoFit/>
          </a:bodyPr>
          <a:lstStyle/>
          <a:p>
            <a:r>
              <a:rPr lang="cs-CZ" dirty="0">
                <a:solidFill>
                  <a:schemeClr val="tx1"/>
                </a:solidFill>
              </a:rPr>
              <a:t>M</a:t>
            </a:r>
            <a:endParaRPr lang="de-DE" dirty="0">
              <a:solidFill>
                <a:schemeClr val="tx1"/>
              </a:solidFill>
            </a:endParaRPr>
          </a:p>
        </p:txBody>
      </p:sp>
      <p:sp>
        <p:nvSpPr>
          <p:cNvPr id="19" name="Obdélník 18"/>
          <p:cNvSpPr/>
          <p:nvPr/>
        </p:nvSpPr>
        <p:spPr>
          <a:xfrm>
            <a:off x="1136650" y="4083645"/>
            <a:ext cx="815975" cy="769938"/>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a:defRPr/>
            </a:pPr>
            <a:endParaRPr lang="de-DE" dirty="0"/>
          </a:p>
        </p:txBody>
      </p:sp>
      <p:sp>
        <p:nvSpPr>
          <p:cNvPr id="20" name="Obdélník 19"/>
          <p:cNvSpPr/>
          <p:nvPr/>
        </p:nvSpPr>
        <p:spPr>
          <a:xfrm>
            <a:off x="2820988" y="4083645"/>
            <a:ext cx="815975" cy="769938"/>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a:defRPr/>
            </a:pPr>
            <a:endParaRPr lang="de-DE" dirty="0"/>
          </a:p>
        </p:txBody>
      </p:sp>
      <p:cxnSp>
        <p:nvCxnSpPr>
          <p:cNvPr id="21" name="Přímá spojovací čára 20"/>
          <p:cNvCxnSpPr/>
          <p:nvPr/>
        </p:nvCxnSpPr>
        <p:spPr>
          <a:xfrm>
            <a:off x="1978025" y="4480520"/>
            <a:ext cx="8429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ovéPole 21"/>
          <p:cNvSpPr txBox="1">
            <a:spLocks noChangeArrowheads="1"/>
          </p:cNvSpPr>
          <p:nvPr/>
        </p:nvSpPr>
        <p:spPr bwMode="auto">
          <a:xfrm>
            <a:off x="2905125" y="4299545"/>
            <a:ext cx="800619" cy="382324"/>
          </a:xfrm>
          <a:prstGeom prst="rect">
            <a:avLst/>
          </a:prstGeom>
          <a:noFill/>
          <a:ln w="9525">
            <a:noFill/>
            <a:miter lim="800000"/>
            <a:headEnd/>
            <a:tailEnd/>
          </a:ln>
        </p:spPr>
        <p:txBody>
          <a:bodyPr wrap="none" lIns="104306" tIns="52153" rIns="104306" bIns="52153">
            <a:spAutoFit/>
          </a:bodyPr>
          <a:lstStyle/>
          <a:p>
            <a:r>
              <a:rPr lang="cs-CZ" dirty="0">
                <a:solidFill>
                  <a:schemeClr val="tx1"/>
                </a:solidFill>
              </a:rPr>
              <a:t>N/V A</a:t>
            </a:r>
            <a:endParaRPr lang="de-DE" dirty="0">
              <a:solidFill>
                <a:schemeClr val="tx1"/>
              </a:solidFill>
            </a:endParaRPr>
          </a:p>
        </p:txBody>
      </p:sp>
      <p:cxnSp>
        <p:nvCxnSpPr>
          <p:cNvPr id="23" name="Přímá spojovací čára 22"/>
          <p:cNvCxnSpPr/>
          <p:nvPr/>
        </p:nvCxnSpPr>
        <p:spPr>
          <a:xfrm>
            <a:off x="3662363" y="4480520"/>
            <a:ext cx="4206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Přímá spojovací čára 23"/>
          <p:cNvCxnSpPr/>
          <p:nvPr/>
        </p:nvCxnSpPr>
        <p:spPr>
          <a:xfrm>
            <a:off x="4083050" y="2891433"/>
            <a:ext cx="0" cy="26383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ovéPole 24"/>
          <p:cNvSpPr txBox="1">
            <a:spLocks noChangeArrowheads="1"/>
          </p:cNvSpPr>
          <p:nvPr/>
        </p:nvSpPr>
        <p:spPr bwMode="auto">
          <a:xfrm>
            <a:off x="1389063" y="4293195"/>
            <a:ext cx="415898" cy="382324"/>
          </a:xfrm>
          <a:prstGeom prst="rect">
            <a:avLst/>
          </a:prstGeom>
          <a:noFill/>
          <a:ln w="9525">
            <a:noFill/>
            <a:miter lim="800000"/>
            <a:headEnd/>
            <a:tailEnd/>
          </a:ln>
        </p:spPr>
        <p:txBody>
          <a:bodyPr wrap="none" lIns="104306" tIns="52153" rIns="104306" bIns="52153">
            <a:spAutoFit/>
          </a:bodyPr>
          <a:lstStyle/>
          <a:p>
            <a:r>
              <a:rPr lang="cs-CZ" dirty="0">
                <a:solidFill>
                  <a:schemeClr val="tx1"/>
                </a:solidFill>
              </a:rPr>
              <a:t>A </a:t>
            </a:r>
            <a:endParaRPr lang="de-DE" dirty="0">
              <a:solidFill>
                <a:schemeClr val="tx1"/>
              </a:solidFill>
            </a:endParaRPr>
          </a:p>
        </p:txBody>
      </p:sp>
      <p:sp>
        <p:nvSpPr>
          <p:cNvPr id="26" name="Obdélník 25"/>
          <p:cNvSpPr/>
          <p:nvPr/>
        </p:nvSpPr>
        <p:spPr>
          <a:xfrm>
            <a:off x="1610792" y="5169718"/>
            <a:ext cx="815975" cy="769938"/>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a:defRPr/>
            </a:pPr>
            <a:endParaRPr lang="de-DE" dirty="0"/>
          </a:p>
        </p:txBody>
      </p:sp>
      <p:sp>
        <p:nvSpPr>
          <p:cNvPr id="27" name="Obdélník 26"/>
          <p:cNvSpPr/>
          <p:nvPr/>
        </p:nvSpPr>
        <p:spPr>
          <a:xfrm>
            <a:off x="2820988" y="5169718"/>
            <a:ext cx="815975" cy="769938"/>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a:defRPr/>
            </a:pPr>
            <a:endParaRPr lang="de-DE" dirty="0"/>
          </a:p>
        </p:txBody>
      </p:sp>
      <p:cxnSp>
        <p:nvCxnSpPr>
          <p:cNvPr id="28" name="Přímá spojovací čára 27"/>
          <p:cNvCxnSpPr/>
          <p:nvPr/>
        </p:nvCxnSpPr>
        <p:spPr>
          <a:xfrm>
            <a:off x="2426767" y="5529758"/>
            <a:ext cx="39422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Přímá spojovací čára 28"/>
          <p:cNvCxnSpPr/>
          <p:nvPr/>
        </p:nvCxnSpPr>
        <p:spPr>
          <a:xfrm>
            <a:off x="3662363" y="5529758"/>
            <a:ext cx="4206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ovéPole 24"/>
          <p:cNvSpPr txBox="1">
            <a:spLocks noChangeArrowheads="1"/>
          </p:cNvSpPr>
          <p:nvPr/>
        </p:nvSpPr>
        <p:spPr bwMode="auto">
          <a:xfrm>
            <a:off x="1804961" y="5338596"/>
            <a:ext cx="518426" cy="382324"/>
          </a:xfrm>
          <a:prstGeom prst="rect">
            <a:avLst/>
          </a:prstGeom>
          <a:noFill/>
          <a:ln w="9525">
            <a:noFill/>
            <a:miter lim="800000"/>
            <a:headEnd/>
            <a:tailEnd/>
          </a:ln>
        </p:spPr>
        <p:txBody>
          <a:bodyPr wrap="none" lIns="104306" tIns="52153" rIns="104306" bIns="52153">
            <a:spAutoFit/>
          </a:bodyPr>
          <a:lstStyle/>
          <a:p>
            <a:r>
              <a:rPr lang="cs-CZ" dirty="0">
                <a:solidFill>
                  <a:schemeClr val="tx1"/>
                </a:solidFill>
              </a:rPr>
              <a:t>FC</a:t>
            </a:r>
            <a:endParaRPr lang="de-DE" dirty="0">
              <a:solidFill>
                <a:schemeClr val="tx1"/>
              </a:solidFill>
            </a:endParaRPr>
          </a:p>
        </p:txBody>
      </p:sp>
      <p:sp>
        <p:nvSpPr>
          <p:cNvPr id="31" name="TextovéPole 30"/>
          <p:cNvSpPr txBox="1">
            <a:spLocks noChangeArrowheads="1"/>
          </p:cNvSpPr>
          <p:nvPr/>
        </p:nvSpPr>
        <p:spPr bwMode="auto">
          <a:xfrm>
            <a:off x="2905125" y="5338596"/>
            <a:ext cx="736434" cy="382324"/>
          </a:xfrm>
          <a:prstGeom prst="rect">
            <a:avLst/>
          </a:prstGeom>
          <a:noFill/>
          <a:ln w="9525">
            <a:noFill/>
            <a:miter lim="800000"/>
            <a:headEnd/>
            <a:tailEnd/>
          </a:ln>
        </p:spPr>
        <p:txBody>
          <a:bodyPr wrap="none" lIns="104306" tIns="52153" rIns="104306" bIns="52153">
            <a:spAutoFit/>
          </a:bodyPr>
          <a:lstStyle/>
          <a:p>
            <a:r>
              <a:rPr lang="cs-CZ" dirty="0">
                <a:solidFill>
                  <a:schemeClr val="tx1"/>
                </a:solidFill>
              </a:rPr>
              <a:t>V FC</a:t>
            </a:r>
            <a:endParaRPr lang="de-DE" dirty="0">
              <a:solidFill>
                <a:schemeClr val="tx1"/>
              </a:solidFill>
            </a:endParaRPr>
          </a:p>
        </p:txBody>
      </p:sp>
      <p:sp>
        <p:nvSpPr>
          <p:cNvPr id="33" name="Obdélník 32"/>
          <p:cNvSpPr/>
          <p:nvPr/>
        </p:nvSpPr>
        <p:spPr>
          <a:xfrm>
            <a:off x="386656" y="5169718"/>
            <a:ext cx="815975" cy="769938"/>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anchor="ctr"/>
          <a:lstStyle/>
          <a:p>
            <a:pPr algn="ctr">
              <a:defRPr/>
            </a:pPr>
            <a:endParaRPr lang="de-DE" dirty="0"/>
          </a:p>
        </p:txBody>
      </p:sp>
      <p:cxnSp>
        <p:nvCxnSpPr>
          <p:cNvPr id="34" name="Přímá spojovací čára 33"/>
          <p:cNvCxnSpPr/>
          <p:nvPr/>
        </p:nvCxnSpPr>
        <p:spPr>
          <a:xfrm>
            <a:off x="1216571" y="5529758"/>
            <a:ext cx="39422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ovéPole 34"/>
          <p:cNvSpPr txBox="1">
            <a:spLocks noChangeArrowheads="1"/>
          </p:cNvSpPr>
          <p:nvPr/>
        </p:nvSpPr>
        <p:spPr bwMode="auto">
          <a:xfrm>
            <a:off x="603106" y="5338596"/>
            <a:ext cx="526441" cy="382324"/>
          </a:xfrm>
          <a:prstGeom prst="rect">
            <a:avLst/>
          </a:prstGeom>
          <a:noFill/>
          <a:ln w="9525">
            <a:noFill/>
            <a:miter lim="800000"/>
            <a:headEnd/>
            <a:tailEnd/>
          </a:ln>
        </p:spPr>
        <p:txBody>
          <a:bodyPr wrap="none" lIns="104306" tIns="52153" rIns="104306" bIns="52153">
            <a:spAutoFit/>
          </a:bodyPr>
          <a:lstStyle/>
          <a:p>
            <a:r>
              <a:rPr lang="cs-CZ" dirty="0">
                <a:solidFill>
                  <a:schemeClr val="tx1"/>
                </a:solidFill>
              </a:rPr>
              <a:t>H</a:t>
            </a:r>
            <a:r>
              <a:rPr lang="cs-CZ" baseline="-25000" dirty="0">
                <a:solidFill>
                  <a:schemeClr val="tx1"/>
                </a:solidFill>
              </a:rPr>
              <a:t>2</a:t>
            </a:r>
            <a:r>
              <a:rPr lang="cs-CZ" dirty="0">
                <a:solidFill>
                  <a:schemeClr val="tx1"/>
                </a:solidFill>
              </a:rPr>
              <a:t> </a:t>
            </a:r>
            <a:endParaRPr lang="de-DE" dirty="0">
              <a:solidFill>
                <a:schemeClr val="tx1"/>
              </a:solidFill>
            </a:endParaRPr>
          </a:p>
        </p:txBody>
      </p:sp>
      <p:sp>
        <p:nvSpPr>
          <p:cNvPr id="36" name="Obdélník 35"/>
          <p:cNvSpPr/>
          <p:nvPr/>
        </p:nvSpPr>
        <p:spPr>
          <a:xfrm>
            <a:off x="7323312" y="1764084"/>
            <a:ext cx="4248472" cy="3000821"/>
          </a:xfrm>
          <a:prstGeom prst="rect">
            <a:avLst/>
          </a:prstGeom>
        </p:spPr>
        <p:txBody>
          <a:bodyPr wrap="square">
            <a:spAutoFit/>
          </a:bodyPr>
          <a:lstStyle/>
          <a:p>
            <a:r>
              <a:rPr lang="cs-CZ" b="1" dirty="0">
                <a:solidFill>
                  <a:schemeClr val="tx1"/>
                </a:solidFill>
              </a:rPr>
              <a:t>Palivové články pracují stálým výkonem. Proto jsou na vozidle (podobně spalovací motor s generátorem u hybridních pohonů) doplněny zásobníkem energie v podobě lithiového akumulátoru.</a:t>
            </a:r>
          </a:p>
          <a:p>
            <a:r>
              <a:rPr lang="cs-CZ" b="1" dirty="0">
                <a:solidFill>
                  <a:schemeClr val="tx1"/>
                </a:solidFill>
              </a:rPr>
              <a:t>Akumulátor slouží k vyrovnání energetické bilance vozidla včetně ukládání </a:t>
            </a:r>
            <a:r>
              <a:rPr lang="cs-CZ" b="1" dirty="0" err="1">
                <a:solidFill>
                  <a:schemeClr val="tx1"/>
                </a:solidFill>
              </a:rPr>
              <a:t>rekuperované</a:t>
            </a:r>
            <a:r>
              <a:rPr lang="cs-CZ" b="1" dirty="0">
                <a:solidFill>
                  <a:schemeClr val="tx1"/>
                </a:solidFill>
              </a:rPr>
              <a:t> energie při elektrodynamickém brzdění.  </a:t>
            </a:r>
            <a:endParaRPr lang="de-DE" dirty="0"/>
          </a:p>
        </p:txBody>
      </p:sp>
    </p:spTree>
    <p:extLst>
      <p:ext uri="{BB962C8B-B14F-4D97-AF65-F5344CB8AC3E}">
        <p14:creationId xmlns:p14="http://schemas.microsoft.com/office/powerpoint/2010/main" val="772377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308553" y="476672"/>
            <a:ext cx="3488455" cy="400110"/>
          </a:xfrm>
          <a:prstGeom prst="rect">
            <a:avLst/>
          </a:prstGeom>
        </p:spPr>
        <p:txBody>
          <a:bodyPr wrap="none">
            <a:spAutoFit/>
          </a:bodyPr>
          <a:lstStyle/>
          <a:p>
            <a:r>
              <a:rPr lang="cs-CZ" sz="2000" b="1" dirty="0">
                <a:solidFill>
                  <a:srgbClr val="00646E"/>
                </a:solidFill>
                <a:ea typeface="+mj-ea"/>
                <a:cs typeface="Arial" pitchFamily="34" charset="0"/>
              </a:rPr>
              <a:t>Ukládání elektrické energie</a:t>
            </a:r>
            <a:endParaRPr lang="de-DE" sz="2000" b="1" dirty="0">
              <a:solidFill>
                <a:srgbClr val="00646E"/>
              </a:solidFill>
              <a:ea typeface="+mj-ea"/>
              <a:cs typeface="Arial" pitchFamily="34" charset="0"/>
            </a:endParaRPr>
          </a:p>
        </p:txBody>
      </p:sp>
      <p:sp>
        <p:nvSpPr>
          <p:cNvPr id="2" name="Obdélník 1">
            <a:extLst>
              <a:ext uri="{FF2B5EF4-FFF2-40B4-BE49-F238E27FC236}">
                <a16:creationId xmlns:a16="http://schemas.microsoft.com/office/drawing/2014/main" xmlns="" id="{CC6B2E76-1575-4227-89B6-1B5F2E6FD9D1}"/>
              </a:ext>
            </a:extLst>
          </p:cNvPr>
          <p:cNvSpPr/>
          <p:nvPr/>
        </p:nvSpPr>
        <p:spPr>
          <a:xfrm>
            <a:off x="308553" y="1159161"/>
            <a:ext cx="6519537" cy="4939814"/>
          </a:xfrm>
          <a:prstGeom prst="rect">
            <a:avLst/>
          </a:prstGeom>
        </p:spPr>
        <p:txBody>
          <a:bodyPr wrap="square">
            <a:spAutoFit/>
          </a:bodyPr>
          <a:lstStyle/>
          <a:p>
            <a:r>
              <a:rPr lang="cs-CZ" sz="1400" b="1" dirty="0">
                <a:solidFill>
                  <a:schemeClr val="tx1"/>
                </a:solidFill>
              </a:rPr>
              <a:t>Primární články (otevřený cyklus) - vodík</a:t>
            </a:r>
          </a:p>
          <a:p>
            <a:r>
              <a:rPr lang="cs-CZ" sz="1400" b="1" dirty="0">
                <a:solidFill>
                  <a:schemeClr val="tx1"/>
                </a:solidFill>
              </a:rPr>
              <a:t>Palivový článek vytváří elektřinu z vodíku vyrobeného elektrolýzou:</a:t>
            </a:r>
          </a:p>
          <a:p>
            <a:r>
              <a:rPr lang="cs-CZ" sz="1400" b="1" dirty="0">
                <a:solidFill>
                  <a:schemeClr val="tx1"/>
                </a:solidFill>
              </a:rPr>
              <a:t>- účinnost řetězce elektrolýza (60 %) . palivový článek (65 %) = 40 %</a:t>
            </a:r>
          </a:p>
          <a:p>
            <a:r>
              <a:rPr lang="cs-CZ" sz="1400" b="1" dirty="0">
                <a:solidFill>
                  <a:schemeClr val="tx1"/>
                </a:solidFill>
              </a:rPr>
              <a:t>- měrná energie vodíku je 33 000 kWh/t, ale tlaková nádoba (kompozit) ji snižuje na 1 500 kW/t a účinnost palivového článku na 900 kWh/t,</a:t>
            </a:r>
          </a:p>
          <a:p>
            <a:pPr marL="285750" indent="-285750">
              <a:buFontTx/>
              <a:buChar char="-"/>
            </a:pPr>
            <a:r>
              <a:rPr lang="cs-CZ" sz="1400" b="1" dirty="0">
                <a:solidFill>
                  <a:schemeClr val="tx1"/>
                </a:solidFill>
              </a:rPr>
              <a:t>vyžaduje práci stálým výkonem =&gt; potřebuje vyrovnávací akumulátor,</a:t>
            </a:r>
          </a:p>
          <a:p>
            <a:pPr marL="285750" indent="-285750">
              <a:buFontTx/>
              <a:buChar char="-"/>
            </a:pPr>
            <a:r>
              <a:rPr lang="cs-CZ" sz="1400" b="1" dirty="0">
                <a:solidFill>
                  <a:schemeClr val="tx1"/>
                </a:solidFill>
              </a:rPr>
              <a:t>neumí </a:t>
            </a:r>
            <a:r>
              <a:rPr lang="cs-CZ" sz="1400" b="1" dirty="0" err="1">
                <a:solidFill>
                  <a:schemeClr val="tx1"/>
                </a:solidFill>
              </a:rPr>
              <a:t>rekuperovat</a:t>
            </a:r>
            <a:r>
              <a:rPr lang="cs-CZ" sz="1400" b="1" dirty="0">
                <a:solidFill>
                  <a:schemeClr val="tx1"/>
                </a:solidFill>
              </a:rPr>
              <a:t> brzdovou energii =&gt; potřebuje vyrovnávací </a:t>
            </a:r>
            <a:r>
              <a:rPr lang="cs-CZ" sz="1400" b="1" dirty="0" err="1">
                <a:solidFill>
                  <a:schemeClr val="tx1"/>
                </a:solidFill>
              </a:rPr>
              <a:t>akum</a:t>
            </a:r>
            <a:r>
              <a:rPr lang="cs-CZ" sz="1400" b="1" dirty="0">
                <a:solidFill>
                  <a:schemeClr val="tx1"/>
                </a:solidFill>
              </a:rPr>
              <a:t>.</a:t>
            </a:r>
          </a:p>
          <a:p>
            <a:endParaRPr lang="cs-CZ" sz="1400" b="1" dirty="0">
              <a:solidFill>
                <a:schemeClr val="tx1"/>
              </a:solidFill>
            </a:endParaRPr>
          </a:p>
          <a:p>
            <a:r>
              <a:rPr lang="cs-CZ" sz="1400" b="1" dirty="0">
                <a:solidFill>
                  <a:schemeClr val="tx1"/>
                </a:solidFill>
              </a:rPr>
              <a:t> Sekundární články (uzavřený cyklus) – lithiové akumulátory</a:t>
            </a:r>
          </a:p>
          <a:p>
            <a:pPr marL="285750" indent="-285750">
              <a:buFontTx/>
              <a:buChar char="-"/>
            </a:pPr>
            <a:r>
              <a:rPr lang="cs-CZ" sz="1400" b="1" dirty="0">
                <a:solidFill>
                  <a:schemeClr val="tx1"/>
                </a:solidFill>
              </a:rPr>
              <a:t>účinnost kolem 90 %,</a:t>
            </a:r>
          </a:p>
          <a:p>
            <a:pPr marL="285750" indent="-285750">
              <a:buFontTx/>
              <a:buChar char="-"/>
            </a:pPr>
            <a:r>
              <a:rPr lang="cs-CZ" sz="1400" b="1" dirty="0">
                <a:solidFill>
                  <a:schemeClr val="tx1"/>
                </a:solidFill>
              </a:rPr>
              <a:t>umí pracovat proměnným (i vysokým) výkonem (zejména robustní LTO),</a:t>
            </a:r>
          </a:p>
          <a:p>
            <a:pPr marL="285750" indent="-285750">
              <a:buFontTx/>
              <a:buChar char="-"/>
            </a:pPr>
            <a:r>
              <a:rPr lang="cs-CZ" sz="1400" b="1" dirty="0">
                <a:solidFill>
                  <a:schemeClr val="tx1"/>
                </a:solidFill>
              </a:rPr>
              <a:t>umí </a:t>
            </a:r>
            <a:r>
              <a:rPr lang="cs-CZ" sz="1400" b="1" dirty="0" err="1">
                <a:solidFill>
                  <a:schemeClr val="tx1"/>
                </a:solidFill>
              </a:rPr>
              <a:t>rekuperovat</a:t>
            </a:r>
            <a:r>
              <a:rPr lang="cs-CZ" sz="1400" b="1" dirty="0">
                <a:solidFill>
                  <a:schemeClr val="tx1"/>
                </a:solidFill>
              </a:rPr>
              <a:t> brzdovou energii,</a:t>
            </a:r>
          </a:p>
          <a:p>
            <a:pPr marL="285750" indent="-285750">
              <a:buFontTx/>
              <a:buChar char="-"/>
            </a:pPr>
            <a:r>
              <a:rPr lang="cs-CZ" sz="1400" b="1" dirty="0">
                <a:solidFill>
                  <a:schemeClr val="tx1"/>
                </a:solidFill>
              </a:rPr>
              <a:t>měrná energie aktuálně:</a:t>
            </a:r>
          </a:p>
          <a:p>
            <a:pPr marL="742950" lvl="1" indent="-285750">
              <a:buFontTx/>
              <a:buChar char="-"/>
            </a:pPr>
            <a:r>
              <a:rPr lang="cs-CZ" sz="1400" b="1" dirty="0">
                <a:solidFill>
                  <a:schemeClr val="tx1"/>
                </a:solidFill>
              </a:rPr>
              <a:t>robustní (LTO) 100 kWh/t, </a:t>
            </a:r>
          </a:p>
          <a:p>
            <a:pPr marL="742950" lvl="1" indent="-285750">
              <a:buFontTx/>
              <a:buChar char="-"/>
            </a:pPr>
            <a:r>
              <a:rPr lang="cs-CZ" sz="1400" b="1" dirty="0">
                <a:solidFill>
                  <a:schemeClr val="tx1"/>
                </a:solidFill>
              </a:rPr>
              <a:t>jemné (například NMC) 200 kWh/t – inovacemi trvale roste. </a:t>
            </a:r>
            <a:endParaRPr lang="cs-CZ" sz="1400" dirty="0"/>
          </a:p>
        </p:txBody>
      </p:sp>
      <p:graphicFrame>
        <p:nvGraphicFramePr>
          <p:cNvPr id="7" name="Graf 6">
            <a:extLst>
              <a:ext uri="{FF2B5EF4-FFF2-40B4-BE49-F238E27FC236}">
                <a16:creationId xmlns:a16="http://schemas.microsoft.com/office/drawing/2014/main" xmlns="" id="{74B29450-BC7F-472C-BD4F-1EAE74EBC6AA}"/>
              </a:ext>
            </a:extLst>
          </p:cNvPr>
          <p:cNvGraphicFramePr>
            <a:graphicFrameLocks/>
          </p:cNvGraphicFramePr>
          <p:nvPr>
            <p:extLst>
              <p:ext uri="{D42A27DB-BD31-4B8C-83A1-F6EECF244321}">
                <p14:modId xmlns:p14="http://schemas.microsoft.com/office/powerpoint/2010/main" val="2283804830"/>
              </p:ext>
            </p:extLst>
          </p:nvPr>
        </p:nvGraphicFramePr>
        <p:xfrm>
          <a:off x="6828090" y="2259055"/>
          <a:ext cx="2466722" cy="27400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af 7">
            <a:extLst>
              <a:ext uri="{FF2B5EF4-FFF2-40B4-BE49-F238E27FC236}">
                <a16:creationId xmlns:a16="http://schemas.microsoft.com/office/drawing/2014/main" xmlns="" id="{30CD7FBD-F0C6-41FF-AD92-F8D35FE86676}"/>
              </a:ext>
            </a:extLst>
          </p:cNvPr>
          <p:cNvGraphicFramePr>
            <a:graphicFrameLocks/>
          </p:cNvGraphicFramePr>
          <p:nvPr>
            <p:extLst>
              <p:ext uri="{D42A27DB-BD31-4B8C-83A1-F6EECF244321}">
                <p14:modId xmlns:p14="http://schemas.microsoft.com/office/powerpoint/2010/main" val="3942939177"/>
              </p:ext>
            </p:extLst>
          </p:nvPr>
        </p:nvGraphicFramePr>
        <p:xfrm>
          <a:off x="9494378" y="2262230"/>
          <a:ext cx="2466722" cy="27368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90471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308553" y="476672"/>
            <a:ext cx="8961107" cy="400110"/>
          </a:xfrm>
          <a:prstGeom prst="rect">
            <a:avLst/>
          </a:prstGeom>
        </p:spPr>
        <p:txBody>
          <a:bodyPr wrap="none">
            <a:spAutoFit/>
          </a:bodyPr>
          <a:lstStyle/>
          <a:p>
            <a:pPr>
              <a:spcBef>
                <a:spcPct val="0"/>
              </a:spcBef>
            </a:pPr>
            <a:r>
              <a:rPr lang="cs-CZ" sz="2000" b="1" dirty="0">
                <a:solidFill>
                  <a:srgbClr val="00646E"/>
                </a:solidFill>
                <a:ea typeface="+mj-ea"/>
                <a:cs typeface="Arial" pitchFamily="34" charset="0"/>
              </a:rPr>
              <a:t>Porovnání spotřeby energie a nákladů na energii (</a:t>
            </a:r>
            <a:r>
              <a:rPr lang="cs-CZ" sz="2000" b="1" dirty="0" err="1">
                <a:solidFill>
                  <a:srgbClr val="00646E"/>
                </a:solidFill>
                <a:ea typeface="+mj-ea"/>
                <a:cs typeface="Arial" pitchFamily="34" charset="0"/>
              </a:rPr>
              <a:t>dvouvozová</a:t>
            </a:r>
            <a:r>
              <a:rPr lang="cs-CZ" sz="2000" b="1" dirty="0">
                <a:solidFill>
                  <a:srgbClr val="00646E"/>
                </a:solidFill>
                <a:ea typeface="+mj-ea"/>
                <a:cs typeface="Arial" pitchFamily="34" charset="0"/>
              </a:rPr>
              <a:t> jednotka)</a:t>
            </a:r>
          </a:p>
        </p:txBody>
      </p:sp>
      <p:sp>
        <p:nvSpPr>
          <p:cNvPr id="6" name="Obdélník 5"/>
          <p:cNvSpPr/>
          <p:nvPr/>
        </p:nvSpPr>
        <p:spPr>
          <a:xfrm>
            <a:off x="122511" y="1268760"/>
            <a:ext cx="11881320" cy="1200329"/>
          </a:xfrm>
          <a:prstGeom prst="rect">
            <a:avLst/>
          </a:prstGeom>
        </p:spPr>
        <p:txBody>
          <a:bodyPr wrap="square">
            <a:spAutoFit/>
          </a:bodyPr>
          <a:lstStyle/>
          <a:p>
            <a:r>
              <a:rPr lang="cs-CZ" b="1" dirty="0">
                <a:solidFill>
                  <a:schemeClr val="tx1"/>
                </a:solidFill>
              </a:rPr>
              <a:t>Z hlediska spotřeby energie a nákladů na energii je vodíková technologie:</a:t>
            </a:r>
          </a:p>
          <a:p>
            <a:r>
              <a:rPr lang="cs-CZ" b="1" dirty="0">
                <a:solidFill>
                  <a:schemeClr val="tx1"/>
                </a:solidFill>
              </a:rPr>
              <a:t>- energeticky úspornější a nákladově levnější, než naftový pohon, </a:t>
            </a:r>
          </a:p>
          <a:p>
            <a:r>
              <a:rPr lang="cs-CZ" b="1" dirty="0">
                <a:solidFill>
                  <a:schemeClr val="tx1"/>
                </a:solidFill>
              </a:rPr>
              <a:t>- energeticky náročnější a nákladově dražší, než elektrické liniové či akumulátorové napájení</a:t>
            </a:r>
          </a:p>
        </p:txBody>
      </p:sp>
      <p:graphicFrame>
        <p:nvGraphicFramePr>
          <p:cNvPr id="7" name="Graf 6"/>
          <p:cNvGraphicFramePr/>
          <p:nvPr/>
        </p:nvGraphicFramePr>
        <p:xfrm>
          <a:off x="6027168" y="2469091"/>
          <a:ext cx="6171182" cy="40998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af 7"/>
          <p:cNvGraphicFramePr/>
          <p:nvPr/>
        </p:nvGraphicFramePr>
        <p:xfrm>
          <a:off x="122511" y="2469091"/>
          <a:ext cx="5544616" cy="409986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308553" y="476672"/>
            <a:ext cx="10602582" cy="861774"/>
          </a:xfrm>
          <a:prstGeom prst="rect">
            <a:avLst/>
          </a:prstGeom>
        </p:spPr>
        <p:txBody>
          <a:bodyPr wrap="none">
            <a:spAutoFit/>
          </a:bodyPr>
          <a:lstStyle/>
          <a:p>
            <a:r>
              <a:rPr lang="cs-CZ" sz="2000" b="1" dirty="0">
                <a:solidFill>
                  <a:srgbClr val="00646E"/>
                </a:solidFill>
                <a:ea typeface="+mj-ea"/>
                <a:cs typeface="Arial" pitchFamily="34" charset="0"/>
              </a:rPr>
              <a:t>Dálková osobní železniční doprava v České republice</a:t>
            </a:r>
          </a:p>
          <a:p>
            <a:r>
              <a:rPr lang="cs-CZ" sz="2000" b="1" dirty="0">
                <a:solidFill>
                  <a:srgbClr val="00646E"/>
                </a:solidFill>
                <a:ea typeface="+mj-ea"/>
                <a:cs typeface="Arial" pitchFamily="34" charset="0"/>
              </a:rPr>
              <a:t>Linky zajišťované naftovými motorovými vozy – alternativa: vodíkové palivové články</a:t>
            </a:r>
            <a:endParaRPr lang="de-DE" sz="2000" b="1" dirty="0">
              <a:solidFill>
                <a:srgbClr val="00646E"/>
              </a:solidFill>
              <a:ea typeface="+mj-ea"/>
              <a:cs typeface="Arial" pitchFamily="34" charset="0"/>
            </a:endParaRPr>
          </a:p>
        </p:txBody>
      </p:sp>
      <p:sp>
        <p:nvSpPr>
          <p:cNvPr id="6" name="Obdélník 5"/>
          <p:cNvSpPr/>
          <p:nvPr/>
        </p:nvSpPr>
        <p:spPr>
          <a:xfrm>
            <a:off x="183463" y="1628800"/>
            <a:ext cx="11889797" cy="2431435"/>
          </a:xfrm>
          <a:prstGeom prst="rect">
            <a:avLst/>
          </a:prstGeom>
        </p:spPr>
        <p:txBody>
          <a:bodyPr wrap="square">
            <a:spAutoFit/>
          </a:bodyPr>
          <a:lstStyle/>
          <a:p>
            <a:r>
              <a:rPr lang="cs-CZ" sz="1600" b="1" dirty="0">
                <a:solidFill>
                  <a:schemeClr val="tx1"/>
                </a:solidFill>
              </a:rPr>
              <a:t> Přichází k posouzení, zda vodíkovou technologii nevyužít k zajištění provozu sedmi linek rychlíků. A to na přechodnou dobu do doby uskutečnění elektrizace severu ČR systémem 25 </a:t>
            </a:r>
            <a:r>
              <a:rPr lang="cs-CZ" sz="1600" b="1" dirty="0" err="1">
                <a:solidFill>
                  <a:schemeClr val="tx1"/>
                </a:solidFill>
              </a:rPr>
              <a:t>kV</a:t>
            </a:r>
            <a:r>
              <a:rPr lang="cs-CZ" sz="1600" b="1" dirty="0">
                <a:solidFill>
                  <a:schemeClr val="tx1"/>
                </a:solidFill>
              </a:rPr>
              <a:t> (tedy zhruba do roku 2030). Následně by byl možno tato vozidel využívat buď jako čistě elektrická, nebo jako elektrická a s lithiovými akumulátory.</a:t>
            </a:r>
          </a:p>
          <a:p>
            <a:r>
              <a:rPr lang="cs-CZ" sz="1600" b="1" dirty="0">
                <a:solidFill>
                  <a:schemeClr val="tx1"/>
                </a:solidFill>
              </a:rPr>
              <a:t>S ohledem na potřebnou kapacitu rychlíků kolem 200 až 240 sedadel je v níže uvedené tabulace předběžně uvažováno použití dvou spojených </a:t>
            </a:r>
            <a:r>
              <a:rPr lang="cs-CZ" sz="1600" b="1" dirty="0" err="1">
                <a:solidFill>
                  <a:schemeClr val="tx1"/>
                </a:solidFill>
              </a:rPr>
              <a:t>dvouvozových</a:t>
            </a:r>
            <a:r>
              <a:rPr lang="cs-CZ" sz="1600" b="1" dirty="0">
                <a:solidFill>
                  <a:schemeClr val="tx1"/>
                </a:solidFill>
              </a:rPr>
              <a:t> jednotek s kapacitou cca 120 sedadel na každém vlaku. Tato variabilita umožňuje přizpůsobovat přepravní nabídku v průběhu dne či týdne proměnlivé přepravní poptávce. </a:t>
            </a:r>
          </a:p>
          <a:p>
            <a:r>
              <a:rPr lang="cs-CZ" sz="1600" b="1" dirty="0">
                <a:solidFill>
                  <a:schemeClr val="tx1"/>
                </a:solidFill>
              </a:rPr>
              <a:t>Hodnoty spotřeby jsou uvažovány pro gradient spotřeby </a:t>
            </a:r>
            <a:r>
              <a:rPr lang="cs-CZ" sz="1600" b="1" dirty="0" err="1">
                <a:solidFill>
                  <a:schemeClr val="tx1"/>
                </a:solidFill>
              </a:rPr>
              <a:t>dvouvozové</a:t>
            </a:r>
            <a:r>
              <a:rPr lang="cs-CZ" sz="1600" b="1" dirty="0">
                <a:solidFill>
                  <a:schemeClr val="tx1"/>
                </a:solidFill>
              </a:rPr>
              <a:t> jednotky 0,17 kg H</a:t>
            </a:r>
            <a:r>
              <a:rPr lang="cs-CZ" sz="1600" b="1" baseline="-25000" dirty="0">
                <a:solidFill>
                  <a:schemeClr val="tx1"/>
                </a:solidFill>
              </a:rPr>
              <a:t>2</a:t>
            </a:r>
            <a:r>
              <a:rPr lang="cs-CZ" sz="1600" b="1" dirty="0">
                <a:solidFill>
                  <a:schemeClr val="tx1"/>
                </a:solidFill>
              </a:rPr>
              <a:t>/km:</a:t>
            </a:r>
          </a:p>
          <a:p>
            <a:r>
              <a:rPr lang="cs-CZ" sz="1600" b="1" dirty="0">
                <a:solidFill>
                  <a:schemeClr val="tx1"/>
                </a:solidFill>
              </a:rPr>
              <a:t>b = e / (H . </a:t>
            </a:r>
            <a:r>
              <a:rPr lang="el-GR" sz="1600" b="1" dirty="0">
                <a:solidFill>
                  <a:schemeClr val="tx1"/>
                </a:solidFill>
              </a:rPr>
              <a:t>η</a:t>
            </a:r>
            <a:r>
              <a:rPr lang="cs-CZ" sz="1600" b="1" baseline="-25000" dirty="0">
                <a:solidFill>
                  <a:schemeClr val="tx1"/>
                </a:solidFill>
              </a:rPr>
              <a:t>FC</a:t>
            </a:r>
            <a:r>
              <a:rPr lang="cs-CZ" sz="1600" b="1" dirty="0">
                <a:solidFill>
                  <a:schemeClr val="tx1"/>
                </a:solidFill>
              </a:rPr>
              <a:t> . </a:t>
            </a:r>
            <a:r>
              <a:rPr lang="el-GR" sz="1600" b="1" dirty="0">
                <a:solidFill>
                  <a:schemeClr val="tx1"/>
                </a:solidFill>
              </a:rPr>
              <a:t>η</a:t>
            </a:r>
            <a:r>
              <a:rPr lang="cs-CZ" sz="1600" b="1" baseline="-25000" dirty="0">
                <a:solidFill>
                  <a:schemeClr val="tx1"/>
                </a:solidFill>
              </a:rPr>
              <a:t>U  </a:t>
            </a:r>
            <a:r>
              <a:rPr lang="cs-CZ" sz="1600" b="1" dirty="0">
                <a:solidFill>
                  <a:schemeClr val="tx1"/>
                </a:solidFill>
              </a:rPr>
              <a:t>. (K . (</a:t>
            </a:r>
            <a:r>
              <a:rPr lang="el-GR" sz="1600" b="1" dirty="0">
                <a:solidFill>
                  <a:schemeClr val="tx1"/>
                </a:solidFill>
              </a:rPr>
              <a:t>η</a:t>
            </a:r>
            <a:r>
              <a:rPr lang="cs-CZ" sz="1600" b="1" baseline="-25000" dirty="0">
                <a:solidFill>
                  <a:schemeClr val="tx1"/>
                </a:solidFill>
              </a:rPr>
              <a:t>B</a:t>
            </a:r>
            <a:r>
              <a:rPr lang="cs-CZ" sz="1600" b="1" dirty="0">
                <a:solidFill>
                  <a:schemeClr val="tx1"/>
                </a:solidFill>
              </a:rPr>
              <a:t> .  </a:t>
            </a:r>
            <a:r>
              <a:rPr lang="el-GR" sz="1600" b="1" dirty="0">
                <a:solidFill>
                  <a:schemeClr val="tx1"/>
                </a:solidFill>
              </a:rPr>
              <a:t>η</a:t>
            </a:r>
            <a:r>
              <a:rPr lang="cs-CZ" sz="1600" b="1" baseline="-25000" dirty="0">
                <a:solidFill>
                  <a:schemeClr val="tx1"/>
                </a:solidFill>
              </a:rPr>
              <a:t>U</a:t>
            </a:r>
            <a:r>
              <a:rPr lang="cs-CZ" sz="1600" b="1" baseline="30000" dirty="0">
                <a:solidFill>
                  <a:schemeClr val="tx1"/>
                </a:solidFill>
              </a:rPr>
              <a:t>2</a:t>
            </a:r>
            <a:r>
              <a:rPr lang="cs-CZ" sz="1600" b="1" dirty="0">
                <a:solidFill>
                  <a:schemeClr val="tx1"/>
                </a:solidFill>
              </a:rPr>
              <a:t>) + (1- K)) = 3 kWh/km / (33 kWh/kg . 0,60 . 0,98 . (0,5 . 0,9 . 0,98</a:t>
            </a:r>
            <a:r>
              <a:rPr lang="cs-CZ" sz="1600" b="1" baseline="30000" dirty="0">
                <a:solidFill>
                  <a:schemeClr val="tx1"/>
                </a:solidFill>
              </a:rPr>
              <a:t>2</a:t>
            </a:r>
            <a:r>
              <a:rPr lang="cs-CZ" sz="1600" b="1" dirty="0">
                <a:solidFill>
                  <a:schemeClr val="tx1"/>
                </a:solidFill>
              </a:rPr>
              <a:t>  + (1 – 0,5)) = 0,17 kg/km </a:t>
            </a:r>
          </a:p>
        </p:txBody>
      </p:sp>
      <p:graphicFrame>
        <p:nvGraphicFramePr>
          <p:cNvPr id="43013" name="Object 5"/>
          <p:cNvGraphicFramePr>
            <a:graphicFrameLocks noChangeAspect="1"/>
          </p:cNvGraphicFramePr>
          <p:nvPr/>
        </p:nvGraphicFramePr>
        <p:xfrm>
          <a:off x="122511" y="4509120"/>
          <a:ext cx="11950749" cy="2088232"/>
        </p:xfrm>
        <a:graphic>
          <a:graphicData uri="http://schemas.openxmlformats.org/presentationml/2006/ole">
            <mc:AlternateContent xmlns:mc="http://schemas.openxmlformats.org/markup-compatibility/2006">
              <mc:Choice xmlns:v="urn:schemas-microsoft-com:vml" Requires="v">
                <p:oleObj spid="_x0000_s16393" name="Worksheet" r:id="rId3" imgW="13125551" imgH="2295457" progId="Excel.Sheet.12">
                  <p:embed/>
                </p:oleObj>
              </mc:Choice>
              <mc:Fallback>
                <p:oleObj name="Worksheet" r:id="rId3" imgW="13125551" imgH="2295457" progId="Excel.Sheet.12">
                  <p:embed/>
                  <p:pic>
                    <p:nvPicPr>
                      <p:cNvPr id="43013"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511" y="4509120"/>
                        <a:ext cx="11950749"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308553" y="476672"/>
            <a:ext cx="6078908" cy="400110"/>
          </a:xfrm>
          <a:prstGeom prst="rect">
            <a:avLst/>
          </a:prstGeom>
        </p:spPr>
        <p:txBody>
          <a:bodyPr wrap="none">
            <a:spAutoFit/>
          </a:bodyPr>
          <a:lstStyle/>
          <a:p>
            <a:r>
              <a:rPr lang="cs-CZ" sz="2000" b="1" dirty="0">
                <a:solidFill>
                  <a:srgbClr val="00646E"/>
                </a:solidFill>
                <a:ea typeface="+mj-ea"/>
                <a:cs typeface="Arial" pitchFamily="34" charset="0"/>
              </a:rPr>
              <a:t>Příprava vodíku  pro vozidla s palivovými články</a:t>
            </a:r>
            <a:endParaRPr lang="de-DE" sz="2000" b="1" dirty="0">
              <a:solidFill>
                <a:srgbClr val="00646E"/>
              </a:solidFill>
              <a:ea typeface="+mj-ea"/>
              <a:cs typeface="Arial" pitchFamily="34" charset="0"/>
            </a:endParaRPr>
          </a:p>
        </p:txBody>
      </p:sp>
      <p:sp>
        <p:nvSpPr>
          <p:cNvPr id="6" name="Obdélník 5"/>
          <p:cNvSpPr/>
          <p:nvPr/>
        </p:nvSpPr>
        <p:spPr>
          <a:xfrm>
            <a:off x="299774" y="1128956"/>
            <a:ext cx="5502591" cy="5262979"/>
          </a:xfrm>
          <a:prstGeom prst="rect">
            <a:avLst/>
          </a:prstGeom>
        </p:spPr>
        <p:txBody>
          <a:bodyPr wrap="square">
            <a:spAutoFit/>
          </a:bodyPr>
          <a:lstStyle/>
          <a:p>
            <a:r>
              <a:rPr lang="cs-CZ" sz="1600" b="1" dirty="0">
                <a:solidFill>
                  <a:schemeClr val="tx1"/>
                </a:solidFill>
              </a:rPr>
              <a:t>1 kg vodíku je nositelem 33,2 kWh spalného tepla, respektive 27,6 kWh/kg výhřevnosti, ale za normálního tlaku zaujímá objem 11 m</a:t>
            </a:r>
            <a:r>
              <a:rPr lang="cs-CZ" sz="1600" b="1" baseline="30000" dirty="0">
                <a:solidFill>
                  <a:schemeClr val="tx1"/>
                </a:solidFill>
              </a:rPr>
              <a:t>3 </a:t>
            </a:r>
            <a:r>
              <a:rPr lang="cs-CZ" sz="1600" b="1" dirty="0">
                <a:solidFill>
                  <a:schemeClr val="tx1"/>
                </a:solidFill>
              </a:rPr>
              <a:t>a proto musí být stlačován a uchováván, respektive přepravován, v pevných tlakových nádobách. Ty jsou v případě oceli zhruba 50 x těžší, než vodík, který je v nich obsažen. Tento poměr nezáleží u válcových nádob na stupni stlačení – s růstem tlaku klesá objem nádoby, ale roste tloušťka stěny.  Plus roste spotřeba energie pro stlačování.</a:t>
            </a:r>
          </a:p>
          <a:p>
            <a:r>
              <a:rPr lang="cs-CZ" sz="1600" b="1" dirty="0">
                <a:solidFill>
                  <a:schemeClr val="tx1"/>
                </a:solidFill>
              </a:rPr>
              <a:t>Při přepravě vodíku automobily je brutto hmotnost  vozidla přibližně 100 krát vyšší než netto hmotnost přepravovaného vodíku. Tato skutečnost (plus efekt prázdné jízdy transportního automobilu zpět) omezuje ekonomickou použitelnost vodíku jen v nedaleké vzdálenosti od jeho výroby, jinak by byly přepravní náklady velmi vysoké.</a:t>
            </a:r>
          </a:p>
          <a:p>
            <a:r>
              <a:rPr lang="cs-CZ" sz="1600" b="1" dirty="0">
                <a:solidFill>
                  <a:schemeClr val="tx1"/>
                </a:solidFill>
              </a:rPr>
              <a:t>Proto je v případě nadlimitně velkých odběrů, které mohou představovat i železniční aplikace, výhodné vyrábět vodík v místě spotřeby a využívat jej nejen pro železnici, ale i pro autobusy a osobní automobily.  </a:t>
            </a:r>
          </a:p>
        </p:txBody>
      </p:sp>
      <p:graphicFrame>
        <p:nvGraphicFramePr>
          <p:cNvPr id="148483" name="Object 3"/>
          <p:cNvGraphicFramePr>
            <a:graphicFrameLocks noChangeAspect="1"/>
          </p:cNvGraphicFramePr>
          <p:nvPr/>
        </p:nvGraphicFramePr>
        <p:xfrm>
          <a:off x="6201097" y="2132856"/>
          <a:ext cx="5563916" cy="3527227"/>
        </p:xfrm>
        <a:graphic>
          <a:graphicData uri="http://schemas.openxmlformats.org/presentationml/2006/ole">
            <mc:AlternateContent xmlns:mc="http://schemas.openxmlformats.org/markup-compatibility/2006">
              <mc:Choice xmlns:v="urn:schemas-microsoft-com:vml" Requires="v">
                <p:oleObj spid="_x0000_s17417" name="Worksheet" r:id="rId3" imgW="4657776" imgH="2952885" progId="Excel.Sheet.12">
                  <p:embed/>
                </p:oleObj>
              </mc:Choice>
              <mc:Fallback>
                <p:oleObj name="Worksheet" r:id="rId3" imgW="4657776" imgH="2952885" progId="Excel.Sheet.12">
                  <p:embed/>
                  <p:pic>
                    <p:nvPicPr>
                      <p:cNvPr id="148483"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1097" y="2132856"/>
                        <a:ext cx="5563916" cy="3527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308553" y="476672"/>
            <a:ext cx="5852884" cy="400110"/>
          </a:xfrm>
          <a:prstGeom prst="rect">
            <a:avLst/>
          </a:prstGeom>
        </p:spPr>
        <p:txBody>
          <a:bodyPr wrap="none">
            <a:spAutoFit/>
          </a:bodyPr>
          <a:lstStyle/>
          <a:p>
            <a:r>
              <a:rPr lang="cs-CZ" sz="2000" b="1" dirty="0">
                <a:solidFill>
                  <a:srgbClr val="00646E"/>
                </a:solidFill>
                <a:ea typeface="+mj-ea"/>
                <a:cs typeface="Arial" pitchFamily="34" charset="0"/>
              </a:rPr>
              <a:t>Výroba vodíku pro vozidla s palivovými články</a:t>
            </a:r>
            <a:endParaRPr lang="de-DE" sz="2000" b="1" dirty="0">
              <a:solidFill>
                <a:srgbClr val="00646E"/>
              </a:solidFill>
              <a:ea typeface="+mj-ea"/>
              <a:cs typeface="Arial" pitchFamily="34" charset="0"/>
            </a:endParaRPr>
          </a:p>
        </p:txBody>
      </p:sp>
      <p:sp>
        <p:nvSpPr>
          <p:cNvPr id="6" name="Obdélník 5"/>
          <p:cNvSpPr/>
          <p:nvPr/>
        </p:nvSpPr>
        <p:spPr>
          <a:xfrm>
            <a:off x="93514" y="1628800"/>
            <a:ext cx="11982325" cy="3539430"/>
          </a:xfrm>
          <a:prstGeom prst="rect">
            <a:avLst/>
          </a:prstGeom>
        </p:spPr>
        <p:txBody>
          <a:bodyPr wrap="square">
            <a:spAutoFit/>
          </a:bodyPr>
          <a:lstStyle/>
          <a:p>
            <a:r>
              <a:rPr lang="cs-CZ" sz="1600" b="1" dirty="0">
                <a:solidFill>
                  <a:schemeClr val="tx1"/>
                </a:solidFill>
              </a:rPr>
              <a:t>Standardně je v ČR vyráběn vodík zejména ze zbytkového ropného mazutu. V kvalitě (čistotě) vhodné pro palivové články je vodík dodáván za cenu EXW cca 125 Kč/kg </a:t>
            </a:r>
          </a:p>
          <a:p>
            <a:r>
              <a:rPr lang="cs-CZ" sz="1600" b="1" dirty="0">
                <a:solidFill>
                  <a:schemeClr val="tx1"/>
                </a:solidFill>
              </a:rPr>
              <a:t>Přeprava stlačeného vodíku k místu spotřeby není levná záležitost. Při velkých a dlouhodobě stabilních spotřebách  je proto výhodnější vyrábět vodík v místě plnící stanice.</a:t>
            </a:r>
          </a:p>
          <a:p>
            <a:r>
              <a:rPr lang="cs-CZ" sz="1600" b="1" dirty="0">
                <a:solidFill>
                  <a:schemeClr val="tx1"/>
                </a:solidFill>
              </a:rPr>
              <a:t>Tato výroba může být zajišťována buď z elektrické energie elektrolýzou, nebo z metanu parním </a:t>
            </a:r>
            <a:r>
              <a:rPr lang="cs-CZ" sz="1600" b="1" dirty="0" err="1">
                <a:solidFill>
                  <a:schemeClr val="tx1"/>
                </a:solidFill>
              </a:rPr>
              <a:t>reformingem</a:t>
            </a:r>
            <a:r>
              <a:rPr lang="cs-CZ" sz="1600" b="1" dirty="0">
                <a:solidFill>
                  <a:schemeClr val="tx1"/>
                </a:solidFill>
              </a:rPr>
              <a:t>.</a:t>
            </a:r>
          </a:p>
          <a:p>
            <a:endParaRPr lang="cs-CZ" sz="1600" b="1" dirty="0">
              <a:solidFill>
                <a:schemeClr val="tx1"/>
              </a:solidFill>
            </a:endParaRPr>
          </a:p>
          <a:p>
            <a:r>
              <a:rPr lang="cs-CZ" sz="1600" b="1" dirty="0">
                <a:solidFill>
                  <a:schemeClr val="tx1"/>
                </a:solidFill>
              </a:rPr>
              <a:t>Obě tyto technologie lze též řešit jako uhlíkově neutrální, což je pro perspektivní aplikace nutností:</a:t>
            </a:r>
          </a:p>
          <a:p>
            <a:r>
              <a:rPr lang="cs-CZ" sz="1600" b="1" dirty="0">
                <a:solidFill>
                  <a:schemeClr val="tx1"/>
                </a:solidFill>
              </a:rPr>
              <a:t>- k elektrolýze používat nikoliv elektrickou energii z elektráren spalujících fosilní paliva, ale elektrickou energii z obnovitelných zdrojů,</a:t>
            </a:r>
          </a:p>
          <a:p>
            <a:r>
              <a:rPr lang="cs-CZ" sz="1600" b="1" dirty="0">
                <a:solidFill>
                  <a:schemeClr val="tx1"/>
                </a:solidFill>
              </a:rPr>
              <a:t>- k </a:t>
            </a:r>
            <a:r>
              <a:rPr lang="cs-CZ" sz="1600" b="1" dirty="0" err="1">
                <a:solidFill>
                  <a:schemeClr val="tx1"/>
                </a:solidFill>
              </a:rPr>
              <a:t>reformingu</a:t>
            </a:r>
            <a:r>
              <a:rPr lang="cs-CZ" sz="1600" b="1" dirty="0">
                <a:solidFill>
                  <a:schemeClr val="tx1"/>
                </a:solidFill>
              </a:rPr>
              <a:t> metanu požívat nikoliv fosilní zemní plyn, ale </a:t>
            </a:r>
            <a:r>
              <a:rPr lang="cs-CZ" sz="1600" b="1" dirty="0" err="1">
                <a:solidFill>
                  <a:schemeClr val="tx1"/>
                </a:solidFill>
              </a:rPr>
              <a:t>biometan</a:t>
            </a:r>
            <a:r>
              <a:rPr lang="cs-CZ" sz="1600" b="1" dirty="0">
                <a:solidFill>
                  <a:schemeClr val="tx1"/>
                </a:solidFill>
              </a:rPr>
              <a:t>, vyrobený ze surového bioplynu vyčistěním metodou membránové filtrace.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308553" y="476672"/>
            <a:ext cx="6904454" cy="400110"/>
          </a:xfrm>
          <a:prstGeom prst="rect">
            <a:avLst/>
          </a:prstGeom>
        </p:spPr>
        <p:txBody>
          <a:bodyPr wrap="none">
            <a:spAutoFit/>
          </a:bodyPr>
          <a:lstStyle/>
          <a:p>
            <a:r>
              <a:rPr lang="cs-CZ" sz="2000" b="1" dirty="0">
                <a:solidFill>
                  <a:srgbClr val="00646E"/>
                </a:solidFill>
                <a:ea typeface="+mj-ea"/>
                <a:cs typeface="Arial" pitchFamily="34" charset="0"/>
              </a:rPr>
              <a:t>Plnící stanice pro vodíková vozidla s palivovými články</a:t>
            </a:r>
            <a:endParaRPr lang="de-DE" sz="2000" b="1" dirty="0">
              <a:solidFill>
                <a:srgbClr val="00646E"/>
              </a:solidFill>
              <a:ea typeface="+mj-ea"/>
              <a:cs typeface="Arial" pitchFamily="34" charset="0"/>
            </a:endParaRPr>
          </a:p>
        </p:txBody>
      </p:sp>
      <p:sp>
        <p:nvSpPr>
          <p:cNvPr id="6" name="Obdélník 5"/>
          <p:cNvSpPr/>
          <p:nvPr/>
        </p:nvSpPr>
        <p:spPr>
          <a:xfrm>
            <a:off x="308552" y="1318116"/>
            <a:ext cx="11889797" cy="5139869"/>
          </a:xfrm>
          <a:prstGeom prst="rect">
            <a:avLst/>
          </a:prstGeom>
        </p:spPr>
        <p:txBody>
          <a:bodyPr wrap="square">
            <a:spAutoFit/>
          </a:bodyPr>
          <a:lstStyle/>
          <a:p>
            <a:r>
              <a:rPr lang="cs-CZ" sz="1600" b="1" dirty="0">
                <a:solidFill>
                  <a:schemeClr val="tx1"/>
                </a:solidFill>
              </a:rPr>
              <a:t>V ČR je v souladu se strategií čisté mobility EU záměr vybudovat síť plnících stanic vodíku pro silniční vozidla. Uskutečňování tohoto záměru však není snadné, neboť vodíkové automobily v ČR zatím nejsou (mimo jiné i proto, že chybí plnící stanice). Nízké denní využití individuálně používaných automobilů (v ČR jsou v průměru u konvenční automobily využívány jen 24 minut  denně a ujedou 29 km denně, respektive 10 500 km ročně) a nízká spotřeba vodíku (osobní automobil s palivovými články spotřebuje cca 1 kg vodíku s energetickým obsahem 33 kWh na 100 km) nevedou k ekonomicky vyváženému budování plnících stanic. </a:t>
            </a:r>
          </a:p>
          <a:p>
            <a:r>
              <a:rPr lang="cs-CZ" sz="1600" b="1" dirty="0">
                <a:solidFill>
                  <a:schemeClr val="tx1"/>
                </a:solidFill>
              </a:rPr>
              <a:t>Ve srovnání s tím jsou prostředky veřejné hromadné dopravy využívány ve službě 12 až 18 hodin denně a ujedou na linkách uvažované střední kategorie (vnitrostátní rychlíky na tratích bez liniové elektrizace) kolem 600 km denně, tedy zhruba 220 000 km ročně, při spotřebě mezi 15 až 20 kg vodíku na 100 km (</a:t>
            </a:r>
            <a:r>
              <a:rPr lang="cs-CZ" sz="1600" b="1" dirty="0" err="1">
                <a:solidFill>
                  <a:schemeClr val="tx1"/>
                </a:solidFill>
              </a:rPr>
              <a:t>dvouvozová</a:t>
            </a:r>
            <a:r>
              <a:rPr lang="cs-CZ" sz="1600" b="1" dirty="0">
                <a:solidFill>
                  <a:schemeClr val="tx1"/>
                </a:solidFill>
              </a:rPr>
              <a:t> jednotka). Na jednu vnitrostátní rychlíkovou linku s turnusovou potřebou 6 vozidel (EMU) tak připadá roční spotřeba zhruba 220 000 kg vodíku.</a:t>
            </a:r>
          </a:p>
          <a:p>
            <a:r>
              <a:rPr lang="cs-CZ" sz="1600" b="1" dirty="0">
                <a:solidFill>
                  <a:schemeClr val="tx1"/>
                </a:solidFill>
              </a:rPr>
              <a:t>Tato hodnota je zhruba ekvivalentem spotřeby 1 100 osobních automobilů s dvojnásobkem středního ročního proběhu automobilu v ČR (20 000 km/rok) Vybudování tak početné flotily osobních automobilů by bylo podmíněno soustředěním soukromých nákupní investic ve výši cca 2 200 mil. Kč individuálních vlastníků automobilů v nevelké vzdálenosti od vodíkové plnící stanice. To není reálné.</a:t>
            </a:r>
          </a:p>
          <a:p>
            <a:r>
              <a:rPr lang="cs-CZ" sz="1600" b="1" dirty="0">
                <a:solidFill>
                  <a:schemeClr val="tx1"/>
                </a:solidFill>
              </a:rPr>
              <a:t>Parametry </a:t>
            </a:r>
            <a:r>
              <a:rPr lang="cs-CZ" sz="1600" b="1">
                <a:solidFill>
                  <a:schemeClr val="tx1"/>
                </a:solidFill>
              </a:rPr>
              <a:t>železničního provozu</a:t>
            </a:r>
            <a:r>
              <a:rPr lang="cs-CZ" sz="1600" b="1" dirty="0">
                <a:solidFill>
                  <a:schemeClr val="tx1"/>
                </a:solidFill>
              </a:rPr>
              <a:t>, v superpozici se závazkem státu na objednávku služby po dobu 10 let, dávají investorům záruku vybudovat plnící stanici ekonomicky založenou na veřejné železniční dopravě, ale zároveň použitelnou i pro další vodíková vozidla, například autobusy a nákladní i osobní automobily. Z úhlu pohledu širšího využití plnících stanic i pro další vozidla je příznivou okolností poloha koncových stanic vlakových rychlíkových linek ve velkých městech, respektive v blízkosti významných silničních tahů.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ipsa 4"/>
          <p:cNvSpPr/>
          <p:nvPr/>
        </p:nvSpPr>
        <p:spPr bwMode="auto">
          <a:xfrm>
            <a:off x="991543" y="4833156"/>
            <a:ext cx="1440160" cy="1420924"/>
          </a:xfrm>
          <a:prstGeom prst="ellipse">
            <a:avLst/>
          </a:prstGeom>
          <a:solidFill>
            <a:schemeClr val="bg1">
              <a:lumMod val="65000"/>
              <a:alpha val="30000"/>
            </a:schemeClr>
          </a:solidFill>
          <a:ln>
            <a:noFill/>
          </a:ln>
          <a:effectLs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dirty="0">
              <a:solidFill>
                <a:schemeClr val="tx1"/>
              </a:solidFill>
              <a:latin typeface="+mn-lt"/>
              <a:ea typeface="Arial Unicode MS" panose="020B0604020202020204" pitchFamily="34" charset="-128"/>
              <a:cs typeface="Arial Unicode MS" panose="020B0604020202020204" pitchFamily="34" charset="-128"/>
            </a:endParaRPr>
          </a:p>
        </p:txBody>
      </p:sp>
      <p:sp>
        <p:nvSpPr>
          <p:cNvPr id="24578" name="Nadpis 3"/>
          <p:cNvSpPr>
            <a:spLocks noGrp="1"/>
          </p:cNvSpPr>
          <p:nvPr>
            <p:ph type="title"/>
          </p:nvPr>
        </p:nvSpPr>
        <p:spPr>
          <a:xfrm>
            <a:off x="0" y="-207403"/>
            <a:ext cx="11811000" cy="1152128"/>
          </a:xfrm>
        </p:spPr>
        <p:txBody>
          <a:bodyPr/>
          <a:lstStyle/>
          <a:p>
            <a:pPr algn="l"/>
            <a:r>
              <a:rPr lang="cs-CZ" dirty="0">
                <a:cs typeface="Arial" charset="0"/>
              </a:rPr>
              <a:t>Důsledky spalování fosilních paliv (skleníkový efekt)</a:t>
            </a:r>
          </a:p>
        </p:txBody>
      </p:sp>
      <p:sp>
        <p:nvSpPr>
          <p:cNvPr id="24579" name="Zástupný symbol pro obsah 2"/>
          <p:cNvSpPr>
            <a:spLocks noGrp="1"/>
          </p:cNvSpPr>
          <p:nvPr>
            <p:ph idx="1"/>
          </p:nvPr>
        </p:nvSpPr>
        <p:spPr>
          <a:xfrm>
            <a:off x="228600" y="1142902"/>
            <a:ext cx="11582399" cy="3474231"/>
          </a:xfrm>
        </p:spPr>
        <p:txBody>
          <a:bodyPr>
            <a:normAutofit/>
          </a:bodyPr>
          <a:lstStyle/>
          <a:p>
            <a:r>
              <a:rPr lang="cs-CZ" b="1" dirty="0">
                <a:cs typeface="Arial" charset="0"/>
              </a:rPr>
              <a:t>Vlivem spalování fosilních paliv stále roste koncentrace oxidu uhličitého v zemském obalu. </a:t>
            </a:r>
          </a:p>
          <a:p>
            <a:r>
              <a:rPr lang="cs-CZ" b="1" dirty="0">
                <a:cs typeface="Arial" charset="0"/>
              </a:rPr>
              <a:t>Zemská atmosféra má tepelně izolační schopnost. Přes noc uchovává teplo, Oxid uhličitý, podobně jako ostatní skleníkové plyny, propouštějí na zemi sluneční záření, ale absorbují tepelné záření vycházející ze země do vesmírného prostoru.</a:t>
            </a:r>
          </a:p>
          <a:p>
            <a:endParaRPr lang="cs-CZ" b="1" dirty="0">
              <a:cs typeface="Arial" charset="0"/>
            </a:endParaRPr>
          </a:p>
          <a:p>
            <a:r>
              <a:rPr lang="cs-CZ" b="1" dirty="0">
                <a:cs typeface="Arial" charset="0"/>
              </a:rPr>
              <a:t>Již koncem 19. století spočítal pozdější nositel Nobelovy ceny </a:t>
            </a:r>
            <a:r>
              <a:rPr lang="cs-CZ" b="1" dirty="0" err="1">
                <a:cs typeface="Arial" charset="0"/>
              </a:rPr>
              <a:t>Swante</a:t>
            </a:r>
            <a:r>
              <a:rPr lang="cs-CZ" b="1" dirty="0">
                <a:cs typeface="Arial" charset="0"/>
              </a:rPr>
              <a:t> </a:t>
            </a:r>
            <a:r>
              <a:rPr lang="cs-CZ" b="1" dirty="0" err="1">
                <a:cs typeface="Arial" charset="0"/>
              </a:rPr>
              <a:t>Arrhenius</a:t>
            </a:r>
            <a:r>
              <a:rPr lang="cs-CZ" b="1" dirty="0">
                <a:cs typeface="Arial" charset="0"/>
              </a:rPr>
              <a:t>, že zvýšení koncentrace CO</a:t>
            </a:r>
            <a:r>
              <a:rPr lang="cs-CZ" b="1" baseline="-25000" dirty="0">
                <a:cs typeface="Arial" charset="0"/>
              </a:rPr>
              <a:t>2</a:t>
            </a:r>
            <a:r>
              <a:rPr lang="cs-CZ" b="1" dirty="0">
                <a:cs typeface="Arial" charset="0"/>
              </a:rPr>
              <a:t> v atmosféře povede ke zvýšení teploty ovzduší.</a:t>
            </a:r>
          </a:p>
          <a:p>
            <a:endParaRPr lang="cs-CZ" b="1" dirty="0">
              <a:cs typeface="Arial" charset="0"/>
            </a:endParaRPr>
          </a:p>
          <a:p>
            <a:r>
              <a:rPr lang="cs-CZ" b="1" dirty="0">
                <a:cs typeface="Arial" charset="0"/>
              </a:rPr>
              <a:t>Nejde jen o růst střední teploty, ale o růst výkyvů.</a:t>
            </a:r>
          </a:p>
          <a:p>
            <a:r>
              <a:rPr lang="cs-CZ" b="1" dirty="0">
                <a:cs typeface="Arial" charset="0"/>
              </a:rPr>
              <a:t>Ilustrují to statistiky pojišťoven – roste riziko poškození věcí přírodními vlivy.</a:t>
            </a:r>
            <a:endParaRPr lang="cs-CZ" dirty="0">
              <a:cs typeface="Arial" charset="0"/>
            </a:endParaRPr>
          </a:p>
        </p:txBody>
      </p:sp>
      <p:sp>
        <p:nvSpPr>
          <p:cNvPr id="4" name="Elipsa 3"/>
          <p:cNvSpPr/>
          <p:nvPr/>
        </p:nvSpPr>
        <p:spPr bwMode="auto">
          <a:xfrm>
            <a:off x="1234046" y="5104420"/>
            <a:ext cx="914400" cy="914400"/>
          </a:xfrm>
          <a:prstGeom prst="ellipse">
            <a:avLst/>
          </a:prstGeom>
          <a:solidFill>
            <a:schemeClr val="tx1"/>
          </a:solidFill>
          <a:ln>
            <a:noFill/>
          </a:ln>
          <a:effectLs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dirty="0">
              <a:solidFill>
                <a:schemeClr val="tx1"/>
              </a:solidFill>
              <a:latin typeface="+mn-lt"/>
              <a:ea typeface="Arial Unicode MS" panose="020B0604020202020204" pitchFamily="34" charset="-128"/>
              <a:cs typeface="Arial Unicode MS" panose="020B0604020202020204" pitchFamily="34" charset="-128"/>
            </a:endParaRPr>
          </a:p>
        </p:txBody>
      </p:sp>
      <p:sp>
        <p:nvSpPr>
          <p:cNvPr id="6" name="Elipsa 5"/>
          <p:cNvSpPr/>
          <p:nvPr/>
        </p:nvSpPr>
        <p:spPr bwMode="auto">
          <a:xfrm>
            <a:off x="6459215" y="4833156"/>
            <a:ext cx="1440160" cy="1420924"/>
          </a:xfrm>
          <a:prstGeom prst="ellipse">
            <a:avLst/>
          </a:prstGeom>
          <a:solidFill>
            <a:schemeClr val="bg1">
              <a:lumMod val="65000"/>
              <a:alpha val="70000"/>
            </a:schemeClr>
          </a:solidFill>
          <a:ln>
            <a:noFill/>
          </a:ln>
          <a:effectLs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dirty="0">
              <a:solidFill>
                <a:schemeClr val="tx1"/>
              </a:solidFill>
              <a:latin typeface="+mn-lt"/>
              <a:ea typeface="Arial Unicode MS" panose="020B0604020202020204" pitchFamily="34" charset="-128"/>
              <a:cs typeface="Arial Unicode MS" panose="020B0604020202020204" pitchFamily="34" charset="-128"/>
            </a:endParaRPr>
          </a:p>
        </p:txBody>
      </p:sp>
      <p:sp>
        <p:nvSpPr>
          <p:cNvPr id="7" name="Elipsa 6"/>
          <p:cNvSpPr/>
          <p:nvPr/>
        </p:nvSpPr>
        <p:spPr bwMode="auto">
          <a:xfrm>
            <a:off x="6711243" y="5104420"/>
            <a:ext cx="914400" cy="914400"/>
          </a:xfrm>
          <a:prstGeom prst="ellipse">
            <a:avLst/>
          </a:prstGeom>
          <a:solidFill>
            <a:schemeClr val="tx1"/>
          </a:solidFill>
          <a:ln>
            <a:noFill/>
          </a:ln>
          <a:effectLst/>
          <a:ex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de-DE" dirty="0">
              <a:solidFill>
                <a:schemeClr val="tx1"/>
              </a:solidFill>
              <a:latin typeface="+mn-lt"/>
              <a:ea typeface="Arial Unicode MS" panose="020B0604020202020204" pitchFamily="34" charset="-128"/>
              <a:cs typeface="Arial Unicode MS" panose="020B0604020202020204" pitchFamily="34" charset="-128"/>
            </a:endParaRPr>
          </a:p>
        </p:txBody>
      </p:sp>
      <p:sp>
        <p:nvSpPr>
          <p:cNvPr id="8" name="Obdélník 7"/>
          <p:cNvSpPr/>
          <p:nvPr/>
        </p:nvSpPr>
        <p:spPr>
          <a:xfrm>
            <a:off x="2647727" y="4781254"/>
            <a:ext cx="3019400" cy="1446550"/>
          </a:xfrm>
          <a:prstGeom prst="rect">
            <a:avLst/>
          </a:prstGeom>
        </p:spPr>
        <p:txBody>
          <a:bodyPr wrap="square">
            <a:spAutoFit/>
          </a:bodyPr>
          <a:lstStyle/>
          <a:p>
            <a:r>
              <a:rPr lang="cs-CZ" sz="1600" b="1" dirty="0">
                <a:solidFill>
                  <a:schemeClr val="tx1"/>
                </a:solidFill>
                <a:cs typeface="Arial" charset="0"/>
              </a:rPr>
              <a:t>Ovzduší (rok 1800): </a:t>
            </a:r>
          </a:p>
          <a:p>
            <a:r>
              <a:rPr lang="cs-CZ" sz="1600" b="1" dirty="0">
                <a:solidFill>
                  <a:schemeClr val="tx1"/>
                </a:solidFill>
                <a:cs typeface="Arial" charset="0"/>
              </a:rPr>
              <a:t>3 500 miliard t CO</a:t>
            </a:r>
            <a:r>
              <a:rPr lang="cs-CZ" sz="1600" b="1" baseline="-25000" dirty="0">
                <a:solidFill>
                  <a:schemeClr val="tx1"/>
                </a:solidFill>
                <a:cs typeface="Arial" charset="0"/>
              </a:rPr>
              <a:t>2</a:t>
            </a:r>
            <a:r>
              <a:rPr lang="cs-CZ" sz="1600" b="1" dirty="0">
                <a:solidFill>
                  <a:schemeClr val="tx1"/>
                </a:solidFill>
                <a:cs typeface="Arial" charset="0"/>
              </a:rPr>
              <a:t> </a:t>
            </a:r>
          </a:p>
          <a:p>
            <a:r>
              <a:rPr lang="cs-CZ" sz="1600" b="1" dirty="0">
                <a:solidFill>
                  <a:schemeClr val="tx1"/>
                </a:solidFill>
                <a:cs typeface="Arial" charset="0"/>
              </a:rPr>
              <a:t>koncentrace 0,28 ‰</a:t>
            </a:r>
          </a:p>
          <a:p>
            <a:r>
              <a:rPr lang="cs-CZ" sz="1600" b="1" dirty="0">
                <a:solidFill>
                  <a:schemeClr val="tx1"/>
                </a:solidFill>
                <a:cs typeface="Arial" charset="0"/>
              </a:rPr>
              <a:t>výchozí teplota </a:t>
            </a:r>
            <a:endParaRPr lang="de-DE" sz="1600" dirty="0">
              <a:solidFill>
                <a:schemeClr val="tx1"/>
              </a:solidFill>
            </a:endParaRPr>
          </a:p>
        </p:txBody>
      </p:sp>
      <p:sp>
        <p:nvSpPr>
          <p:cNvPr id="9" name="Obdélník 8"/>
          <p:cNvSpPr/>
          <p:nvPr/>
        </p:nvSpPr>
        <p:spPr>
          <a:xfrm>
            <a:off x="8115398" y="4781255"/>
            <a:ext cx="3428901" cy="1446550"/>
          </a:xfrm>
          <a:prstGeom prst="rect">
            <a:avLst/>
          </a:prstGeom>
        </p:spPr>
        <p:txBody>
          <a:bodyPr wrap="square">
            <a:spAutoFit/>
          </a:bodyPr>
          <a:lstStyle/>
          <a:p>
            <a:r>
              <a:rPr lang="cs-CZ" sz="1600" b="1" dirty="0">
                <a:solidFill>
                  <a:schemeClr val="tx1"/>
                </a:solidFill>
                <a:cs typeface="Arial" charset="0"/>
              </a:rPr>
              <a:t>Ovzduší (rok 2018): </a:t>
            </a:r>
          </a:p>
          <a:p>
            <a:r>
              <a:rPr lang="cs-CZ" sz="1600" b="1" dirty="0">
                <a:solidFill>
                  <a:schemeClr val="tx1"/>
                </a:solidFill>
                <a:cs typeface="Arial" charset="0"/>
              </a:rPr>
              <a:t>5 100 miliard t CO</a:t>
            </a:r>
            <a:r>
              <a:rPr lang="cs-CZ" sz="1600" b="1" baseline="-25000" dirty="0">
                <a:solidFill>
                  <a:schemeClr val="tx1"/>
                </a:solidFill>
                <a:cs typeface="Arial" charset="0"/>
              </a:rPr>
              <a:t>2</a:t>
            </a:r>
            <a:r>
              <a:rPr lang="cs-CZ" sz="1600" b="1" dirty="0">
                <a:solidFill>
                  <a:schemeClr val="tx1"/>
                </a:solidFill>
                <a:cs typeface="Arial" charset="0"/>
              </a:rPr>
              <a:t> </a:t>
            </a:r>
          </a:p>
          <a:p>
            <a:r>
              <a:rPr lang="cs-CZ" sz="1600" b="1" dirty="0">
                <a:solidFill>
                  <a:schemeClr val="tx1"/>
                </a:solidFill>
                <a:cs typeface="Arial" charset="0"/>
              </a:rPr>
              <a:t>koncentrace 0,41 ‰</a:t>
            </a:r>
          </a:p>
          <a:p>
            <a:r>
              <a:rPr lang="cs-CZ" sz="1600" b="1" dirty="0">
                <a:solidFill>
                  <a:schemeClr val="tx1"/>
                </a:solidFill>
                <a:cs typeface="Arial" charset="0"/>
              </a:rPr>
              <a:t>výchozí teplota  zvýšená o 1 °C</a:t>
            </a:r>
            <a:endParaRPr lang="de-DE" sz="1600" dirty="0">
              <a:solidFill>
                <a:schemeClr val="tx1"/>
              </a:solidFill>
            </a:endParaRPr>
          </a:p>
        </p:txBody>
      </p:sp>
    </p:spTree>
    <p:extLst>
      <p:ext uri="{BB962C8B-B14F-4D97-AF65-F5344CB8AC3E}">
        <p14:creationId xmlns:p14="http://schemas.microsoft.com/office/powerpoint/2010/main" val="2633081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p:cNvSpPr/>
          <p:nvPr/>
        </p:nvSpPr>
        <p:spPr>
          <a:xfrm>
            <a:off x="1527400" y="326428"/>
            <a:ext cx="8345510" cy="400110"/>
          </a:xfrm>
          <a:prstGeom prst="rect">
            <a:avLst/>
          </a:prstGeom>
        </p:spPr>
        <p:txBody>
          <a:bodyPr wrap="square">
            <a:spAutoFit/>
          </a:bodyPr>
          <a:lstStyle/>
          <a:p>
            <a:pPr>
              <a:spcBef>
                <a:spcPct val="0"/>
              </a:spcBef>
            </a:pPr>
            <a:r>
              <a:rPr lang="cs-CZ" sz="2000" b="1" dirty="0">
                <a:solidFill>
                  <a:srgbClr val="00646E"/>
                </a:solidFill>
                <a:ea typeface="+mj-ea"/>
                <a:cs typeface="Arial" pitchFamily="34" charset="0"/>
              </a:rPr>
              <a:t>Úspěch koridorů</a:t>
            </a:r>
            <a:endParaRPr lang="de-DE" sz="2000" b="1" dirty="0">
              <a:solidFill>
                <a:srgbClr val="00646E"/>
              </a:solidFill>
              <a:ea typeface="+mj-ea"/>
              <a:cs typeface="Arial" pitchFamily="34" charset="0"/>
            </a:endParaRPr>
          </a:p>
        </p:txBody>
      </p:sp>
      <p:graphicFrame>
        <p:nvGraphicFramePr>
          <p:cNvPr id="12" name="Graf 11"/>
          <p:cNvGraphicFramePr>
            <a:graphicFrameLocks/>
          </p:cNvGraphicFramePr>
          <p:nvPr>
            <p:extLst/>
          </p:nvPr>
        </p:nvGraphicFramePr>
        <p:xfrm>
          <a:off x="27600" y="2528274"/>
          <a:ext cx="6559620" cy="4003298"/>
        </p:xfrm>
        <a:graphic>
          <a:graphicData uri="http://schemas.openxmlformats.org/drawingml/2006/chart">
            <c:chart xmlns:c="http://schemas.openxmlformats.org/drawingml/2006/chart" xmlns:r="http://schemas.openxmlformats.org/officeDocument/2006/relationships" r:id="rId2"/>
          </a:graphicData>
        </a:graphic>
      </p:graphicFrame>
      <p:sp>
        <p:nvSpPr>
          <p:cNvPr id="16" name="Obdélník 15"/>
          <p:cNvSpPr/>
          <p:nvPr/>
        </p:nvSpPr>
        <p:spPr>
          <a:xfrm>
            <a:off x="3643" y="842576"/>
            <a:ext cx="11912132" cy="1938992"/>
          </a:xfrm>
          <a:prstGeom prst="rect">
            <a:avLst/>
          </a:prstGeom>
        </p:spPr>
        <p:txBody>
          <a:bodyPr wrap="square">
            <a:spAutoFit/>
          </a:bodyPr>
          <a:lstStyle/>
          <a:p>
            <a:r>
              <a:rPr lang="cs-CZ" sz="1600" b="1" dirty="0">
                <a:solidFill>
                  <a:schemeClr val="tx1"/>
                </a:solidFill>
              </a:rPr>
              <a:t>Generátorem růstu přepravních výkonů železniční osobní dopravy je dálková doprava.  </a:t>
            </a:r>
          </a:p>
          <a:p>
            <a:r>
              <a:rPr lang="cs-CZ" sz="1600" b="1" dirty="0">
                <a:solidFill>
                  <a:schemeClr val="tx1"/>
                </a:solidFill>
              </a:rPr>
              <a:t>Modernizované tratě, taktový jízdní řád a nová vozidla zvýšily atraktivitu přepravní nabídky dálkové železniční dopravy. </a:t>
            </a:r>
            <a:endParaRPr lang="de-DE" sz="1600" b="1" dirty="0">
              <a:solidFill>
                <a:schemeClr val="tx1"/>
              </a:solidFill>
            </a:endParaRPr>
          </a:p>
          <a:p>
            <a:r>
              <a:rPr lang="cs-CZ" sz="1600" b="1" dirty="0">
                <a:solidFill>
                  <a:schemeClr val="tx1"/>
                </a:solidFill>
              </a:rPr>
              <a:t>Nastal intenzivní rozvoj dálkové železniční dopravy mezi Prahou a kraji (přeprava cestujících vzrostla mezi roky 2010 a 2017 na 198 %, přepravní výkony vzrostly v průběhu 7 let v průměru na 243 %). Mezi jednotlivými kraji jsou však zásadní rozdíly. Mezistátní osobní železniční přeprava narostla v průběhu 7 let 2010 až 2017 téměř na pětinásobek.</a:t>
            </a:r>
            <a:endParaRPr lang="de-DE" sz="1600" b="1" dirty="0">
              <a:solidFill>
                <a:schemeClr val="tx1"/>
              </a:solidFill>
            </a:endParaRPr>
          </a:p>
          <a:p>
            <a:endParaRPr lang="de-DE" sz="1600" b="1" dirty="0">
              <a:solidFill>
                <a:schemeClr val="tx1"/>
              </a:solidFill>
            </a:endParaRPr>
          </a:p>
        </p:txBody>
      </p:sp>
      <p:graphicFrame>
        <p:nvGraphicFramePr>
          <p:cNvPr id="17" name="Graf 16">
            <a:extLst>
              <a:ext uri="{FF2B5EF4-FFF2-40B4-BE49-F238E27FC236}">
                <a16:creationId xmlns:a16="http://schemas.microsoft.com/office/drawing/2014/main" xmlns="" id="{9EDBE69A-FCE7-45E0-9EFB-F0413BC51CB7}"/>
              </a:ext>
            </a:extLst>
          </p:cNvPr>
          <p:cNvGraphicFramePr>
            <a:graphicFrameLocks/>
          </p:cNvGraphicFramePr>
          <p:nvPr>
            <p:extLst/>
          </p:nvPr>
        </p:nvGraphicFramePr>
        <p:xfrm>
          <a:off x="6798720" y="2528274"/>
          <a:ext cx="5399630" cy="41297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622323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p:cNvSpPr/>
          <p:nvPr/>
        </p:nvSpPr>
        <p:spPr>
          <a:xfrm>
            <a:off x="462812" y="478855"/>
            <a:ext cx="8942231" cy="400110"/>
          </a:xfrm>
          <a:prstGeom prst="rect">
            <a:avLst/>
          </a:prstGeom>
        </p:spPr>
        <p:txBody>
          <a:bodyPr wrap="square">
            <a:spAutoFit/>
          </a:bodyPr>
          <a:lstStyle/>
          <a:p>
            <a:pPr>
              <a:spcBef>
                <a:spcPct val="0"/>
              </a:spcBef>
            </a:pPr>
            <a:r>
              <a:rPr lang="cs-CZ" sz="2000" b="1" dirty="0">
                <a:solidFill>
                  <a:srgbClr val="00646E"/>
                </a:solidFill>
                <a:ea typeface="+mj-ea"/>
                <a:cs typeface="Arial" pitchFamily="34" charset="0"/>
              </a:rPr>
              <a:t>Pilotní úseky vysokorychlostních tratí v ČR (realizace kolem roku 2025)</a:t>
            </a:r>
            <a:endParaRPr lang="de-DE" sz="2000" b="1" dirty="0">
              <a:solidFill>
                <a:srgbClr val="00646E"/>
              </a:solidFill>
              <a:ea typeface="+mj-ea"/>
              <a:cs typeface="Arial" pitchFamily="34" charset="0"/>
            </a:endParaRPr>
          </a:p>
        </p:txBody>
      </p:sp>
      <p:pic>
        <p:nvPicPr>
          <p:cNvPr id="6" name="Picture 1" descr="D:\články 2010\VRT - pojmenování úseků VI.png">
            <a:extLst>
              <a:ext uri="{FF2B5EF4-FFF2-40B4-BE49-F238E27FC236}">
                <a16:creationId xmlns:a16="http://schemas.microsoft.com/office/drawing/2014/main" xmlns="" id="{A9E2E86C-9BB3-47B1-B93A-9C9BE475926F}"/>
              </a:ext>
            </a:extLst>
          </p:cNvPr>
          <p:cNvPicPr>
            <a:picLocks noChangeAspect="1" noChangeArrowheads="1"/>
          </p:cNvPicPr>
          <p:nvPr/>
        </p:nvPicPr>
        <p:blipFill>
          <a:blip r:embed="rId2" cstate="print"/>
          <a:srcRect/>
          <a:stretch>
            <a:fillRect/>
          </a:stretch>
        </p:blipFill>
        <p:spPr bwMode="auto">
          <a:xfrm>
            <a:off x="5173384" y="1459832"/>
            <a:ext cx="6674718" cy="4719258"/>
          </a:xfrm>
          <a:prstGeom prst="rect">
            <a:avLst/>
          </a:prstGeom>
          <a:noFill/>
        </p:spPr>
      </p:pic>
      <p:sp>
        <p:nvSpPr>
          <p:cNvPr id="2" name="Obdélník 1">
            <a:extLst>
              <a:ext uri="{FF2B5EF4-FFF2-40B4-BE49-F238E27FC236}">
                <a16:creationId xmlns:a16="http://schemas.microsoft.com/office/drawing/2014/main" xmlns="" id="{C3249AA6-0650-4C8E-A2A0-C9B5C0339358}"/>
              </a:ext>
            </a:extLst>
          </p:cNvPr>
          <p:cNvSpPr/>
          <p:nvPr/>
        </p:nvSpPr>
        <p:spPr>
          <a:xfrm>
            <a:off x="350248" y="3928994"/>
            <a:ext cx="5012327" cy="1815882"/>
          </a:xfrm>
          <a:prstGeom prst="rect">
            <a:avLst/>
          </a:prstGeom>
        </p:spPr>
        <p:txBody>
          <a:bodyPr wrap="square">
            <a:spAutoFit/>
          </a:bodyPr>
          <a:lstStyle/>
          <a:p>
            <a:r>
              <a:rPr lang="cs-CZ" sz="1600" b="1" dirty="0">
                <a:solidFill>
                  <a:schemeClr val="tx1"/>
                </a:solidFill>
              </a:rPr>
              <a:t>Přínosy pilotního projektů vysokorychlostních železnic:</a:t>
            </a:r>
          </a:p>
          <a:p>
            <a:r>
              <a:rPr lang="cs-CZ" sz="1600" b="1" dirty="0">
                <a:solidFill>
                  <a:schemeClr val="tx1"/>
                </a:solidFill>
              </a:rPr>
              <a:t>- zvýšení rychlosti dálkových vlaků na 230 km/h a následně 320 km/h</a:t>
            </a:r>
          </a:p>
          <a:p>
            <a:pPr marL="285750" indent="-285750">
              <a:buFontTx/>
              <a:buChar char="-"/>
            </a:pPr>
            <a:r>
              <a:rPr lang="cs-CZ" sz="1600" b="1" dirty="0">
                <a:solidFill>
                  <a:schemeClr val="tx1"/>
                </a:solidFill>
              </a:rPr>
              <a:t>uvolnění konvenčních tratí pro regionální a nákladní  dopravu</a:t>
            </a:r>
          </a:p>
        </p:txBody>
      </p:sp>
    </p:spTree>
    <p:extLst>
      <p:ext uri="{BB962C8B-B14F-4D97-AF65-F5344CB8AC3E}">
        <p14:creationId xmlns:p14="http://schemas.microsoft.com/office/powerpoint/2010/main" val="8021356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p:cNvSpPr/>
          <p:nvPr/>
        </p:nvSpPr>
        <p:spPr>
          <a:xfrm>
            <a:off x="1062887" y="306602"/>
            <a:ext cx="8942231" cy="400110"/>
          </a:xfrm>
          <a:prstGeom prst="rect">
            <a:avLst/>
          </a:prstGeom>
        </p:spPr>
        <p:txBody>
          <a:bodyPr wrap="square">
            <a:spAutoFit/>
          </a:bodyPr>
          <a:lstStyle/>
          <a:p>
            <a:pPr>
              <a:spcBef>
                <a:spcPct val="0"/>
              </a:spcBef>
            </a:pPr>
            <a:r>
              <a:rPr lang="cs-CZ" sz="2000" b="1" dirty="0">
                <a:solidFill>
                  <a:srgbClr val="00646E"/>
                </a:solidFill>
                <a:ea typeface="+mj-ea"/>
                <a:cs typeface="Arial" pitchFamily="34" charset="0"/>
              </a:rPr>
              <a:t>Vysokorychlostní železnice Praha - Brno</a:t>
            </a:r>
            <a:endParaRPr lang="de-DE" sz="2000" b="1" dirty="0">
              <a:solidFill>
                <a:srgbClr val="00646E"/>
              </a:solidFill>
              <a:ea typeface="+mj-ea"/>
              <a:cs typeface="Arial" pitchFamily="34" charset="0"/>
            </a:endParaRPr>
          </a:p>
        </p:txBody>
      </p:sp>
      <p:sp>
        <p:nvSpPr>
          <p:cNvPr id="11" name="Obdélník 10"/>
          <p:cNvSpPr/>
          <p:nvPr/>
        </p:nvSpPr>
        <p:spPr>
          <a:xfrm>
            <a:off x="3176" y="1108311"/>
            <a:ext cx="11766996" cy="1354217"/>
          </a:xfrm>
          <a:prstGeom prst="rect">
            <a:avLst/>
          </a:prstGeom>
        </p:spPr>
        <p:txBody>
          <a:bodyPr wrap="square">
            <a:spAutoFit/>
          </a:bodyPr>
          <a:lstStyle/>
          <a:p>
            <a:pPr marL="285750" indent="-285750"/>
            <a:r>
              <a:rPr lang="cs-CZ" b="1" dirty="0"/>
              <a:t>	</a:t>
            </a:r>
            <a:r>
              <a:rPr lang="cs-CZ" sz="1600" b="1" dirty="0">
                <a:solidFill>
                  <a:schemeClr val="tx1"/>
                </a:solidFill>
              </a:rPr>
              <a:t>Není důvod ztrácet čas (2 hodiny) a energii (75 kWh a 19 kg CO</a:t>
            </a:r>
            <a:r>
              <a:rPr lang="cs-CZ" sz="1600" b="1" baseline="-25000" dirty="0">
                <a:solidFill>
                  <a:schemeClr val="tx1"/>
                </a:solidFill>
              </a:rPr>
              <a:t>2</a:t>
            </a:r>
            <a:r>
              <a:rPr lang="cs-CZ" sz="1600" b="1" dirty="0">
                <a:solidFill>
                  <a:schemeClr val="tx1"/>
                </a:solidFill>
              </a:rPr>
              <a:t> na osobu) jízdou automobilem z Prahy do Brna.</a:t>
            </a:r>
          </a:p>
          <a:p>
            <a:pPr marL="285750" indent="-285750"/>
            <a:r>
              <a:rPr lang="cs-CZ" sz="1600" b="1" dirty="0">
                <a:solidFill>
                  <a:schemeClr val="tx1"/>
                </a:solidFill>
              </a:rPr>
              <a:t>	Vysokorychlostní vlak to zvládne za 50 minut (centrum – </a:t>
            </a:r>
            <a:r>
              <a:rPr lang="cs-CZ" sz="1600" b="1" dirty="0" err="1">
                <a:solidFill>
                  <a:schemeClr val="tx1"/>
                </a:solidFill>
              </a:rPr>
              <a:t>centrum</a:t>
            </a:r>
            <a:r>
              <a:rPr lang="cs-CZ" sz="1600" b="1" dirty="0">
                <a:solidFill>
                  <a:schemeClr val="tx1"/>
                </a:solidFill>
              </a:rPr>
              <a:t>), respektive za 40 minut  (terminál P + CH + R  Jirny – terminál P + CH + R Vídeňská) k práci využitelného času (</a:t>
            </a:r>
            <a:r>
              <a:rPr lang="en-US" sz="1600" b="1" dirty="0">
                <a:solidFill>
                  <a:schemeClr val="tx1"/>
                </a:solidFill>
              </a:rPr>
              <a:t>train office</a:t>
            </a:r>
            <a:r>
              <a:rPr lang="cs-CZ" sz="1600" b="1" dirty="0">
                <a:solidFill>
                  <a:schemeClr val="tx1"/>
                </a:solidFill>
              </a:rPr>
              <a:t>).	</a:t>
            </a:r>
          </a:p>
          <a:p>
            <a:pPr marL="285750" indent="-285750"/>
            <a:r>
              <a:rPr lang="cs-CZ" sz="1600" b="1" dirty="0">
                <a:solidFill>
                  <a:schemeClr val="tx1"/>
                </a:solidFill>
              </a:rPr>
              <a:t>	Spotřebuje k tomu jen 10 kWh a 4 kg CO</a:t>
            </a:r>
            <a:r>
              <a:rPr lang="cs-CZ" sz="1600" b="1" baseline="-25000" dirty="0">
                <a:solidFill>
                  <a:schemeClr val="tx1"/>
                </a:solidFill>
              </a:rPr>
              <a:t>2</a:t>
            </a:r>
            <a:r>
              <a:rPr lang="cs-CZ" sz="1600" b="1" dirty="0">
                <a:solidFill>
                  <a:schemeClr val="tx1"/>
                </a:solidFill>
              </a:rPr>
              <a:t> (perspektivně OZE: 0 kg CO</a:t>
            </a:r>
            <a:r>
              <a:rPr lang="cs-CZ" sz="1600" b="1" baseline="-25000" dirty="0">
                <a:solidFill>
                  <a:schemeClr val="tx1"/>
                </a:solidFill>
              </a:rPr>
              <a:t>2</a:t>
            </a:r>
            <a:r>
              <a:rPr lang="cs-CZ" sz="1600" b="1" dirty="0">
                <a:solidFill>
                  <a:schemeClr val="tx1"/>
                </a:solidFill>
              </a:rPr>
              <a:t>) na osobu.</a:t>
            </a:r>
          </a:p>
        </p:txBody>
      </p:sp>
      <p:graphicFrame>
        <p:nvGraphicFramePr>
          <p:cNvPr id="12" name="Graf 11"/>
          <p:cNvGraphicFramePr/>
          <p:nvPr>
            <p:extLst/>
          </p:nvPr>
        </p:nvGraphicFramePr>
        <p:xfrm>
          <a:off x="5886674" y="2753833"/>
          <a:ext cx="5629275" cy="3827169"/>
        </p:xfrm>
        <a:graphic>
          <a:graphicData uri="http://schemas.openxmlformats.org/drawingml/2006/chart">
            <c:chart xmlns:c="http://schemas.openxmlformats.org/drawingml/2006/chart" xmlns:r="http://schemas.openxmlformats.org/officeDocument/2006/relationships" r:id="rId2"/>
          </a:graphicData>
        </a:graphic>
      </p:graphicFrame>
      <p:pic>
        <p:nvPicPr>
          <p:cNvPr id="16" name="Picture 3"/>
          <p:cNvPicPr>
            <a:picLocks noChangeAspect="1" noChangeArrowheads="1"/>
          </p:cNvPicPr>
          <p:nvPr/>
        </p:nvPicPr>
        <p:blipFill>
          <a:blip r:embed="rId3" cstate="print"/>
          <a:srcRect/>
          <a:stretch>
            <a:fillRect/>
          </a:stretch>
        </p:blipFill>
        <p:spPr bwMode="auto">
          <a:xfrm>
            <a:off x="428177" y="2864128"/>
            <a:ext cx="4799811" cy="3597360"/>
          </a:xfrm>
          <a:prstGeom prst="rect">
            <a:avLst/>
          </a:prstGeom>
          <a:noFill/>
          <a:ln w="9525">
            <a:noFill/>
            <a:miter lim="800000"/>
            <a:headEnd/>
            <a:tailEnd/>
          </a:ln>
        </p:spPr>
      </p:pic>
    </p:spTree>
    <p:extLst>
      <p:ext uri="{BB962C8B-B14F-4D97-AF65-F5344CB8AC3E}">
        <p14:creationId xmlns:p14="http://schemas.microsoft.com/office/powerpoint/2010/main" val="169594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8600" y="136525"/>
            <a:ext cx="8229600" cy="562074"/>
          </a:xfrm>
        </p:spPr>
        <p:txBody>
          <a:bodyPr>
            <a:normAutofit fontScale="90000"/>
          </a:bodyPr>
          <a:lstStyle/>
          <a:p>
            <a:pPr algn="l"/>
            <a:r>
              <a:rPr lang="cs-CZ" sz="2400" dirty="0"/>
              <a:t>Doprava a energetika</a:t>
            </a:r>
            <a:endParaRPr lang="de-DE" sz="2400" dirty="0"/>
          </a:p>
        </p:txBody>
      </p:sp>
      <p:sp>
        <p:nvSpPr>
          <p:cNvPr id="6" name="Obdélník 5"/>
          <p:cNvSpPr/>
          <p:nvPr/>
        </p:nvSpPr>
        <p:spPr>
          <a:xfrm>
            <a:off x="161925" y="1171778"/>
            <a:ext cx="10696575" cy="2185214"/>
          </a:xfrm>
          <a:prstGeom prst="rect">
            <a:avLst/>
          </a:prstGeom>
        </p:spPr>
        <p:txBody>
          <a:bodyPr wrap="square">
            <a:spAutoFit/>
          </a:bodyPr>
          <a:lstStyle/>
          <a:p>
            <a:r>
              <a:rPr lang="cs-CZ" sz="1600" b="1" dirty="0">
                <a:solidFill>
                  <a:schemeClr val="tx1"/>
                </a:solidFill>
              </a:rPr>
              <a:t>Doprava a energetika jsou dvě strategický síťová odvětví státu, která musí být ve vzájemné rovnováze – statické (kWh) i dynamické (kW).</a:t>
            </a:r>
          </a:p>
          <a:p>
            <a:r>
              <a:rPr lang="cs-CZ" sz="1600" b="1" dirty="0">
                <a:solidFill>
                  <a:schemeClr val="tx1"/>
                </a:solidFill>
              </a:rPr>
              <a:t>Budoucí podoba dopravy bude od energetiky vyžadovat výrazně méně energie (díky náhradě spalovacích motorů elektrickými a výrazně vyšším podílek hromadné dopravy, zejména kolejové), ale v jiné struktuře:</a:t>
            </a:r>
          </a:p>
          <a:p>
            <a:pPr lvl="1">
              <a:buFontTx/>
              <a:buChar char="-"/>
            </a:pPr>
            <a:r>
              <a:rPr lang="cs-CZ" sz="1600" b="1" dirty="0">
                <a:solidFill>
                  <a:schemeClr val="tx1"/>
                </a:solidFill>
              </a:rPr>
              <a:t> výchozí stav (2020): cca 320 PJ/rok, tvořených zejména uhlovodíkovými palivy a minoritně elektřinou (2 </a:t>
            </a:r>
            <a:r>
              <a:rPr lang="cs-CZ" sz="1600" b="1" dirty="0" err="1">
                <a:solidFill>
                  <a:schemeClr val="tx1"/>
                </a:solidFill>
              </a:rPr>
              <a:t>TWh</a:t>
            </a:r>
            <a:r>
              <a:rPr lang="cs-CZ" sz="1600" b="1" dirty="0">
                <a:solidFill>
                  <a:schemeClr val="tx1"/>
                </a:solidFill>
              </a:rPr>
              <a:t>/rok, tedy 7 PJ/rok),</a:t>
            </a:r>
          </a:p>
          <a:p>
            <a:pPr lvl="1">
              <a:buFontTx/>
              <a:buChar char="-"/>
            </a:pPr>
            <a:r>
              <a:rPr lang="cs-CZ" sz="1600" b="1" dirty="0">
                <a:solidFill>
                  <a:schemeClr val="tx1"/>
                </a:solidFill>
              </a:rPr>
              <a:t>  budoucnost: cca  28 </a:t>
            </a:r>
            <a:r>
              <a:rPr lang="cs-CZ" sz="1600" b="1" dirty="0" err="1">
                <a:solidFill>
                  <a:schemeClr val="tx1"/>
                </a:solidFill>
              </a:rPr>
              <a:t>TWh</a:t>
            </a:r>
            <a:r>
              <a:rPr lang="cs-CZ" sz="1600" b="1" dirty="0">
                <a:solidFill>
                  <a:schemeClr val="tx1"/>
                </a:solidFill>
              </a:rPr>
              <a:t>/rok, tedy 100 PJ/rok – výhradně elektřina.</a:t>
            </a:r>
            <a:endParaRPr lang="de-DE" sz="1600" dirty="0">
              <a:solidFill>
                <a:schemeClr val="tx1"/>
              </a:solidFill>
            </a:endParaRPr>
          </a:p>
        </p:txBody>
      </p:sp>
      <p:sp>
        <p:nvSpPr>
          <p:cNvPr id="5" name="Obdélník 4"/>
          <p:cNvSpPr/>
          <p:nvPr/>
        </p:nvSpPr>
        <p:spPr>
          <a:xfrm>
            <a:off x="228600" y="3596290"/>
            <a:ext cx="11541124" cy="2554545"/>
          </a:xfrm>
          <a:prstGeom prst="rect">
            <a:avLst/>
          </a:prstGeom>
        </p:spPr>
        <p:txBody>
          <a:bodyPr wrap="square">
            <a:spAutoFit/>
          </a:bodyPr>
          <a:lstStyle/>
          <a:p>
            <a:r>
              <a:rPr lang="cs-CZ" sz="1600" b="1" dirty="0">
                <a:solidFill>
                  <a:schemeClr val="tx1"/>
                </a:solidFill>
              </a:rPr>
              <a:t>Doprava nabízí energetice:</a:t>
            </a:r>
          </a:p>
          <a:p>
            <a:pPr>
              <a:buFontTx/>
              <a:buChar char="-"/>
            </a:pPr>
            <a:r>
              <a:rPr lang="cs-CZ" sz="1600" b="1" dirty="0">
                <a:solidFill>
                  <a:schemeClr val="tx1"/>
                </a:solidFill>
              </a:rPr>
              <a:t> vybudování vysoce výkonných dálkových HV DC přenosových elektrických vedení v územní rezervě nově budovaných vysokorychlostních železnic ve směrech SZ – JV, JZ – SV a S – J, které umožní propojení ČR s oblastmi velmi výkonných obnovitelných zdrojů elektřiny (viz Usnesení vlády ČR č. 379/2017 a Nařízení EU č. 1316/2013),</a:t>
            </a:r>
          </a:p>
          <a:p>
            <a:pPr>
              <a:buFontTx/>
              <a:buChar char="-"/>
            </a:pPr>
            <a:r>
              <a:rPr lang="cs-CZ" sz="1600" b="1" dirty="0">
                <a:solidFill>
                  <a:schemeClr val="tx1"/>
                </a:solidFill>
              </a:rPr>
              <a:t> využití plochy polí, dosud blokované pěstováním řepky pro výrobu bionafty s výslednou účinností přeměny energie slunce 0,03 % k smysluplnějšímu účelu (FV elektrárna má účinnost 18 %, tedy 600 krát vyšší),</a:t>
            </a:r>
          </a:p>
          <a:p>
            <a:pPr>
              <a:buFontTx/>
              <a:buChar char="-"/>
            </a:pPr>
            <a:r>
              <a:rPr lang="cs-CZ" sz="1600" b="1" dirty="0">
                <a:solidFill>
                  <a:schemeClr val="tx1"/>
                </a:solidFill>
              </a:rPr>
              <a:t> optimální zatěžování elektrizační soustavy řízeným nabíjením zaparkovaných vozidel,</a:t>
            </a:r>
          </a:p>
          <a:p>
            <a:pPr>
              <a:buFontTx/>
              <a:buChar char="-"/>
            </a:pPr>
            <a:r>
              <a:rPr lang="cs-CZ" sz="1600" b="1" dirty="0">
                <a:solidFill>
                  <a:schemeClr val="tx1"/>
                </a:solidFill>
              </a:rPr>
              <a:t> využití </a:t>
            </a:r>
            <a:r>
              <a:rPr lang="cs-CZ" sz="1600" b="1" dirty="0" err="1">
                <a:solidFill>
                  <a:schemeClr val="tx1"/>
                </a:solidFill>
              </a:rPr>
              <a:t>second</a:t>
            </a:r>
            <a:r>
              <a:rPr lang="cs-CZ" sz="1600" b="1" dirty="0">
                <a:solidFill>
                  <a:schemeClr val="tx1"/>
                </a:solidFill>
              </a:rPr>
              <a:t> </a:t>
            </a:r>
            <a:r>
              <a:rPr lang="cs-CZ" sz="1600" b="1" dirty="0" err="1">
                <a:solidFill>
                  <a:schemeClr val="tx1"/>
                </a:solidFill>
              </a:rPr>
              <a:t>hand</a:t>
            </a:r>
            <a:r>
              <a:rPr lang="cs-CZ" sz="1600" b="1" dirty="0">
                <a:solidFill>
                  <a:schemeClr val="tx1"/>
                </a:solidFill>
              </a:rPr>
              <a:t> akumulátorů z vozidel pro stacionární úložiště energie</a:t>
            </a:r>
            <a:endParaRPr lang="de-DE" sz="1600" dirty="0">
              <a:solidFill>
                <a:schemeClr val="tx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8599" y="136525"/>
            <a:ext cx="10696575" cy="562074"/>
          </a:xfrm>
        </p:spPr>
        <p:txBody>
          <a:bodyPr>
            <a:normAutofit fontScale="90000"/>
          </a:bodyPr>
          <a:lstStyle/>
          <a:p>
            <a:pPr algn="l"/>
            <a:r>
              <a:rPr lang="cs-CZ" sz="2400" dirty="0"/>
              <a:t>Bezemisní individuální automobilová doprava </a:t>
            </a:r>
            <a:endParaRPr lang="de-DE" sz="2400" dirty="0"/>
          </a:p>
        </p:txBody>
      </p:sp>
      <p:sp>
        <p:nvSpPr>
          <p:cNvPr id="6" name="Obdélník 5"/>
          <p:cNvSpPr/>
          <p:nvPr/>
        </p:nvSpPr>
        <p:spPr>
          <a:xfrm>
            <a:off x="161925" y="1067003"/>
            <a:ext cx="11696700" cy="6124754"/>
          </a:xfrm>
          <a:prstGeom prst="rect">
            <a:avLst/>
          </a:prstGeom>
        </p:spPr>
        <p:txBody>
          <a:bodyPr wrap="square">
            <a:spAutoFit/>
          </a:bodyPr>
          <a:lstStyle/>
          <a:p>
            <a:r>
              <a:rPr lang="cs-CZ" sz="1600" b="1" dirty="0">
                <a:solidFill>
                  <a:schemeClr val="tx1"/>
                </a:solidFill>
              </a:rPr>
              <a:t>Podle Nařízení Evropského Parlamentu a rady č. 443/2009 musí výrobci osobních automobilů po roce 2020 dosáhnout za celou flotilu prodaných vozidel průměrnou uhlíkovou stopu 95 g CO</a:t>
            </a:r>
            <a:r>
              <a:rPr lang="cs-CZ" sz="1600" b="1" baseline="-25000" dirty="0">
                <a:solidFill>
                  <a:schemeClr val="tx1"/>
                </a:solidFill>
              </a:rPr>
              <a:t>2</a:t>
            </a:r>
            <a:r>
              <a:rPr lang="cs-CZ" sz="1600" b="1" dirty="0">
                <a:solidFill>
                  <a:schemeClr val="tx1"/>
                </a:solidFill>
              </a:rPr>
              <a:t>/km. </a:t>
            </a:r>
          </a:p>
          <a:p>
            <a:r>
              <a:rPr lang="cs-CZ" sz="1600" b="1" dirty="0">
                <a:solidFill>
                  <a:schemeClr val="tx1"/>
                </a:solidFill>
              </a:rPr>
              <a:t>To odpovídá spotřebě nafty 3,6 litru na 100 km, respektive spotřebě benzínu 3,9 litru na 100 km. </a:t>
            </a:r>
          </a:p>
          <a:p>
            <a:r>
              <a:rPr lang="cs-CZ" sz="1600" b="1" dirty="0">
                <a:solidFill>
                  <a:schemeClr val="tx1"/>
                </a:solidFill>
              </a:rPr>
              <a:t>Tak malá auta lze vyrobit, avšak nikoliv prodat. Trhem akceptovatelné těžké a výkonné konvenční automobily mají uhlíkovou stopu kolem 125 g CO</a:t>
            </a:r>
            <a:r>
              <a:rPr lang="cs-CZ" sz="1600" b="1" baseline="-25000" dirty="0">
                <a:solidFill>
                  <a:schemeClr val="tx1"/>
                </a:solidFill>
              </a:rPr>
              <a:t>2</a:t>
            </a:r>
            <a:r>
              <a:rPr lang="cs-CZ" sz="1600" b="1" dirty="0">
                <a:solidFill>
                  <a:schemeClr val="tx1"/>
                </a:solidFill>
              </a:rPr>
              <a:t>/km. </a:t>
            </a:r>
          </a:p>
          <a:p>
            <a:r>
              <a:rPr lang="cs-CZ" sz="1600" b="1" dirty="0">
                <a:solidFill>
                  <a:schemeClr val="tx1"/>
                </a:solidFill>
              </a:rPr>
              <a:t>Za této situace mají výrobci automobilů dvě možnosti:</a:t>
            </a:r>
          </a:p>
          <a:p>
            <a:pPr marL="342900" indent="-342900">
              <a:buAutoNum type="alphaLcParenR"/>
            </a:pPr>
            <a:r>
              <a:rPr lang="cs-CZ" sz="1600" b="1" dirty="0">
                <a:solidFill>
                  <a:schemeClr val="tx1"/>
                </a:solidFill>
              </a:rPr>
              <a:t>zastavit výrobu konvenčních automobilů</a:t>
            </a:r>
          </a:p>
          <a:p>
            <a:pPr marL="342900" indent="-342900">
              <a:buAutoNum type="alphaLcParenR"/>
            </a:pPr>
            <a:r>
              <a:rPr lang="cs-CZ" sz="1600" b="1" dirty="0">
                <a:solidFill>
                  <a:schemeClr val="tx1"/>
                </a:solidFill>
              </a:rPr>
              <a:t>doplnit produkci konvenčních automobilů s uhlíkovou stopu kolem 125 g CO</a:t>
            </a:r>
            <a:r>
              <a:rPr lang="cs-CZ" sz="1600" b="1" baseline="-25000" dirty="0">
                <a:solidFill>
                  <a:schemeClr val="tx1"/>
                </a:solidFill>
              </a:rPr>
              <a:t>2</a:t>
            </a:r>
            <a:r>
              <a:rPr lang="cs-CZ" sz="1600" b="1" dirty="0">
                <a:solidFill>
                  <a:schemeClr val="tx1"/>
                </a:solidFill>
              </a:rPr>
              <a:t>/km cca 25 % produkce elektrických automobilů s uhlíkovou stopu 0 g CO</a:t>
            </a:r>
            <a:r>
              <a:rPr lang="cs-CZ" sz="1600" b="1" baseline="-25000" dirty="0">
                <a:solidFill>
                  <a:schemeClr val="tx1"/>
                </a:solidFill>
              </a:rPr>
              <a:t>2</a:t>
            </a:r>
            <a:r>
              <a:rPr lang="cs-CZ" sz="1600" b="1" dirty="0">
                <a:solidFill>
                  <a:schemeClr val="tx1"/>
                </a:solidFill>
              </a:rPr>
              <a:t>/km s cílem dosáhnout výslednou uhlíkovou stopu 95 g CO</a:t>
            </a:r>
            <a:r>
              <a:rPr lang="cs-CZ" sz="1600" b="1" baseline="-25000" dirty="0">
                <a:solidFill>
                  <a:schemeClr val="tx1"/>
                </a:solidFill>
              </a:rPr>
              <a:t>2</a:t>
            </a:r>
            <a:r>
              <a:rPr lang="cs-CZ" sz="1600" b="1" dirty="0">
                <a:solidFill>
                  <a:schemeClr val="tx1"/>
                </a:solidFill>
              </a:rPr>
              <a:t>/km. </a:t>
            </a:r>
          </a:p>
          <a:p>
            <a:r>
              <a:rPr lang="cs-CZ" sz="1600" b="1" dirty="0">
                <a:solidFill>
                  <a:schemeClr val="tx1"/>
                </a:solidFill>
              </a:rPr>
              <a:t>Většina výrobců automobilů se rozhodla pro scénář b). Investují desítky miliard EUR k zavedení výroby elektrických automobilů. Po roce 2020 bude v ČR ročně vyráběno několik set tisíc elektrických automobilů.</a:t>
            </a:r>
          </a:p>
          <a:p>
            <a:endParaRPr lang="cs-CZ" sz="1600" b="1" dirty="0">
              <a:solidFill>
                <a:schemeClr val="tx1"/>
              </a:solidFill>
            </a:endParaRPr>
          </a:p>
          <a:p>
            <a:r>
              <a:rPr lang="cs-CZ" sz="1600" b="1" dirty="0">
                <a:solidFill>
                  <a:schemeClr val="tx1"/>
                </a:solidFill>
              </a:rPr>
              <a:t>Střední denní běh osobního automobilu v ČR je 28 km, tomu odpovídající spotřebu energie cca 0,2 kWh/km . 28 km/den = 5,6 kWh/den dodá běžná jednofázová zásuvka 1 x 230 V / 16 A (3,7 </a:t>
            </a:r>
            <a:r>
              <a:rPr lang="cs-CZ" sz="1600" b="1" dirty="0" err="1">
                <a:solidFill>
                  <a:schemeClr val="tx1"/>
                </a:solidFill>
              </a:rPr>
              <a:t>kVA</a:t>
            </a:r>
            <a:r>
              <a:rPr lang="cs-CZ" sz="1600" b="1" dirty="0">
                <a:solidFill>
                  <a:schemeClr val="tx1"/>
                </a:solidFill>
              </a:rPr>
              <a:t>) za 1,5 hodiny. Průměrný automobil v ČR denně parkuje 23,6 hodiny. V rodinných domcích není problém zajistit levné nabíjení při nočním parkování. </a:t>
            </a:r>
          </a:p>
          <a:p>
            <a:r>
              <a:rPr lang="cs-CZ" sz="1600" b="1" dirty="0">
                <a:solidFill>
                  <a:schemeClr val="tx1"/>
                </a:solidFill>
              </a:rPr>
              <a:t>Potřebný výkon je v noční době levné elektřiny i v bytových domech, kdy obyvatelstvo spí. Jen je potřebné vyvést elektrická vedení od domovních rozvaděčům k parkovacím místům.</a:t>
            </a:r>
          </a:p>
          <a:p>
            <a:endParaRPr lang="cs-CZ" sz="1600" b="1" dirty="0">
              <a:solidFill>
                <a:schemeClr val="tx1"/>
              </a:solidFill>
            </a:endParaRPr>
          </a:p>
          <a:p>
            <a:endParaRPr lang="de-DE" sz="1600" dirty="0">
              <a:solidFill>
                <a:schemeClr val="tx1"/>
              </a:solidFill>
            </a:endParaRPr>
          </a:p>
        </p:txBody>
      </p:sp>
    </p:spTree>
    <p:extLst>
      <p:ext uri="{BB962C8B-B14F-4D97-AF65-F5344CB8AC3E}">
        <p14:creationId xmlns:p14="http://schemas.microsoft.com/office/powerpoint/2010/main" val="2645084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8599" y="136525"/>
            <a:ext cx="10696575" cy="562074"/>
          </a:xfrm>
        </p:spPr>
        <p:txBody>
          <a:bodyPr>
            <a:normAutofit fontScale="90000"/>
          </a:bodyPr>
          <a:lstStyle/>
          <a:p>
            <a:pPr algn="l"/>
            <a:r>
              <a:rPr lang="cs-CZ" sz="2400" dirty="0"/>
              <a:t>Bezemisní veřejná hromadná doprava </a:t>
            </a:r>
            <a:endParaRPr lang="de-DE" sz="2400" dirty="0"/>
          </a:p>
        </p:txBody>
      </p:sp>
      <p:sp>
        <p:nvSpPr>
          <p:cNvPr id="6" name="Obdélník 5"/>
          <p:cNvSpPr/>
          <p:nvPr/>
        </p:nvSpPr>
        <p:spPr>
          <a:xfrm>
            <a:off x="6099175" y="1148749"/>
            <a:ext cx="5949950" cy="5386090"/>
          </a:xfrm>
          <a:prstGeom prst="rect">
            <a:avLst/>
          </a:prstGeom>
        </p:spPr>
        <p:txBody>
          <a:bodyPr wrap="square">
            <a:spAutoFit/>
          </a:bodyPr>
          <a:lstStyle/>
          <a:p>
            <a:r>
              <a:rPr lang="cs-CZ" sz="1600" b="1" dirty="0">
                <a:solidFill>
                  <a:schemeClr val="tx1"/>
                </a:solidFill>
              </a:rPr>
              <a:t>Trend nastavený Nařízením Evropského Parlamentu a rady č. 443/2019 bude pokračovat, a to velmi dynamicky:</a:t>
            </a:r>
          </a:p>
          <a:p>
            <a:pPr marL="285750" indent="-285750">
              <a:buFontTx/>
              <a:buChar char="-"/>
            </a:pPr>
            <a:r>
              <a:rPr lang="cs-CZ" sz="1600" b="1" dirty="0">
                <a:solidFill>
                  <a:schemeClr val="tx1"/>
                </a:solidFill>
              </a:rPr>
              <a:t>od roku 2025 dochází k dalšímu zpřísnění limitů uhlíkové stopy pro osobní automobily a to o 37 %, výrobci budou muset v reakci na tento požadavek zvýšit podíl elektrických automobilů. Pravděpodobně však již restrikce nebude nutné, obyvatelstvo nebude mít zájem o nákup automobilů se spalovacími motory.</a:t>
            </a:r>
          </a:p>
          <a:p>
            <a:pPr marL="285750" indent="-285750">
              <a:buFontTx/>
              <a:buChar char="-"/>
            </a:pPr>
            <a:r>
              <a:rPr lang="cs-CZ" sz="1600" b="1" dirty="0">
                <a:solidFill>
                  <a:schemeClr val="tx1"/>
                </a:solidFill>
              </a:rPr>
              <a:t>od roku 2025 vstoupí v platnost podobné limity uhlíkové stopy i pro nákladní automobily. Výrobci na ně budou reagovat zavedením výroby technicky zvládnutých a společensky velmi potřebných rozvážkových elektromobilů. </a:t>
            </a:r>
          </a:p>
          <a:p>
            <a:r>
              <a:rPr lang="cs-CZ" sz="1600" b="1" dirty="0">
                <a:solidFill>
                  <a:schemeClr val="tx1"/>
                </a:solidFill>
              </a:rPr>
              <a:t>Pokud nechce veřejná doprava zaostat za individuální automobilovou dopravu, musí se velmi rychle odpoutat od vozidel se spalovacími motory.</a:t>
            </a:r>
          </a:p>
          <a:p>
            <a:r>
              <a:rPr lang="cs-CZ" sz="1600" b="1" dirty="0">
                <a:solidFill>
                  <a:schemeClr val="tx1"/>
                </a:solidFill>
              </a:rPr>
              <a:t>Technická řešení v kombinaci liniového elektrického napájení a zásobníků energie jsou připravena k použití. </a:t>
            </a:r>
          </a:p>
          <a:p>
            <a:endParaRPr lang="de-DE" sz="1600" dirty="0">
              <a:solidFill>
                <a:schemeClr val="tx1"/>
              </a:solidFill>
            </a:endParaRPr>
          </a:p>
        </p:txBody>
      </p:sp>
      <p:pic>
        <p:nvPicPr>
          <p:cNvPr id="4" name="Picture 2" descr="D:\články 2010\Foto\IM2018090639MO_300dpi.jpg">
            <a:extLst>
              <a:ext uri="{FF2B5EF4-FFF2-40B4-BE49-F238E27FC236}">
                <a16:creationId xmlns:a16="http://schemas.microsoft.com/office/drawing/2014/main" xmlns="" id="{9B95B661-B49B-49A2-9AD3-F8B7E0EA9BE4}"/>
              </a:ext>
            </a:extLst>
          </p:cNvPr>
          <p:cNvPicPr>
            <a:picLocks noChangeAspect="1" noChangeArrowheads="1"/>
          </p:cNvPicPr>
          <p:nvPr/>
        </p:nvPicPr>
        <p:blipFill>
          <a:blip r:embed="rId2"/>
          <a:srcRect/>
          <a:stretch>
            <a:fillRect/>
          </a:stretch>
        </p:blipFill>
        <p:spPr bwMode="auto">
          <a:xfrm>
            <a:off x="400281" y="1739206"/>
            <a:ext cx="5505219" cy="3824464"/>
          </a:xfrm>
          <a:prstGeom prst="rect">
            <a:avLst/>
          </a:prstGeom>
          <a:noFill/>
        </p:spPr>
      </p:pic>
    </p:spTree>
    <p:extLst>
      <p:ext uri="{BB962C8B-B14F-4D97-AF65-F5344CB8AC3E}">
        <p14:creationId xmlns:p14="http://schemas.microsoft.com/office/powerpoint/2010/main" val="749320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308553" y="476672"/>
            <a:ext cx="869149" cy="400110"/>
          </a:xfrm>
          <a:prstGeom prst="rect">
            <a:avLst/>
          </a:prstGeom>
        </p:spPr>
        <p:txBody>
          <a:bodyPr wrap="none">
            <a:spAutoFit/>
          </a:bodyPr>
          <a:lstStyle/>
          <a:p>
            <a:r>
              <a:rPr lang="cs-CZ" sz="2000" b="1" dirty="0">
                <a:solidFill>
                  <a:srgbClr val="00646E"/>
                </a:solidFill>
                <a:ea typeface="+mj-ea"/>
                <a:cs typeface="Arial" pitchFamily="34" charset="0"/>
              </a:rPr>
              <a:t>Závěr</a:t>
            </a:r>
            <a:endParaRPr lang="de-DE" sz="2000" b="1" dirty="0">
              <a:solidFill>
                <a:srgbClr val="00646E"/>
              </a:solidFill>
              <a:ea typeface="+mj-ea"/>
              <a:cs typeface="Arial" pitchFamily="34" charset="0"/>
            </a:endParaRPr>
          </a:p>
        </p:txBody>
      </p:sp>
      <p:sp>
        <p:nvSpPr>
          <p:cNvPr id="6" name="Obdélník 5"/>
          <p:cNvSpPr/>
          <p:nvPr/>
        </p:nvSpPr>
        <p:spPr>
          <a:xfrm>
            <a:off x="308553" y="2132856"/>
            <a:ext cx="11889797" cy="1938992"/>
          </a:xfrm>
          <a:prstGeom prst="rect">
            <a:avLst/>
          </a:prstGeom>
        </p:spPr>
        <p:txBody>
          <a:bodyPr wrap="square">
            <a:spAutoFit/>
          </a:bodyPr>
          <a:lstStyle/>
          <a:p>
            <a:r>
              <a:rPr lang="cs-CZ" sz="1600" b="1" dirty="0">
                <a:solidFill>
                  <a:schemeClr val="tx1"/>
                </a:solidFill>
              </a:rPr>
              <a:t>Dekarbonizace dopravy je reálně řešitelná, technické nástroje k tomu existují a budou stále vyspělejší a ekonomicky výhodnější.</a:t>
            </a:r>
          </a:p>
          <a:p>
            <a:endParaRPr lang="cs-CZ" sz="1600" b="1" dirty="0">
              <a:solidFill>
                <a:schemeClr val="tx1"/>
              </a:solidFill>
            </a:endParaRPr>
          </a:p>
          <a:p>
            <a:r>
              <a:rPr lang="cs-CZ" sz="1600" b="1" dirty="0">
                <a:solidFill>
                  <a:schemeClr val="tx1"/>
                </a:solidFill>
              </a:rPr>
              <a:t>Zásadním tématem je propojení dopravy s energetikou a s péčí o životní prostředí a to jak z pohledu globálních exhalací, tak i lokáních exhalací.</a:t>
            </a:r>
          </a:p>
          <a:p>
            <a:r>
              <a:rPr lang="cs-CZ" sz="1600" b="1" dirty="0">
                <a:solidFill>
                  <a:schemeClr val="tx1"/>
                </a:solidFill>
              </a:rPr>
              <a: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265A69F6-591A-4509-8CED-F185E29DDAA3}"/>
              </a:ext>
            </a:extLst>
          </p:cNvPr>
          <p:cNvSpPr>
            <a:spLocks noGrp="1"/>
          </p:cNvSpPr>
          <p:nvPr>
            <p:ph type="title"/>
          </p:nvPr>
        </p:nvSpPr>
        <p:spPr/>
        <p:txBody>
          <a:bodyPr/>
          <a:lstStyle/>
          <a:p>
            <a:r>
              <a:rPr lang="cs-CZ" dirty="0"/>
              <a:t>Děkuji Vám za Vaši pozornost!</a:t>
            </a:r>
          </a:p>
        </p:txBody>
      </p:sp>
      <p:sp>
        <p:nvSpPr>
          <p:cNvPr id="5" name="Text Placeholder 4">
            <a:extLst>
              <a:ext uri="{FF2B5EF4-FFF2-40B4-BE49-F238E27FC236}">
                <a16:creationId xmlns:a16="http://schemas.microsoft.com/office/drawing/2014/main" xmlns="" id="{F744716D-A6C0-4DBE-A6FD-7848F2F62E63}"/>
              </a:ext>
            </a:extLst>
          </p:cNvPr>
          <p:cNvSpPr>
            <a:spLocks noGrp="1"/>
          </p:cNvSpPr>
          <p:nvPr>
            <p:ph type="body" sz="quarter" idx="14"/>
          </p:nvPr>
        </p:nvSpPr>
        <p:spPr/>
        <p:txBody>
          <a:bodyPr/>
          <a:lstStyle/>
          <a:p>
            <a:r>
              <a:rPr lang="en-US" b="1" dirty="0">
                <a:latin typeface="Arial" charset="0"/>
                <a:cs typeface="Arial" charset="0"/>
              </a:rPr>
              <a:t>J</a:t>
            </a:r>
            <a:r>
              <a:rPr lang="cs-CZ" b="1" dirty="0">
                <a:latin typeface="Arial" charset="0"/>
                <a:cs typeface="Arial" charset="0"/>
              </a:rPr>
              <a:t>iří Pohl</a:t>
            </a:r>
            <a:r>
              <a:rPr lang="en-US" b="1" dirty="0">
                <a:latin typeface="Arial" charset="0"/>
                <a:cs typeface="Arial" charset="0"/>
              </a:rPr>
              <a:t/>
            </a:r>
            <a:br>
              <a:rPr lang="en-US" b="1" dirty="0">
                <a:latin typeface="Arial" charset="0"/>
                <a:cs typeface="Arial" charset="0"/>
              </a:rPr>
            </a:br>
            <a:r>
              <a:rPr lang="cs-CZ" b="1" dirty="0">
                <a:latin typeface="Arial" charset="0"/>
                <a:cs typeface="Arial" charset="0"/>
              </a:rPr>
              <a:t>Senior Engineer</a:t>
            </a:r>
          </a:p>
          <a:p>
            <a:r>
              <a:rPr lang="cs-CZ" b="1" dirty="0">
                <a:latin typeface="Arial" charset="0"/>
                <a:cs typeface="Arial" charset="0"/>
              </a:rPr>
              <a:t>Enginnering</a:t>
            </a:r>
          </a:p>
          <a:p>
            <a:r>
              <a:rPr lang="cs-CZ" b="1" dirty="0">
                <a:latin typeface="Arial" charset="0"/>
                <a:cs typeface="Arial" charset="0"/>
              </a:rPr>
              <a:t>Siemens Mobility, s.r.o.</a:t>
            </a:r>
          </a:p>
          <a:p>
            <a:endParaRPr lang="cs-CZ" b="1" dirty="0">
              <a:latin typeface="Arial" charset="0"/>
              <a:cs typeface="Arial" charset="0"/>
            </a:endParaRPr>
          </a:p>
          <a:p>
            <a:r>
              <a:rPr lang="pl-PL" dirty="0">
                <a:latin typeface="Arial" charset="0"/>
                <a:cs typeface="Arial" charset="0"/>
              </a:rPr>
              <a:t>Siemensova 1</a:t>
            </a:r>
            <a:br>
              <a:rPr lang="pl-PL" dirty="0">
                <a:latin typeface="Arial" charset="0"/>
                <a:cs typeface="Arial" charset="0"/>
              </a:rPr>
            </a:br>
            <a:r>
              <a:rPr lang="pl-PL" dirty="0">
                <a:latin typeface="Arial" charset="0"/>
                <a:cs typeface="Arial" charset="0"/>
              </a:rPr>
              <a:t>155 00 Praha</a:t>
            </a:r>
            <a:br>
              <a:rPr lang="pl-PL" dirty="0">
                <a:latin typeface="Arial" charset="0"/>
                <a:cs typeface="Arial" charset="0"/>
              </a:rPr>
            </a:br>
            <a:r>
              <a:rPr lang="pl-PL" dirty="0">
                <a:latin typeface="Arial" charset="0"/>
                <a:cs typeface="Arial" charset="0"/>
              </a:rPr>
              <a:t>Česká republika</a:t>
            </a:r>
            <a:endParaRPr lang="en-US" dirty="0">
              <a:latin typeface="Arial" charset="0"/>
              <a:cs typeface="Arial" charset="0"/>
            </a:endParaRPr>
          </a:p>
          <a:p>
            <a:r>
              <a:rPr lang="cs-CZ" dirty="0">
                <a:latin typeface="Arial" charset="0"/>
                <a:cs typeface="Arial" charset="0"/>
              </a:rPr>
              <a:t>Mobilit</a:t>
            </a:r>
            <a:r>
              <a:rPr lang="fr-FR" dirty="0">
                <a:latin typeface="Arial" charset="0"/>
                <a:cs typeface="Arial" charset="0"/>
              </a:rPr>
              <a:t>: +420 </a:t>
            </a:r>
            <a:r>
              <a:rPr lang="cs-CZ" dirty="0">
                <a:latin typeface="Arial" charset="0"/>
                <a:cs typeface="Arial" charset="0"/>
              </a:rPr>
              <a:t>724 014 931</a:t>
            </a:r>
            <a:endParaRPr lang="en-US" dirty="0">
              <a:latin typeface="Arial" charset="0"/>
              <a:cs typeface="Arial" charset="0"/>
            </a:endParaRPr>
          </a:p>
          <a:p>
            <a:r>
              <a:rPr lang="en-US" dirty="0">
                <a:latin typeface="Arial" charset="0"/>
                <a:cs typeface="Arial" charset="0"/>
              </a:rPr>
              <a:t>E-mail:</a:t>
            </a:r>
            <a:r>
              <a:rPr lang="cs-CZ" dirty="0">
                <a:latin typeface="Arial" charset="0"/>
                <a:cs typeface="Arial" charset="0"/>
              </a:rPr>
              <a:t> </a:t>
            </a:r>
            <a:r>
              <a:rPr lang="en-US" dirty="0">
                <a:latin typeface="Arial" charset="0"/>
                <a:cs typeface="Arial" charset="0"/>
                <a:hlinkClick r:id="rId2"/>
              </a:rPr>
              <a:t>j</a:t>
            </a:r>
            <a:r>
              <a:rPr lang="cs-CZ" dirty="0">
                <a:latin typeface="Arial" charset="0"/>
                <a:cs typeface="Arial" charset="0"/>
                <a:hlinkClick r:id="rId2"/>
              </a:rPr>
              <a:t>iri.pohl</a:t>
            </a:r>
            <a:r>
              <a:rPr lang="en-US" dirty="0">
                <a:latin typeface="Arial" charset="0"/>
                <a:cs typeface="Arial" charset="0"/>
                <a:hlinkClick r:id="rId2"/>
              </a:rPr>
              <a:t>@siemens.com</a:t>
            </a:r>
            <a:endParaRPr lang="en-US" b="1" dirty="0">
              <a:latin typeface="Arial" charset="0"/>
              <a:cs typeface="Arial" charset="0"/>
            </a:endParaRPr>
          </a:p>
        </p:txBody>
      </p:sp>
      <p:sp>
        <p:nvSpPr>
          <p:cNvPr id="6" name="Picture Placeholder 5">
            <a:extLst>
              <a:ext uri="{FF2B5EF4-FFF2-40B4-BE49-F238E27FC236}">
                <a16:creationId xmlns:a16="http://schemas.microsoft.com/office/drawing/2014/main" xmlns="" id="{A460C7CF-8840-4A5B-9EEA-05B2DEAE1DAE}"/>
              </a:ext>
            </a:extLst>
          </p:cNvPr>
          <p:cNvSpPr>
            <a:spLocks noGrp="1"/>
          </p:cNvSpPr>
          <p:nvPr>
            <p:ph type="pic" sz="quarter" idx="15"/>
          </p:nvPr>
        </p:nvSpPr>
        <p:spPr/>
      </p:sp>
      <p:pic>
        <p:nvPicPr>
          <p:cNvPr id="7" name="Picture 6" descr="D:\články 2010\DSC_3223.JPG">
            <a:extLst>
              <a:ext uri="{FF2B5EF4-FFF2-40B4-BE49-F238E27FC236}">
                <a16:creationId xmlns:a16="http://schemas.microsoft.com/office/drawing/2014/main" xmlns="" id="{F77141C6-DCB9-4738-BC59-72B2E1341529}"/>
              </a:ext>
            </a:extLst>
          </p:cNvPr>
          <p:cNvPicPr>
            <a:picLocks noChangeAspect="1" noChangeArrowheads="1"/>
          </p:cNvPicPr>
          <p:nvPr/>
        </p:nvPicPr>
        <p:blipFill>
          <a:blip r:embed="rId3"/>
          <a:srcRect l="18321" r="18321"/>
          <a:stretch>
            <a:fillRect/>
          </a:stretch>
        </p:blipFill>
        <p:spPr bwMode="auto">
          <a:xfrm>
            <a:off x="0" y="1412875"/>
            <a:ext cx="4514400" cy="4752975"/>
          </a:xfrm>
          <a:prstGeom prst="rect">
            <a:avLst/>
          </a:prstGeom>
          <a:noFill/>
          <a:ln w="9525">
            <a:noFill/>
            <a:miter lim="800000"/>
            <a:headEnd/>
            <a:tailEnd/>
          </a:ln>
        </p:spPr>
      </p:pic>
    </p:spTree>
    <p:extLst>
      <p:ext uri="{BB962C8B-B14F-4D97-AF65-F5344CB8AC3E}">
        <p14:creationId xmlns:p14="http://schemas.microsoft.com/office/powerpoint/2010/main" val="54860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205DC89B-C0DF-4A0D-94BC-92425AFBBA18}"/>
              </a:ext>
            </a:extLst>
          </p:cNvPr>
          <p:cNvSpPr>
            <a:spLocks noGrp="1"/>
          </p:cNvSpPr>
          <p:nvPr>
            <p:ph type="title"/>
          </p:nvPr>
        </p:nvSpPr>
        <p:spPr/>
        <p:txBody>
          <a:bodyPr/>
          <a:lstStyle/>
          <a:p>
            <a:r>
              <a:rPr lang="cs-CZ" dirty="0"/>
              <a:t>Energetika ČR</a:t>
            </a:r>
          </a:p>
        </p:txBody>
      </p:sp>
      <p:sp>
        <p:nvSpPr>
          <p:cNvPr id="6" name="Content Placeholder 5">
            <a:extLst>
              <a:ext uri="{FF2B5EF4-FFF2-40B4-BE49-F238E27FC236}">
                <a16:creationId xmlns:a16="http://schemas.microsoft.com/office/drawing/2014/main" xmlns="" id="{6F01337B-96FB-497D-B465-9F91B93D5943}"/>
              </a:ext>
            </a:extLst>
          </p:cNvPr>
          <p:cNvSpPr>
            <a:spLocks noGrp="1"/>
          </p:cNvSpPr>
          <p:nvPr>
            <p:ph idx="1"/>
          </p:nvPr>
        </p:nvSpPr>
        <p:spPr>
          <a:xfrm>
            <a:off x="636942" y="1189742"/>
            <a:ext cx="11196470" cy="1459410"/>
          </a:xfrm>
        </p:spPr>
        <p:txBody>
          <a:bodyPr/>
          <a:lstStyle/>
          <a:p>
            <a:pPr>
              <a:spcBef>
                <a:spcPts val="0"/>
              </a:spcBef>
            </a:pPr>
            <a:r>
              <a:rPr lang="cs-CZ" sz="1600" b="1" dirty="0">
                <a:ea typeface="Arial Unicode MS" panose="020B0604020202020204" pitchFamily="34" charset="-128"/>
                <a:cs typeface="Arial Unicode MS" panose="020B0604020202020204" pitchFamily="34" charset="-128"/>
              </a:rPr>
              <a:t>Česká republika si je vědoma negativních důsledků spalování fosilních paliv na nežádoucí změny klimatu a na poškozování zdraví lidí. </a:t>
            </a:r>
          </a:p>
          <a:p>
            <a:pPr>
              <a:spcBef>
                <a:spcPts val="0"/>
              </a:spcBef>
            </a:pPr>
            <a:endParaRPr lang="cs-CZ" sz="1600" b="1" dirty="0">
              <a:ea typeface="Arial Unicode MS" panose="020B0604020202020204" pitchFamily="34" charset="-128"/>
              <a:cs typeface="Arial Unicode MS" panose="020B0604020202020204" pitchFamily="34" charset="-128"/>
            </a:endParaRPr>
          </a:p>
          <a:p>
            <a:pPr>
              <a:spcBef>
                <a:spcPts val="0"/>
              </a:spcBef>
            </a:pPr>
            <a:r>
              <a:rPr lang="cs-CZ" sz="1600" b="1" dirty="0">
                <a:ea typeface="Arial Unicode MS" panose="020B0604020202020204" pitchFamily="34" charset="-128"/>
                <a:cs typeface="Arial Unicode MS" panose="020B0604020202020204" pitchFamily="34" charset="-128"/>
              </a:rPr>
              <a:t>Proto ČR přistoupila k Pařížské dohodě o zastavení růstu oteplení Země na hodnotě 1,5 až  2 °C. </a:t>
            </a:r>
          </a:p>
          <a:p>
            <a:pPr>
              <a:spcBef>
                <a:spcPts val="0"/>
              </a:spcBef>
            </a:pPr>
            <a:r>
              <a:rPr lang="cs-CZ" sz="1600" b="1" dirty="0">
                <a:ea typeface="Arial Unicode MS" panose="020B0604020202020204" pitchFamily="34" charset="-128"/>
                <a:cs typeface="Arial Unicode MS" panose="020B0604020202020204" pitchFamily="34" charset="-128"/>
              </a:rPr>
              <a:t>To znamená zcela přestat do roku 2050 používat uhlí, ropu i zemní plyn a nahradit je bezemisními zdroji. </a:t>
            </a:r>
            <a:endParaRPr lang="cs-CZ" sz="1600" dirty="0"/>
          </a:p>
        </p:txBody>
      </p:sp>
      <p:graphicFrame>
        <p:nvGraphicFramePr>
          <p:cNvPr id="8" name="Objekt 7">
            <a:extLst>
              <a:ext uri="{FF2B5EF4-FFF2-40B4-BE49-F238E27FC236}">
                <a16:creationId xmlns:a16="http://schemas.microsoft.com/office/drawing/2014/main" xmlns="" id="{54B373B8-F6E3-45FA-9850-16625CE8587E}"/>
              </a:ext>
            </a:extLst>
          </p:cNvPr>
          <p:cNvGraphicFramePr>
            <a:graphicFrameLocks noChangeAspect="1"/>
          </p:cNvGraphicFramePr>
          <p:nvPr>
            <p:extLst>
              <p:ext uri="{D42A27DB-BD31-4B8C-83A1-F6EECF244321}">
                <p14:modId xmlns:p14="http://schemas.microsoft.com/office/powerpoint/2010/main" val="1730342740"/>
              </p:ext>
            </p:extLst>
          </p:nvPr>
        </p:nvGraphicFramePr>
        <p:xfrm>
          <a:off x="636942" y="2649152"/>
          <a:ext cx="8005099" cy="3358516"/>
        </p:xfrm>
        <a:graphic>
          <a:graphicData uri="http://schemas.openxmlformats.org/presentationml/2006/ole">
            <mc:AlternateContent xmlns:mc="http://schemas.openxmlformats.org/markup-compatibility/2006">
              <mc:Choice xmlns:v="urn:schemas-microsoft-com:vml" Requires="v">
                <p:oleObj spid="_x0000_s14388" name="Worksheet" r:id="rId3" imgW="5327572" imgH="2235292" progId="Excel.Sheet.12">
                  <p:embed/>
                </p:oleObj>
              </mc:Choice>
              <mc:Fallback>
                <p:oleObj name="Worksheet" r:id="rId3" imgW="5327572" imgH="2235292" progId="Excel.Sheet.12">
                  <p:embed/>
                  <p:pic>
                    <p:nvPicPr>
                      <p:cNvPr id="0" name=""/>
                      <p:cNvPicPr/>
                      <p:nvPr/>
                    </p:nvPicPr>
                    <p:blipFill>
                      <a:blip r:embed="rId4"/>
                      <a:stretch>
                        <a:fillRect/>
                      </a:stretch>
                    </p:blipFill>
                    <p:spPr>
                      <a:xfrm>
                        <a:off x="636942" y="2649152"/>
                        <a:ext cx="8005099" cy="3358516"/>
                      </a:xfrm>
                      <a:prstGeom prst="rect">
                        <a:avLst/>
                      </a:prstGeom>
                    </p:spPr>
                  </p:pic>
                </p:oleObj>
              </mc:Fallback>
            </mc:AlternateContent>
          </a:graphicData>
        </a:graphic>
      </p:graphicFrame>
      <p:sp>
        <p:nvSpPr>
          <p:cNvPr id="2" name="Obdélník 1">
            <a:extLst>
              <a:ext uri="{FF2B5EF4-FFF2-40B4-BE49-F238E27FC236}">
                <a16:creationId xmlns:a16="http://schemas.microsoft.com/office/drawing/2014/main" xmlns="" id="{BCEB9B35-8EA2-43AF-99A9-973AA6ADDFF2}"/>
              </a:ext>
            </a:extLst>
          </p:cNvPr>
          <p:cNvSpPr/>
          <p:nvPr/>
        </p:nvSpPr>
        <p:spPr>
          <a:xfrm>
            <a:off x="3271316" y="6231493"/>
            <a:ext cx="7879080" cy="369332"/>
          </a:xfrm>
          <a:prstGeom prst="rect">
            <a:avLst/>
          </a:prstGeom>
        </p:spPr>
        <p:txBody>
          <a:bodyPr wrap="none">
            <a:spAutoFit/>
          </a:bodyPr>
          <a:lstStyle/>
          <a:p>
            <a:r>
              <a:rPr lang="cs-CZ" b="1" dirty="0">
                <a:solidFill>
                  <a:schemeClr val="tx1"/>
                </a:solidFill>
                <a:ea typeface="Arial Unicode MS" panose="020B0604020202020204" pitchFamily="34" charset="-128"/>
              </a:rPr>
              <a:t>=&gt; každému občanu ČR trvale někde hoří 4 kW ohníček fosilních paliv</a:t>
            </a:r>
            <a:endParaRPr lang="cs-CZ" dirty="0">
              <a:solidFill>
                <a:schemeClr val="tx1"/>
              </a:solidFill>
            </a:endParaRPr>
          </a:p>
        </p:txBody>
      </p:sp>
    </p:spTree>
    <p:extLst>
      <p:ext uri="{BB962C8B-B14F-4D97-AF65-F5344CB8AC3E}">
        <p14:creationId xmlns:p14="http://schemas.microsoft.com/office/powerpoint/2010/main" val="352627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205DC89B-C0DF-4A0D-94BC-92425AFBBA18}"/>
              </a:ext>
            </a:extLst>
          </p:cNvPr>
          <p:cNvSpPr>
            <a:spLocks noGrp="1"/>
          </p:cNvSpPr>
          <p:nvPr>
            <p:ph type="title"/>
          </p:nvPr>
        </p:nvSpPr>
        <p:spPr/>
        <p:txBody>
          <a:bodyPr/>
          <a:lstStyle/>
          <a:p>
            <a:r>
              <a:rPr lang="cs-CZ" dirty="0"/>
              <a:t>Budoucí podoba energetiky</a:t>
            </a:r>
          </a:p>
        </p:txBody>
      </p:sp>
      <p:sp>
        <p:nvSpPr>
          <p:cNvPr id="6" name="Content Placeholder 5">
            <a:extLst>
              <a:ext uri="{FF2B5EF4-FFF2-40B4-BE49-F238E27FC236}">
                <a16:creationId xmlns:a16="http://schemas.microsoft.com/office/drawing/2014/main" xmlns="" id="{6F01337B-96FB-497D-B465-9F91B93D5943}"/>
              </a:ext>
            </a:extLst>
          </p:cNvPr>
          <p:cNvSpPr>
            <a:spLocks noGrp="1"/>
          </p:cNvSpPr>
          <p:nvPr>
            <p:ph idx="1"/>
          </p:nvPr>
        </p:nvSpPr>
        <p:spPr>
          <a:xfrm>
            <a:off x="362776" y="1138238"/>
            <a:ext cx="11110847" cy="1776412"/>
          </a:xfrm>
        </p:spPr>
        <p:txBody>
          <a:bodyPr/>
          <a:lstStyle/>
          <a:p>
            <a:pPr>
              <a:spcBef>
                <a:spcPts val="0"/>
              </a:spcBef>
            </a:pPr>
            <a:r>
              <a:rPr lang="cs-CZ" sz="1600" b="1" dirty="0">
                <a:ea typeface="Arial Unicode MS" panose="020B0604020202020204" pitchFamily="34" charset="-128"/>
                <a:cs typeface="Arial Unicode MS" panose="020B0604020202020204" pitchFamily="34" charset="-128"/>
              </a:rPr>
              <a:t>Sluneční paprsky přinášejí na plochu území ČR energii 314 000 PJ/rok, to je 300násobek konečné spotřeby energie v ČR  1 050 PJ/rok. Při 18 % účinnosti fotovoltaické přeměny a 2/3 využití plochy postačuje pro 100 % náhradu konečné spotřeby energie v ČR všech forem (uhlí, ropná paliva, zemní plyn, elektřina teplo) elektřinou solární elektrárna o ploše 218 000 ha. To je 55 % plochy 400 000 ha, na které je v ČR pěstována řepka olejná s výslednou účinnosti energetické přeměny energie slunečního záření na mechanickou práci pohonu vozidla 0,03 %. Pochopitelně je potřeba zajistit akumulaci k vyrovnání ročních průběhů slunečního svitu a spotřeby energie. </a:t>
            </a:r>
          </a:p>
          <a:p>
            <a:pPr>
              <a:spcBef>
                <a:spcPts val="0"/>
              </a:spcBef>
            </a:pPr>
            <a:r>
              <a:rPr lang="cs-CZ" sz="1600" b="1" dirty="0">
                <a:ea typeface="Arial Unicode MS" panose="020B0604020202020204" pitchFamily="34" charset="-128"/>
                <a:cs typeface="Arial Unicode MS" panose="020B0604020202020204" pitchFamily="34" charset="-128"/>
              </a:rPr>
              <a:t>Ale to není nic neobvyklého. Zásobník energie v podobě stodoly byl na statku největší budovou.</a:t>
            </a:r>
            <a:endParaRPr lang="cs-CZ" b="1" dirty="0">
              <a:ea typeface="Arial Unicode MS" panose="020B0604020202020204" pitchFamily="34" charset="-128"/>
              <a:cs typeface="Arial Unicode MS" panose="020B0604020202020204" pitchFamily="34" charset="-128"/>
            </a:endParaRPr>
          </a:p>
          <a:p>
            <a:endParaRPr lang="cs-CZ" sz="1600" b="1" dirty="0">
              <a:ea typeface="Arial Unicode MS" panose="020B0604020202020204" pitchFamily="34" charset="-128"/>
            </a:endParaRPr>
          </a:p>
        </p:txBody>
      </p:sp>
      <p:sp>
        <p:nvSpPr>
          <p:cNvPr id="3" name="Obdélník 2">
            <a:extLst>
              <a:ext uri="{FF2B5EF4-FFF2-40B4-BE49-F238E27FC236}">
                <a16:creationId xmlns:a16="http://schemas.microsoft.com/office/drawing/2014/main" xmlns="" id="{6F6F8623-6C2C-4E72-B175-10C7C04B9B15}"/>
              </a:ext>
            </a:extLst>
          </p:cNvPr>
          <p:cNvSpPr/>
          <p:nvPr/>
        </p:nvSpPr>
        <p:spPr>
          <a:xfrm>
            <a:off x="6766024" y="2914650"/>
            <a:ext cx="4805265" cy="3785652"/>
          </a:xfrm>
          <a:prstGeom prst="rect">
            <a:avLst/>
          </a:prstGeom>
        </p:spPr>
        <p:txBody>
          <a:bodyPr wrap="square">
            <a:spAutoFit/>
          </a:bodyPr>
          <a:lstStyle/>
          <a:p>
            <a:pPr>
              <a:spcBef>
                <a:spcPts val="0"/>
              </a:spcBef>
            </a:pPr>
            <a:r>
              <a:rPr lang="cs-CZ" sz="1600" b="1" dirty="0">
                <a:solidFill>
                  <a:schemeClr val="tx1"/>
                </a:solidFill>
                <a:ea typeface="Arial Unicode MS" panose="020B0604020202020204" pitchFamily="34" charset="-128"/>
                <a:cs typeface="Arial Unicode MS" panose="020B0604020202020204" pitchFamily="34" charset="-128"/>
              </a:rPr>
              <a:t>Náhrada fosilních paliv obnovitelnými zdroji</a:t>
            </a:r>
          </a:p>
          <a:p>
            <a:pPr>
              <a:spcBef>
                <a:spcPts val="0"/>
              </a:spcBef>
            </a:pPr>
            <a:r>
              <a:rPr lang="cs-CZ" sz="1600" b="1" dirty="0">
                <a:solidFill>
                  <a:schemeClr val="tx1"/>
                </a:solidFill>
                <a:ea typeface="Arial Unicode MS" panose="020B0604020202020204" pitchFamily="34" charset="-128"/>
                <a:cs typeface="Arial Unicode MS" panose="020B0604020202020204" pitchFamily="34" charset="-128"/>
              </a:rPr>
              <a:t>je z hlediska přírodních zákonů podmíněna odklonem od národního pojetí energetiky minulostí (domácí zdroje versus import) ke společnému pojetí energetiky budoucnosti: </a:t>
            </a:r>
          </a:p>
          <a:p>
            <a:pPr marL="285750" indent="-285750">
              <a:spcBef>
                <a:spcPts val="0"/>
              </a:spcBef>
              <a:buFont typeface="Wingdings" panose="05000000000000000000" pitchFamily="2" charset="2"/>
              <a:buChar char="§"/>
            </a:pPr>
            <a:r>
              <a:rPr lang="cs-CZ" sz="1600" b="1" dirty="0">
                <a:solidFill>
                  <a:schemeClr val="tx1"/>
                </a:solidFill>
                <a:ea typeface="Arial Unicode MS" panose="020B0604020202020204" pitchFamily="34" charset="-128"/>
                <a:cs typeface="Arial Unicode MS" panose="020B0604020202020204" pitchFamily="34" charset="-128"/>
              </a:rPr>
              <a:t>zřizování velkých větrných, solárních či vodních elektráren v geograficky výhodných místech,</a:t>
            </a:r>
          </a:p>
          <a:p>
            <a:pPr marL="285750" indent="-285750">
              <a:spcBef>
                <a:spcPts val="0"/>
              </a:spcBef>
              <a:buFont typeface="Wingdings" panose="05000000000000000000" pitchFamily="2" charset="2"/>
              <a:buChar char="§"/>
            </a:pPr>
            <a:r>
              <a:rPr lang="cs-CZ" sz="1600" b="1" dirty="0">
                <a:solidFill>
                  <a:schemeClr val="tx1"/>
                </a:solidFill>
                <a:ea typeface="Arial Unicode MS" panose="020B0604020202020204" pitchFamily="34" charset="-128"/>
                <a:cs typeface="Arial Unicode MS" panose="020B0604020202020204" pitchFamily="34" charset="-128"/>
              </a:rPr>
              <a:t>vysoce výkonná HV DC elektrická přenosová vedení – spolupráce v rámci EU,</a:t>
            </a:r>
          </a:p>
          <a:p>
            <a:pPr marL="285750" indent="-285750">
              <a:spcBef>
                <a:spcPts val="0"/>
              </a:spcBef>
              <a:buFont typeface="Wingdings" panose="05000000000000000000" pitchFamily="2" charset="2"/>
              <a:buChar char="§"/>
            </a:pPr>
            <a:r>
              <a:rPr lang="cs-CZ" sz="1600" b="1" dirty="0">
                <a:solidFill>
                  <a:schemeClr val="tx1"/>
                </a:solidFill>
                <a:ea typeface="Arial Unicode MS" panose="020B0604020202020204" pitchFamily="34" charset="-128"/>
                <a:cs typeface="Arial Unicode MS" panose="020B0604020202020204" pitchFamily="34" charset="-128"/>
              </a:rPr>
              <a:t>náhrada zemního metanu obnovitelnými zdroji metanu,</a:t>
            </a:r>
          </a:p>
          <a:p>
            <a:pPr marL="285750" indent="-285750">
              <a:spcBef>
                <a:spcPts val="0"/>
              </a:spcBef>
              <a:buFont typeface="Wingdings" panose="05000000000000000000" pitchFamily="2" charset="2"/>
              <a:buChar char="§"/>
            </a:pPr>
            <a:r>
              <a:rPr lang="cs-CZ" sz="1600" b="1" dirty="0">
                <a:solidFill>
                  <a:schemeClr val="tx1"/>
                </a:solidFill>
                <a:ea typeface="Arial Unicode MS" panose="020B0604020202020204" pitchFamily="34" charset="-128"/>
                <a:cs typeface="Arial Unicode MS" panose="020B0604020202020204" pitchFamily="34" charset="-128"/>
              </a:rPr>
              <a:t>konverze metan/elektřina a zpět,</a:t>
            </a:r>
          </a:p>
          <a:p>
            <a:pPr marL="285750" indent="-285750">
              <a:spcBef>
                <a:spcPts val="0"/>
              </a:spcBef>
              <a:buFont typeface="Wingdings" panose="05000000000000000000" pitchFamily="2" charset="2"/>
              <a:buChar char="§"/>
            </a:pPr>
            <a:r>
              <a:rPr lang="cs-CZ" sz="1600" b="1" dirty="0">
                <a:solidFill>
                  <a:schemeClr val="tx1"/>
                </a:solidFill>
                <a:ea typeface="Arial Unicode MS" panose="020B0604020202020204" pitchFamily="34" charset="-128"/>
                <a:cs typeface="Arial Unicode MS" panose="020B0604020202020204" pitchFamily="34" charset="-128"/>
              </a:rPr>
              <a:t>zásobníky elektřiny i metanu,</a:t>
            </a:r>
          </a:p>
          <a:p>
            <a:pPr marL="285750" indent="-285750">
              <a:spcBef>
                <a:spcPts val="0"/>
              </a:spcBef>
              <a:buFont typeface="Wingdings" panose="05000000000000000000" pitchFamily="2" charset="2"/>
              <a:buChar char="§"/>
            </a:pPr>
            <a:r>
              <a:rPr lang="cs-CZ" sz="1600" b="1" dirty="0">
                <a:solidFill>
                  <a:schemeClr val="tx1"/>
                </a:solidFill>
                <a:ea typeface="Arial Unicode MS" panose="020B0604020202020204" pitchFamily="34" charset="-128"/>
                <a:cs typeface="Arial Unicode MS" panose="020B0604020202020204" pitchFamily="34" charset="-128"/>
              </a:rPr>
              <a:t>řízení spotřeby podle možnosti zdrojů.  </a:t>
            </a:r>
          </a:p>
        </p:txBody>
      </p:sp>
      <p:graphicFrame>
        <p:nvGraphicFramePr>
          <p:cNvPr id="7" name="Graf 6">
            <a:extLst>
              <a:ext uri="{FF2B5EF4-FFF2-40B4-BE49-F238E27FC236}">
                <a16:creationId xmlns:a16="http://schemas.microsoft.com/office/drawing/2014/main" xmlns="" id="{6A5C696C-C9B9-464E-A889-3ACFC3365E26}"/>
              </a:ext>
            </a:extLst>
          </p:cNvPr>
          <p:cNvGraphicFramePr/>
          <p:nvPr>
            <p:extLst/>
          </p:nvPr>
        </p:nvGraphicFramePr>
        <p:xfrm>
          <a:off x="627061" y="3242689"/>
          <a:ext cx="6233822" cy="353189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97424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3825" y="188640"/>
            <a:ext cx="10100494" cy="1143000"/>
          </a:xfrm>
        </p:spPr>
        <p:txBody>
          <a:bodyPr/>
          <a:lstStyle/>
          <a:p>
            <a:pPr algn="l"/>
            <a:r>
              <a:rPr lang="cs-CZ" sz="2400" dirty="0"/>
              <a:t>Zimní energetický balíček EU</a:t>
            </a:r>
            <a:endParaRPr lang="de-DE" sz="2400" dirty="0"/>
          </a:p>
        </p:txBody>
      </p:sp>
      <p:sp>
        <p:nvSpPr>
          <p:cNvPr id="5" name="Zástupný symbol pro zápatí 4"/>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defPPr>
              <a:defRPr lang="cs-CZ"/>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Jiří Pohl Siemens Mobility, s.r.o. </a:t>
            </a:r>
            <a:endParaRPr lang="de-DE" dirty="0"/>
          </a:p>
        </p:txBody>
      </p:sp>
      <p:graphicFrame>
        <p:nvGraphicFramePr>
          <p:cNvPr id="6" name="Graf 5"/>
          <p:cNvGraphicFramePr/>
          <p:nvPr>
            <p:extLst>
              <p:ext uri="{D42A27DB-BD31-4B8C-83A1-F6EECF244321}">
                <p14:modId xmlns:p14="http://schemas.microsoft.com/office/powerpoint/2010/main" val="1958807566"/>
              </p:ext>
            </p:extLst>
          </p:nvPr>
        </p:nvGraphicFramePr>
        <p:xfrm>
          <a:off x="123825" y="2060848"/>
          <a:ext cx="5895976" cy="4104456"/>
        </p:xfrm>
        <a:graphic>
          <a:graphicData uri="http://schemas.openxmlformats.org/drawingml/2006/chart">
            <c:chart xmlns:c="http://schemas.openxmlformats.org/drawingml/2006/chart" xmlns:r="http://schemas.openxmlformats.org/officeDocument/2006/relationships" r:id="rId2"/>
          </a:graphicData>
        </a:graphic>
      </p:graphicFrame>
      <p:sp>
        <p:nvSpPr>
          <p:cNvPr id="8" name="Obdélník 7"/>
          <p:cNvSpPr/>
          <p:nvPr/>
        </p:nvSpPr>
        <p:spPr>
          <a:xfrm>
            <a:off x="466726" y="1052737"/>
            <a:ext cx="8935538" cy="784830"/>
          </a:xfrm>
          <a:prstGeom prst="rect">
            <a:avLst/>
          </a:prstGeom>
        </p:spPr>
        <p:txBody>
          <a:bodyPr wrap="square">
            <a:spAutoFit/>
          </a:bodyPr>
          <a:lstStyle/>
          <a:p>
            <a:r>
              <a:rPr lang="cs-CZ" b="1" dirty="0">
                <a:solidFill>
                  <a:schemeClr val="tx1"/>
                </a:solidFill>
              </a:rPr>
              <a:t>- do roku 2030 zvýšit energetickou účinnost o 32,5 %,</a:t>
            </a:r>
          </a:p>
          <a:p>
            <a:r>
              <a:rPr lang="cs-CZ" b="1" dirty="0">
                <a:solidFill>
                  <a:schemeClr val="tx1"/>
                </a:solidFill>
              </a:rPr>
              <a:t>- do roku 2030 zvýšit podíl obnovitelných zdrojů energie na 32 %</a:t>
            </a:r>
            <a:endParaRPr lang="de-DE" dirty="0">
              <a:solidFill>
                <a:schemeClr val="tx1"/>
              </a:solidFill>
            </a:endParaRPr>
          </a:p>
        </p:txBody>
      </p:sp>
      <p:sp>
        <p:nvSpPr>
          <p:cNvPr id="9" name="Obdélník 8"/>
          <p:cNvSpPr/>
          <p:nvPr/>
        </p:nvSpPr>
        <p:spPr>
          <a:xfrm>
            <a:off x="6178552" y="2945586"/>
            <a:ext cx="5889622" cy="2446824"/>
          </a:xfrm>
          <a:prstGeom prst="rect">
            <a:avLst/>
          </a:prstGeom>
        </p:spPr>
        <p:txBody>
          <a:bodyPr wrap="square">
            <a:spAutoFit/>
          </a:bodyPr>
          <a:lstStyle/>
          <a:p>
            <a:r>
              <a:rPr lang="cs-CZ" b="1" dirty="0">
                <a:solidFill>
                  <a:schemeClr val="tx1"/>
                </a:solidFill>
              </a:rPr>
              <a:t>motivace/benefity:</a:t>
            </a:r>
          </a:p>
          <a:p>
            <a:pPr>
              <a:buFontTx/>
              <a:buChar char="-"/>
            </a:pPr>
            <a:r>
              <a:rPr lang="cs-CZ" b="1" dirty="0">
                <a:solidFill>
                  <a:schemeClr val="tx1"/>
                </a:solidFill>
              </a:rPr>
              <a:t> vybudování udržitelného energetického systému,</a:t>
            </a:r>
          </a:p>
          <a:p>
            <a:pPr>
              <a:buFontTx/>
              <a:buChar char="-"/>
            </a:pPr>
            <a:r>
              <a:rPr lang="cs-CZ" b="1" dirty="0">
                <a:solidFill>
                  <a:schemeClr val="tx1"/>
                </a:solidFill>
              </a:rPr>
              <a:t> zastavení klimatických změn,</a:t>
            </a:r>
          </a:p>
          <a:p>
            <a:pPr>
              <a:buFontTx/>
              <a:buChar char="-"/>
            </a:pPr>
            <a:r>
              <a:rPr lang="cs-CZ" b="1" dirty="0">
                <a:solidFill>
                  <a:schemeClr val="tx1"/>
                </a:solidFill>
              </a:rPr>
              <a:t> ozdravení ovzduší,</a:t>
            </a:r>
          </a:p>
          <a:p>
            <a:pPr>
              <a:buFontTx/>
              <a:buChar char="-"/>
            </a:pPr>
            <a:r>
              <a:rPr lang="cs-CZ" b="1" dirty="0">
                <a:solidFill>
                  <a:schemeClr val="tx1"/>
                </a:solidFill>
              </a:rPr>
              <a:t>  orientace průmyslu na progresivní technologie,</a:t>
            </a:r>
          </a:p>
          <a:p>
            <a:pPr>
              <a:buFontTx/>
              <a:buChar char="-"/>
            </a:pPr>
            <a:r>
              <a:rPr lang="cs-CZ" b="1" dirty="0">
                <a:solidFill>
                  <a:schemeClr val="tx1"/>
                </a:solidFill>
              </a:rPr>
              <a:t> úspora nákladů</a:t>
            </a:r>
            <a:endParaRPr lang="de-DE" dirty="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000" dirty="0"/>
              <a:t>Vnitrostátní plán ČR v oblasti energetiky a klimatu</a:t>
            </a:r>
            <a:br>
              <a:rPr lang="cs-CZ" sz="2000" dirty="0"/>
            </a:br>
            <a:r>
              <a:rPr lang="cs-CZ" sz="2000" dirty="0"/>
              <a:t>Cíle ČR v oblasti energetiky a klimatu</a:t>
            </a:r>
            <a:endParaRPr lang="de-DE" sz="2000" dirty="0">
              <a:solidFill>
                <a:schemeClr val="tx1"/>
              </a:solidFill>
            </a:endParaRPr>
          </a:p>
        </p:txBody>
      </p:sp>
      <p:sp>
        <p:nvSpPr>
          <p:cNvPr id="3" name="Zástupný symbol pro obsah 2"/>
          <p:cNvSpPr>
            <a:spLocks noGrp="1"/>
          </p:cNvSpPr>
          <p:nvPr>
            <p:ph idx="1"/>
          </p:nvPr>
        </p:nvSpPr>
        <p:spPr>
          <a:xfrm>
            <a:off x="333376" y="1215735"/>
            <a:ext cx="5664026" cy="845113"/>
          </a:xfrm>
        </p:spPr>
        <p:txBody>
          <a:bodyPr/>
          <a:lstStyle/>
          <a:p>
            <a:pPr>
              <a:spcBef>
                <a:spcPts val="0"/>
              </a:spcBef>
            </a:pPr>
            <a:r>
              <a:rPr lang="cs-CZ" sz="1400" b="1" dirty="0"/>
              <a:t>Snížit konečnou spotřebu energie mezi roky 2020 a 2030 o 8 %,</a:t>
            </a:r>
          </a:p>
          <a:p>
            <a:pPr>
              <a:spcBef>
                <a:spcPts val="0"/>
              </a:spcBef>
            </a:pPr>
            <a:r>
              <a:rPr lang="cs-CZ" sz="1400" b="1" dirty="0"/>
              <a:t> z 1 050 PJ/rok na 966 PJ/rok, tedy o 84 PJ/rok.</a:t>
            </a:r>
          </a:p>
          <a:p>
            <a:pPr>
              <a:spcBef>
                <a:spcPts val="0"/>
              </a:spcBef>
            </a:pPr>
            <a:r>
              <a:rPr lang="cs-CZ" sz="1400" b="1" dirty="0"/>
              <a:t>=&gt; je potřeba snižovat spotřebu tempem o 0,8 %/rok (8,4 PJ/rok</a:t>
            </a:r>
            <a:r>
              <a:rPr lang="cs-CZ" sz="1400" b="1" baseline="30000" dirty="0"/>
              <a:t>2</a:t>
            </a:r>
            <a:r>
              <a:rPr lang="cs-CZ" sz="1400" b="1" dirty="0"/>
              <a:t>)</a:t>
            </a:r>
            <a:endParaRPr lang="cs-CZ" sz="1400" dirty="0"/>
          </a:p>
        </p:txBody>
      </p:sp>
      <p:graphicFrame>
        <p:nvGraphicFramePr>
          <p:cNvPr id="7" name="Graf 6">
            <a:extLst>
              <a:ext uri="{FF2B5EF4-FFF2-40B4-BE49-F238E27FC236}">
                <a16:creationId xmlns:a16="http://schemas.microsoft.com/office/drawing/2014/main" xmlns="" id="{5C82BF98-118C-4BE8-A9D3-AC0C1C26C976}"/>
              </a:ext>
            </a:extLst>
          </p:cNvPr>
          <p:cNvGraphicFramePr/>
          <p:nvPr>
            <p:extLst/>
          </p:nvPr>
        </p:nvGraphicFramePr>
        <p:xfrm>
          <a:off x="266527" y="2060848"/>
          <a:ext cx="5730875" cy="45365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af 7">
            <a:extLst>
              <a:ext uri="{FF2B5EF4-FFF2-40B4-BE49-F238E27FC236}">
                <a16:creationId xmlns:a16="http://schemas.microsoft.com/office/drawing/2014/main" xmlns="" id="{CD853EBD-981E-485A-B7DB-AF04E8467E11}"/>
              </a:ext>
            </a:extLst>
          </p:cNvPr>
          <p:cNvGraphicFramePr/>
          <p:nvPr>
            <p:extLst/>
          </p:nvPr>
        </p:nvGraphicFramePr>
        <p:xfrm>
          <a:off x="5811143" y="2204641"/>
          <a:ext cx="6192688" cy="4320703"/>
        </p:xfrm>
        <a:graphic>
          <a:graphicData uri="http://schemas.openxmlformats.org/drawingml/2006/chart">
            <c:chart xmlns:c="http://schemas.openxmlformats.org/drawingml/2006/chart" xmlns:r="http://schemas.openxmlformats.org/officeDocument/2006/relationships" r:id="rId3"/>
          </a:graphicData>
        </a:graphic>
      </p:graphicFrame>
      <p:sp>
        <p:nvSpPr>
          <p:cNvPr id="6" name="Zástupný symbol pro obsah 2">
            <a:extLst>
              <a:ext uri="{FF2B5EF4-FFF2-40B4-BE49-F238E27FC236}">
                <a16:creationId xmlns:a16="http://schemas.microsoft.com/office/drawing/2014/main" xmlns="" id="{AC346132-0B09-4B11-8517-051B45AE602A}"/>
              </a:ext>
            </a:extLst>
          </p:cNvPr>
          <p:cNvSpPr txBox="1">
            <a:spLocks/>
          </p:cNvSpPr>
          <p:nvPr/>
        </p:nvSpPr>
        <p:spPr bwMode="auto">
          <a:xfrm>
            <a:off x="6457950" y="1215735"/>
            <a:ext cx="5407023" cy="73863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spcBef>
                <a:spcPts val="0"/>
              </a:spcBef>
            </a:pPr>
            <a:r>
              <a:rPr lang="cs-CZ" sz="1400" b="1" kern="0" dirty="0"/>
              <a:t>Snížit produkci CO</a:t>
            </a:r>
            <a:r>
              <a:rPr lang="cs-CZ" sz="1400" b="1" kern="0" baseline="-25000" dirty="0"/>
              <a:t>2 </a:t>
            </a:r>
            <a:r>
              <a:rPr lang="cs-CZ" sz="1400" b="1" kern="0" dirty="0"/>
              <a:t>mezi roky 2020 a 2030 o 10 %,</a:t>
            </a:r>
          </a:p>
          <a:p>
            <a:pPr>
              <a:spcBef>
                <a:spcPts val="0"/>
              </a:spcBef>
            </a:pPr>
            <a:r>
              <a:rPr lang="cs-CZ" sz="1400" b="1" kern="0" dirty="0"/>
              <a:t>ze 116 </a:t>
            </a:r>
            <a:r>
              <a:rPr lang="cs-CZ" sz="1400" b="1" kern="0" dirty="0" err="1"/>
              <a:t>Mt</a:t>
            </a:r>
            <a:r>
              <a:rPr lang="cs-CZ" sz="1400" b="1" kern="0" dirty="0"/>
              <a:t>/rok na 104 </a:t>
            </a:r>
            <a:r>
              <a:rPr lang="cs-CZ" sz="1400" b="1" kern="0" dirty="0" err="1"/>
              <a:t>Mt</a:t>
            </a:r>
            <a:r>
              <a:rPr lang="cs-CZ" sz="1400" b="1" kern="0" dirty="0"/>
              <a:t>/rok, tedy o 12 </a:t>
            </a:r>
            <a:r>
              <a:rPr lang="cs-CZ" sz="1400" b="1" kern="0" dirty="0" err="1"/>
              <a:t>Mt</a:t>
            </a:r>
            <a:r>
              <a:rPr lang="cs-CZ" sz="1400" b="1" kern="0" dirty="0"/>
              <a:t>/rok.</a:t>
            </a:r>
          </a:p>
          <a:p>
            <a:pPr>
              <a:spcBef>
                <a:spcPts val="0"/>
              </a:spcBef>
            </a:pPr>
            <a:r>
              <a:rPr lang="cs-CZ" sz="1400" b="1" dirty="0"/>
              <a:t>=&gt; je potřeba snižovat produkci tempem o 1 %/rok (1,2 </a:t>
            </a:r>
            <a:r>
              <a:rPr lang="cs-CZ" sz="1400" b="1" dirty="0" err="1"/>
              <a:t>Mt</a:t>
            </a:r>
            <a:r>
              <a:rPr lang="cs-CZ" sz="1400" b="1" dirty="0"/>
              <a:t>/rok</a:t>
            </a:r>
            <a:r>
              <a:rPr lang="cs-CZ" sz="1400" b="1" baseline="30000" dirty="0"/>
              <a:t>2</a:t>
            </a:r>
            <a:r>
              <a:rPr lang="cs-CZ" sz="1400" b="1" dirty="0"/>
              <a:t>)</a:t>
            </a:r>
            <a:endParaRPr lang="cs-CZ" sz="1400" dirty="0"/>
          </a:p>
          <a:p>
            <a:pPr>
              <a:spcBef>
                <a:spcPts val="0"/>
              </a:spcBef>
            </a:pPr>
            <a:endParaRPr lang="cs-CZ" sz="1400" kern="0" dirty="0"/>
          </a:p>
        </p:txBody>
      </p:sp>
    </p:spTree>
    <p:extLst>
      <p:ext uri="{BB962C8B-B14F-4D97-AF65-F5344CB8AC3E}">
        <p14:creationId xmlns:p14="http://schemas.microsoft.com/office/powerpoint/2010/main" val="1174931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4775" y="44624"/>
            <a:ext cx="9831512" cy="562074"/>
          </a:xfrm>
        </p:spPr>
        <p:txBody>
          <a:bodyPr>
            <a:normAutofit fontScale="90000"/>
          </a:bodyPr>
          <a:lstStyle/>
          <a:p>
            <a:pPr algn="l"/>
            <a:r>
              <a:rPr lang="cs-CZ" sz="2400" dirty="0"/>
              <a:t>Struktura konečné spotřeby energie v ČR</a:t>
            </a:r>
            <a:endParaRPr lang="de-DE" sz="1800" dirty="0"/>
          </a:p>
        </p:txBody>
      </p:sp>
      <p:sp>
        <p:nvSpPr>
          <p:cNvPr id="6" name="Obdélník 5"/>
          <p:cNvSpPr/>
          <p:nvPr/>
        </p:nvSpPr>
        <p:spPr>
          <a:xfrm>
            <a:off x="921500" y="1257729"/>
            <a:ext cx="10888698" cy="369332"/>
          </a:xfrm>
          <a:prstGeom prst="rect">
            <a:avLst/>
          </a:prstGeom>
        </p:spPr>
        <p:txBody>
          <a:bodyPr wrap="square">
            <a:spAutoFit/>
          </a:bodyPr>
          <a:lstStyle/>
          <a:p>
            <a:r>
              <a:rPr lang="cs-CZ" b="1" dirty="0">
                <a:solidFill>
                  <a:schemeClr val="tx1"/>
                </a:solidFill>
              </a:rPr>
              <a:t>Doprava je v ČR velmi významným a trvale rostoucím konečným spotřebitelem energie</a:t>
            </a:r>
            <a:endParaRPr lang="de-DE" dirty="0">
              <a:solidFill>
                <a:schemeClr val="tx1"/>
              </a:solidFill>
            </a:endParaRPr>
          </a:p>
        </p:txBody>
      </p:sp>
      <p:graphicFrame>
        <p:nvGraphicFramePr>
          <p:cNvPr id="7" name="Graf 6"/>
          <p:cNvGraphicFramePr/>
          <p:nvPr>
            <p:extLst>
              <p:ext uri="{D42A27DB-BD31-4B8C-83A1-F6EECF244321}">
                <p14:modId xmlns:p14="http://schemas.microsoft.com/office/powerpoint/2010/main" val="927661286"/>
              </p:ext>
            </p:extLst>
          </p:nvPr>
        </p:nvGraphicFramePr>
        <p:xfrm>
          <a:off x="247996" y="2000250"/>
          <a:ext cx="5851179" cy="43232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af 7">
            <a:extLst>
              <a:ext uri="{FF2B5EF4-FFF2-40B4-BE49-F238E27FC236}">
                <a16:creationId xmlns:a16="http://schemas.microsoft.com/office/drawing/2014/main" xmlns="" id="{85192D99-3779-4E12-8B17-87B43C31C9DC}"/>
              </a:ext>
            </a:extLst>
          </p:cNvPr>
          <p:cNvGraphicFramePr/>
          <p:nvPr>
            <p:extLst>
              <p:ext uri="{D42A27DB-BD31-4B8C-83A1-F6EECF244321}">
                <p14:modId xmlns:p14="http://schemas.microsoft.com/office/powerpoint/2010/main" val="2247984626"/>
              </p:ext>
            </p:extLst>
          </p:nvPr>
        </p:nvGraphicFramePr>
        <p:xfrm>
          <a:off x="5906046" y="1919485"/>
          <a:ext cx="5976664" cy="464494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6697" y="-15437"/>
            <a:ext cx="13264175" cy="764704"/>
          </a:xfrm>
        </p:spPr>
        <p:txBody>
          <a:bodyPr/>
          <a:lstStyle/>
          <a:p>
            <a:r>
              <a:rPr lang="cs-CZ" sz="2000" dirty="0">
                <a:cs typeface="Arial" charset="0"/>
              </a:rPr>
              <a:t>Realita vývoje spotřeby energie a produkce oxidu uhličitého v ČR</a:t>
            </a:r>
            <a:endParaRPr lang="de-DE" sz="2000" dirty="0">
              <a:cs typeface="Arial" charset="0"/>
            </a:endParaRPr>
          </a:p>
        </p:txBody>
      </p:sp>
      <p:sp>
        <p:nvSpPr>
          <p:cNvPr id="3" name="Zástupný symbol pro obsah 2"/>
          <p:cNvSpPr>
            <a:spLocks noGrp="1"/>
          </p:cNvSpPr>
          <p:nvPr>
            <p:ph idx="1"/>
          </p:nvPr>
        </p:nvSpPr>
        <p:spPr>
          <a:xfrm>
            <a:off x="626566" y="988929"/>
            <a:ext cx="4990345" cy="503957"/>
          </a:xfrm>
        </p:spPr>
        <p:txBody>
          <a:bodyPr/>
          <a:lstStyle/>
          <a:p>
            <a:pPr marL="176213" indent="-176213">
              <a:spcBef>
                <a:spcPts val="300"/>
              </a:spcBef>
              <a:buClr>
                <a:schemeClr val="accent1"/>
              </a:buClr>
            </a:pPr>
            <a:r>
              <a:rPr lang="cs-CZ" sz="1400" b="1" dirty="0">
                <a:ea typeface="Arial Unicode MS" panose="020B0604020202020204" pitchFamily="34" charset="-128"/>
                <a:cs typeface="Arial Unicode MS" panose="020B0604020202020204" pitchFamily="34" charset="-128"/>
              </a:rPr>
              <a:t>Spotřeba energie</a:t>
            </a:r>
            <a:r>
              <a:rPr lang="de-DE" sz="1400" b="1" dirty="0">
                <a:ea typeface="Arial Unicode MS" panose="020B0604020202020204" pitchFamily="34" charset="-128"/>
                <a:cs typeface="Arial Unicode MS" panose="020B0604020202020204" pitchFamily="34" charset="-128"/>
              </a:rPr>
              <a:t> - </a:t>
            </a:r>
            <a:r>
              <a:rPr lang="cs-CZ" sz="1400" b="1" dirty="0">
                <a:ea typeface="Arial Unicode MS" panose="020B0604020202020204" pitchFamily="34" charset="-128"/>
                <a:cs typeface="Arial Unicode MS" panose="020B0604020202020204" pitchFamily="34" charset="-128"/>
              </a:rPr>
              <a:t>t</a:t>
            </a:r>
            <a:r>
              <a:rPr lang="de-DE" sz="1400" b="1" dirty="0" err="1">
                <a:ea typeface="Arial Unicode MS" panose="020B0604020202020204" pitchFamily="34" charset="-128"/>
                <a:cs typeface="Arial Unicode MS" panose="020B0604020202020204" pitchFamily="34" charset="-128"/>
              </a:rPr>
              <a:t>rend</a:t>
            </a:r>
            <a:r>
              <a:rPr lang="de-DE" sz="1400" b="1" dirty="0">
                <a:ea typeface="Arial Unicode MS" panose="020B0604020202020204" pitchFamily="34" charset="-128"/>
                <a:cs typeface="Arial Unicode MS" panose="020B0604020202020204" pitchFamily="34" charset="-128"/>
              </a:rPr>
              <a:t> 2013 - 2016:</a:t>
            </a:r>
          </a:p>
          <a:p>
            <a:pPr marL="176213" indent="-176213"/>
            <a:r>
              <a:rPr lang="de-DE" sz="1400" b="1" dirty="0">
                <a:ea typeface="Arial Unicode MS" panose="020B0604020202020204" pitchFamily="34" charset="-128"/>
                <a:cs typeface="Arial Unicode MS" panose="020B0604020202020204" pitchFamily="34" charset="-128"/>
              </a:rPr>
              <a:t>- </a:t>
            </a:r>
            <a:r>
              <a:rPr lang="cs-CZ" sz="1400" b="1" dirty="0">
                <a:ea typeface="Arial Unicode MS" panose="020B0604020202020204" pitchFamily="34" charset="-128"/>
                <a:cs typeface="Arial Unicode MS" panose="020B0604020202020204" pitchFamily="34" charset="-128"/>
              </a:rPr>
              <a:t>průmysl a domácnosti</a:t>
            </a:r>
            <a:r>
              <a:rPr lang="de-DE" sz="1400" b="1" dirty="0">
                <a:ea typeface="Arial Unicode MS" panose="020B0604020202020204" pitchFamily="34" charset="-128"/>
                <a:cs typeface="Arial Unicode MS" panose="020B0604020202020204" pitchFamily="34" charset="-128"/>
              </a:rPr>
              <a:t>: </a:t>
            </a:r>
            <a:r>
              <a:rPr lang="cs-CZ" sz="1400" b="1" dirty="0">
                <a:ea typeface="Arial Unicode MS" panose="020B0604020202020204" pitchFamily="34" charset="-128"/>
                <a:cs typeface="Arial Unicode MS" panose="020B0604020202020204" pitchFamily="34" charset="-128"/>
              </a:rPr>
              <a:t>pokles</a:t>
            </a:r>
            <a:endParaRPr lang="de-DE" sz="1400" b="1" baseline="-25000" dirty="0">
              <a:ea typeface="Arial Unicode MS" panose="020B0604020202020204" pitchFamily="34" charset="-128"/>
              <a:cs typeface="Arial Unicode MS" panose="020B0604020202020204" pitchFamily="34" charset="-128"/>
            </a:endParaRPr>
          </a:p>
          <a:p>
            <a:pPr marL="176213" indent="-176213"/>
            <a:r>
              <a:rPr lang="de-DE" sz="1400" b="1" dirty="0">
                <a:ea typeface="Arial Unicode MS" panose="020B0604020202020204" pitchFamily="34" charset="-128"/>
                <a:cs typeface="Arial Unicode MS" panose="020B0604020202020204" pitchFamily="34" charset="-128"/>
              </a:rPr>
              <a:t>- </a:t>
            </a:r>
            <a:r>
              <a:rPr lang="cs-CZ" sz="1400" b="1" dirty="0">
                <a:ea typeface="Arial Unicode MS" panose="020B0604020202020204" pitchFamily="34" charset="-128"/>
                <a:cs typeface="Arial Unicode MS" panose="020B0604020202020204" pitchFamily="34" charset="-128"/>
              </a:rPr>
              <a:t>doprava</a:t>
            </a:r>
            <a:r>
              <a:rPr lang="de-DE" sz="1400" b="1" dirty="0">
                <a:ea typeface="Arial Unicode MS" panose="020B0604020202020204" pitchFamily="34" charset="-128"/>
                <a:cs typeface="Arial Unicode MS" panose="020B0604020202020204" pitchFamily="34" charset="-128"/>
              </a:rPr>
              <a:t>:</a:t>
            </a:r>
            <a:r>
              <a:rPr lang="cs-CZ" sz="1400" b="1" dirty="0">
                <a:ea typeface="Arial Unicode MS" panose="020B0604020202020204" pitchFamily="34" charset="-128"/>
                <a:cs typeface="Arial Unicode MS" panose="020B0604020202020204" pitchFamily="34" charset="-128"/>
              </a:rPr>
              <a:t> růst</a:t>
            </a:r>
            <a:r>
              <a:rPr lang="de-DE" sz="1400" b="1" dirty="0">
                <a:ea typeface="Arial Unicode MS" panose="020B0604020202020204" pitchFamily="34" charset="-128"/>
                <a:cs typeface="Arial Unicode MS" panose="020B0604020202020204" pitchFamily="34" charset="-128"/>
              </a:rPr>
              <a:t> 10 PJ/rok</a:t>
            </a:r>
            <a:r>
              <a:rPr lang="de-DE" sz="1400" b="1" baseline="30000" dirty="0">
                <a:ea typeface="Arial Unicode MS" panose="020B0604020202020204" pitchFamily="34" charset="-128"/>
                <a:cs typeface="Arial Unicode MS" panose="020B0604020202020204" pitchFamily="34" charset="-128"/>
              </a:rPr>
              <a:t>2</a:t>
            </a:r>
            <a:r>
              <a:rPr lang="de-DE" sz="1400" b="1" dirty="0">
                <a:ea typeface="Arial Unicode MS" panose="020B0604020202020204" pitchFamily="34" charset="-128"/>
                <a:cs typeface="Arial Unicode MS" panose="020B0604020202020204" pitchFamily="34" charset="-128"/>
              </a:rPr>
              <a:t> (</a:t>
            </a:r>
            <a:r>
              <a:rPr lang="cs-CZ" sz="1400" b="1" dirty="0">
                <a:ea typeface="Arial Unicode MS" panose="020B0604020202020204" pitchFamily="34" charset="-128"/>
                <a:cs typeface="Arial Unicode MS" panose="020B0604020202020204" pitchFamily="34" charset="-128"/>
              </a:rPr>
              <a:t>3,3</a:t>
            </a:r>
            <a:r>
              <a:rPr lang="de-DE" sz="1400" b="1" dirty="0">
                <a:ea typeface="Arial Unicode MS" panose="020B0604020202020204" pitchFamily="34" charset="-128"/>
                <a:cs typeface="Arial Unicode MS" panose="020B0604020202020204" pitchFamily="34" charset="-128"/>
              </a:rPr>
              <a:t> %</a:t>
            </a:r>
            <a:r>
              <a:rPr lang="cs-CZ" sz="1400" b="1" dirty="0">
                <a:ea typeface="Arial Unicode MS" panose="020B0604020202020204" pitchFamily="34" charset="-128"/>
                <a:cs typeface="Arial Unicode MS" panose="020B0604020202020204" pitchFamily="34" charset="-128"/>
              </a:rPr>
              <a:t>/rok</a:t>
            </a:r>
            <a:r>
              <a:rPr lang="de-DE" sz="1400" b="1" dirty="0">
                <a:ea typeface="Arial Unicode MS" panose="020B0604020202020204" pitchFamily="34" charset="-128"/>
                <a:cs typeface="Arial Unicode MS" panose="020B0604020202020204" pitchFamily="34" charset="-128"/>
              </a:rPr>
              <a:t>)</a:t>
            </a:r>
            <a:endParaRPr lang="de-DE" sz="1400" dirty="0"/>
          </a:p>
        </p:txBody>
      </p:sp>
      <p:sp>
        <p:nvSpPr>
          <p:cNvPr id="6" name="Zástupný symbol pro obsah 2">
            <a:extLst>
              <a:ext uri="{FF2B5EF4-FFF2-40B4-BE49-F238E27FC236}">
                <a16:creationId xmlns:a16="http://schemas.microsoft.com/office/drawing/2014/main" xmlns="" id="{AC346132-0B09-4B11-8517-051B45AE602A}"/>
              </a:ext>
            </a:extLst>
          </p:cNvPr>
          <p:cNvSpPr txBox="1">
            <a:spLocks/>
          </p:cNvSpPr>
          <p:nvPr/>
        </p:nvSpPr>
        <p:spPr bwMode="auto">
          <a:xfrm>
            <a:off x="6747247" y="1005705"/>
            <a:ext cx="4347828" cy="50395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fontAlgn="base">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388"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2pPr>
            <a:lvl3pPr marL="358775"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3pPr>
            <a:lvl4pPr marL="538163" indent="-177800" algn="l" rtl="0" fontAlgn="base">
              <a:lnSpc>
                <a:spcPct val="110000"/>
              </a:lnSpc>
              <a:spcBef>
                <a:spcPct val="0"/>
              </a:spcBef>
              <a:spcAft>
                <a:spcPct val="0"/>
              </a:spcAft>
              <a:buClr>
                <a:schemeClr val="accent1"/>
              </a:buClr>
              <a:buChar char="•"/>
              <a:tabLst/>
              <a:defRPr>
                <a:solidFill>
                  <a:schemeClr val="tx1"/>
                </a:solidFill>
                <a:latin typeface="Arial" pitchFamily="34" charset="0"/>
                <a:ea typeface="+mn-ea"/>
                <a:cs typeface="Arial" pitchFamily="34" charset="0"/>
              </a:defRPr>
            </a:lvl4pPr>
            <a:lvl5pPr marL="717550" indent="-177800" algn="l" rtl="0" fontAlgn="base">
              <a:lnSpc>
                <a:spcPct val="110000"/>
              </a:lnSpc>
              <a:spcBef>
                <a:spcPct val="0"/>
              </a:spcBef>
              <a:spcAft>
                <a:spcPct val="0"/>
              </a:spcAft>
              <a:buClr>
                <a:schemeClr val="accent1"/>
              </a:buClr>
              <a:buChar char="•"/>
              <a:tabLst/>
              <a:defRPr baseline="0">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marL="176213" indent="-176213">
              <a:spcBef>
                <a:spcPts val="300"/>
              </a:spcBef>
              <a:buClr>
                <a:schemeClr val="accent1"/>
              </a:buClr>
            </a:pPr>
            <a:r>
              <a:rPr lang="de-DE" sz="1400" b="1" dirty="0" err="1">
                <a:ea typeface="Arial Unicode MS" panose="020B0604020202020204" pitchFamily="34" charset="-128"/>
                <a:cs typeface="Arial Unicode MS" panose="020B0604020202020204" pitchFamily="34" charset="-128"/>
              </a:rPr>
              <a:t>Produk</a:t>
            </a:r>
            <a:r>
              <a:rPr lang="cs-CZ" sz="1400" b="1" dirty="0" err="1">
                <a:ea typeface="Arial Unicode MS" panose="020B0604020202020204" pitchFamily="34" charset="-128"/>
                <a:cs typeface="Arial Unicode MS" panose="020B0604020202020204" pitchFamily="34" charset="-128"/>
              </a:rPr>
              <a:t>ce</a:t>
            </a:r>
            <a:r>
              <a:rPr lang="cs-CZ" sz="1400" b="1" dirty="0">
                <a:ea typeface="Arial Unicode MS" panose="020B0604020202020204" pitchFamily="34" charset="-128"/>
                <a:cs typeface="Arial Unicode MS" panose="020B0604020202020204" pitchFamily="34" charset="-128"/>
              </a:rPr>
              <a:t> </a:t>
            </a:r>
            <a:r>
              <a:rPr lang="de-DE" sz="1400" b="1" dirty="0">
                <a:ea typeface="Arial Unicode MS" panose="020B0604020202020204" pitchFamily="34" charset="-128"/>
                <a:cs typeface="Arial Unicode MS" panose="020B0604020202020204" pitchFamily="34" charset="-128"/>
              </a:rPr>
              <a:t>CO</a:t>
            </a:r>
            <a:r>
              <a:rPr lang="de-DE" sz="1400" b="1" baseline="-25000" dirty="0">
                <a:ea typeface="Arial Unicode MS" panose="020B0604020202020204" pitchFamily="34" charset="-128"/>
                <a:cs typeface="Arial Unicode MS" panose="020B0604020202020204" pitchFamily="34" charset="-128"/>
              </a:rPr>
              <a:t>2</a:t>
            </a:r>
            <a:r>
              <a:rPr lang="cs-CZ" sz="1400" b="1" baseline="-25000" dirty="0">
                <a:ea typeface="Arial Unicode MS" panose="020B0604020202020204" pitchFamily="34" charset="-128"/>
                <a:cs typeface="Arial Unicode MS" panose="020B0604020202020204" pitchFamily="34" charset="-128"/>
              </a:rPr>
              <a:t> </a:t>
            </a:r>
            <a:r>
              <a:rPr lang="cs-CZ" sz="1400" b="1" dirty="0">
                <a:ea typeface="Arial Unicode MS" panose="020B0604020202020204" pitchFamily="34" charset="-128"/>
                <a:cs typeface="Arial Unicode MS" panose="020B0604020202020204" pitchFamily="34" charset="-128"/>
              </a:rPr>
              <a:t>t</a:t>
            </a:r>
            <a:r>
              <a:rPr lang="de-DE" sz="1400" b="1" dirty="0" err="1">
                <a:ea typeface="Arial Unicode MS" panose="020B0604020202020204" pitchFamily="34" charset="-128"/>
                <a:cs typeface="Arial Unicode MS" panose="020B0604020202020204" pitchFamily="34" charset="-128"/>
              </a:rPr>
              <a:t>rend</a:t>
            </a:r>
            <a:r>
              <a:rPr lang="de-DE" sz="1400" b="1" dirty="0">
                <a:ea typeface="Arial Unicode MS" panose="020B0604020202020204" pitchFamily="34" charset="-128"/>
                <a:cs typeface="Arial Unicode MS" panose="020B0604020202020204" pitchFamily="34" charset="-128"/>
              </a:rPr>
              <a:t> 2000 - 2016:</a:t>
            </a:r>
          </a:p>
          <a:p>
            <a:pPr marL="176213" indent="-176213">
              <a:spcBef>
                <a:spcPts val="300"/>
              </a:spcBef>
              <a:buClr>
                <a:schemeClr val="accent1"/>
              </a:buClr>
            </a:pPr>
            <a:r>
              <a:rPr lang="de-DE" sz="1400" b="1" dirty="0">
                <a:ea typeface="Arial Unicode MS" panose="020B0604020202020204" pitchFamily="34" charset="-128"/>
                <a:cs typeface="Arial Unicode MS" panose="020B0604020202020204" pitchFamily="34" charset="-128"/>
              </a:rPr>
              <a:t>- </a:t>
            </a:r>
            <a:r>
              <a:rPr lang="cs-CZ" sz="1400" b="1" dirty="0">
                <a:ea typeface="Arial Unicode MS" panose="020B0604020202020204" pitchFamily="34" charset="-128"/>
                <a:cs typeface="Arial Unicode MS" panose="020B0604020202020204" pitchFamily="34" charset="-128"/>
              </a:rPr>
              <a:t>průmysl a domácnosti</a:t>
            </a:r>
            <a:r>
              <a:rPr lang="de-DE" sz="1400" b="1" dirty="0">
                <a:ea typeface="Arial Unicode MS" panose="020B0604020202020204" pitchFamily="34" charset="-128"/>
                <a:cs typeface="Arial Unicode MS" panose="020B0604020202020204" pitchFamily="34" charset="-128"/>
              </a:rPr>
              <a:t>: </a:t>
            </a:r>
            <a:r>
              <a:rPr lang="cs-CZ" sz="1400" b="1" dirty="0">
                <a:ea typeface="Arial Unicode MS" panose="020B0604020202020204" pitchFamily="34" charset="-128"/>
                <a:cs typeface="Arial Unicode MS" panose="020B0604020202020204" pitchFamily="34" charset="-128"/>
              </a:rPr>
              <a:t>pokles</a:t>
            </a:r>
            <a:endParaRPr lang="de-DE" sz="1400" b="1" baseline="-25000" dirty="0">
              <a:ea typeface="Arial Unicode MS" panose="020B0604020202020204" pitchFamily="34" charset="-128"/>
              <a:cs typeface="Arial Unicode MS" panose="020B0604020202020204" pitchFamily="34" charset="-128"/>
            </a:endParaRPr>
          </a:p>
          <a:p>
            <a:pPr marL="176213" indent="-176213">
              <a:spcBef>
                <a:spcPts val="300"/>
              </a:spcBef>
              <a:buClr>
                <a:schemeClr val="accent1"/>
              </a:buClr>
            </a:pPr>
            <a:r>
              <a:rPr lang="de-DE" sz="1400" b="1" dirty="0">
                <a:ea typeface="Arial Unicode MS" panose="020B0604020202020204" pitchFamily="34" charset="-128"/>
                <a:cs typeface="Arial Unicode MS" panose="020B0604020202020204" pitchFamily="34" charset="-128"/>
              </a:rPr>
              <a:t> - </a:t>
            </a:r>
            <a:r>
              <a:rPr lang="cs-CZ" sz="1400" b="1" dirty="0">
                <a:ea typeface="Arial Unicode MS" panose="020B0604020202020204" pitchFamily="34" charset="-128"/>
                <a:cs typeface="Arial Unicode MS" panose="020B0604020202020204" pitchFamily="34" charset="-128"/>
              </a:rPr>
              <a:t>doprava</a:t>
            </a:r>
            <a:r>
              <a:rPr lang="de-DE" sz="1400" b="1" dirty="0">
                <a:ea typeface="Arial Unicode MS" panose="020B0604020202020204" pitchFamily="34" charset="-128"/>
                <a:cs typeface="Arial Unicode MS" panose="020B0604020202020204" pitchFamily="34" charset="-128"/>
              </a:rPr>
              <a:t>:</a:t>
            </a:r>
            <a:r>
              <a:rPr lang="cs-CZ" sz="1400" b="1" dirty="0">
                <a:ea typeface="Arial Unicode MS" panose="020B0604020202020204" pitchFamily="34" charset="-128"/>
                <a:cs typeface="Arial Unicode MS" panose="020B0604020202020204" pitchFamily="34" charset="-128"/>
              </a:rPr>
              <a:t> růst</a:t>
            </a:r>
            <a:r>
              <a:rPr lang="de-DE" sz="1400" b="1" dirty="0">
                <a:ea typeface="Arial Unicode MS" panose="020B0604020202020204" pitchFamily="34" charset="-128"/>
                <a:cs typeface="Arial Unicode MS" panose="020B0604020202020204" pitchFamily="34" charset="-128"/>
              </a:rPr>
              <a:t> </a:t>
            </a:r>
            <a:endParaRPr lang="de-DE" sz="1400" kern="0" dirty="0"/>
          </a:p>
        </p:txBody>
      </p:sp>
      <p:graphicFrame>
        <p:nvGraphicFramePr>
          <p:cNvPr id="7" name="Graf 6">
            <a:extLst>
              <a:ext uri="{FF2B5EF4-FFF2-40B4-BE49-F238E27FC236}">
                <a16:creationId xmlns:a16="http://schemas.microsoft.com/office/drawing/2014/main" xmlns="" id="{F0B5E801-B0AB-4F5D-9624-D90A3CAAE458}"/>
              </a:ext>
            </a:extLst>
          </p:cNvPr>
          <p:cNvGraphicFramePr/>
          <p:nvPr>
            <p:extLst/>
          </p:nvPr>
        </p:nvGraphicFramePr>
        <p:xfrm>
          <a:off x="-23812" y="1936375"/>
          <a:ext cx="6122987" cy="42569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Graf 9">
            <a:extLst>
              <a:ext uri="{FF2B5EF4-FFF2-40B4-BE49-F238E27FC236}">
                <a16:creationId xmlns:a16="http://schemas.microsoft.com/office/drawing/2014/main" xmlns="" id="{E9292964-A282-47A2-8676-BC1917046CBA}"/>
              </a:ext>
            </a:extLst>
          </p:cNvPr>
          <p:cNvGraphicFramePr/>
          <p:nvPr>
            <p:extLst/>
          </p:nvPr>
        </p:nvGraphicFramePr>
        <p:xfrm>
          <a:off x="6024282" y="2038277"/>
          <a:ext cx="6031967" cy="4155054"/>
        </p:xfrm>
        <a:graphic>
          <a:graphicData uri="http://schemas.openxmlformats.org/drawingml/2006/chart">
            <c:chart xmlns:c="http://schemas.openxmlformats.org/drawingml/2006/chart" xmlns:r="http://schemas.openxmlformats.org/officeDocument/2006/relationships" r:id="rId3"/>
          </a:graphicData>
        </a:graphic>
      </p:graphicFrame>
      <p:sp>
        <p:nvSpPr>
          <p:cNvPr id="4" name="Obdélník 3">
            <a:extLst>
              <a:ext uri="{FF2B5EF4-FFF2-40B4-BE49-F238E27FC236}">
                <a16:creationId xmlns:a16="http://schemas.microsoft.com/office/drawing/2014/main" xmlns="" id="{4DC83410-0F97-45EA-A2F0-14D12304EF60}"/>
              </a:ext>
            </a:extLst>
          </p:cNvPr>
          <p:cNvSpPr/>
          <p:nvPr/>
        </p:nvSpPr>
        <p:spPr>
          <a:xfrm>
            <a:off x="1709581" y="6155231"/>
            <a:ext cx="10346668" cy="338554"/>
          </a:xfrm>
          <a:prstGeom prst="rect">
            <a:avLst/>
          </a:prstGeom>
        </p:spPr>
        <p:txBody>
          <a:bodyPr wrap="square">
            <a:spAutoFit/>
          </a:bodyPr>
          <a:lstStyle/>
          <a:p>
            <a:r>
              <a:rPr lang="cs-CZ" sz="1600" b="1" dirty="0">
                <a:solidFill>
                  <a:schemeClr val="tx1"/>
                </a:solidFill>
                <a:ea typeface="Arial Unicode MS" panose="020B0604020202020204" pitchFamily="34" charset="-128"/>
                <a:cs typeface="Arial Unicode MS" panose="020B0604020202020204" pitchFamily="34" charset="-128"/>
              </a:rPr>
              <a:t>V dopravě je nutno kromě úspory energie - 0,8 % / rok v prvé řadě zastavit dosavadní růst + 3,3 % / rok !</a:t>
            </a:r>
            <a:r>
              <a:rPr lang="de-DE" sz="1600" b="1" dirty="0">
                <a:solidFill>
                  <a:schemeClr val="tx1"/>
                </a:solidFill>
                <a:ea typeface="Arial Unicode MS" panose="020B0604020202020204" pitchFamily="34" charset="-128"/>
                <a:cs typeface="Arial Unicode MS" panose="020B0604020202020204" pitchFamily="34" charset="-128"/>
              </a:rPr>
              <a:t> </a:t>
            </a:r>
            <a:endParaRPr lang="cs-CZ" sz="1600" dirty="0">
              <a:solidFill>
                <a:schemeClr val="tx1"/>
              </a:solidFill>
            </a:endParaRPr>
          </a:p>
        </p:txBody>
      </p:sp>
    </p:spTree>
    <p:extLst>
      <p:ext uri="{BB962C8B-B14F-4D97-AF65-F5344CB8AC3E}">
        <p14:creationId xmlns:p14="http://schemas.microsoft.com/office/powerpoint/2010/main" val="10487315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DT_VERSION" val="4.1.2.0"/>
  <p:tag name="CDT_CREATORVERSION" val="4.1.2.0"/>
  <p:tag name="CDT_TEMPLATEVERSION" val="2.0.0"/>
  <p:tag name="CDT_FONTSET" val="Arial"/>
  <p:tag name="CDT_CUSTOMER" val="Siemens_2016_16x9"/>
  <p:tag name="CDT_CUSTOMER_NAME" val="Siemens AG (Corporate Design Update 2016)"/>
  <p:tag name="CDT_LANGUAGE" val="1033"/>
  <p:tag name="ARTICULATE_SLIDE_COUNT" val="21"/>
  <p:tag name="ARTICULATE_PROJECT_OPEN" val="0"/>
  <p:tag name="THINKCELLPRESENTATIONDONOTDELETE" val="&lt;?xml version=&quot;1.0&quot; encoding=&quot;UTF-16&quot; standalone=&quot;yes&quot;?&gt;&lt;root reqver=&quot;23045&quot;&gt;&lt;version val=&quot;25160&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1&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0&quot;/&gt;&lt;/m_mruColor&gt;&lt;m_eweekdayFirstOfWeek val=&quot;2&quot;/&gt;&lt;m_eweekdayFirstOfWorkweek val=&quot;1&quot;/&gt;&lt;m_eweekdayFirstOfWeekend val=&quot;6&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7:0-0-326,75-960,5"/>
  <p:tag name="CDT_MASTERSHAPE2" val="57350:326,7-26,62504-68,50504-933,8749"/>
  <p:tag name="CDT_MASTERSHAPE3" val="57351:295,7487-26,62504-30,95134-933,8749"/>
  <p:tag name="CDT_MASTERSHAPE4" val="6:0-480,25-0,1250394-0,1250394"/>
  <p:tag name="CDT_MASTERSHAPE5" val="8:0-809,1249-63,37504-113,375"/>
</p:tagLst>
</file>

<file path=ppt/tags/tag10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101.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102.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103.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104.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105.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532,9134"/>
  <p:tag name="CDT_PROT_HEIGHT" val="374,25"/>
</p:tagLst>
</file>

<file path=ppt/tags/tag10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107.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108.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317,4803"/>
  <p:tag name="CDT_PROT_HEIGHT" val="374,25"/>
</p:tagLst>
</file>

<file path=ppt/tags/tag109.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78,2697"/>
  <p:tag name="CDT_PROT_WIDTH" val="317,4803"/>
  <p:tag name="CDT_PROT_HEIGHT" val="374,25"/>
</p:tagLst>
</file>

<file path=ppt/tags/tag1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7:0-0-406,5005-960,5"/>
  <p:tag name="CDT_MASTERSHAPE2" val="57350:337,575-26,62504-68,50504-933,8749"/>
  <p:tag name="CDT_MASTERSHAPE3" val="57351:406,08-26,62504-30,95134-933,8749"/>
  <p:tag name="CDT_MASTERSHAPE4" val="6:0-480,25-0,1250394-0,1250394"/>
  <p:tag name="CDT_MASTERSHAPE5" val="9:0-809,1249-63,37504-113,375"/>
</p:tagLst>
</file>

<file path=ppt/tags/tag11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111.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112.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204,0945"/>
  <p:tag name="CDT_PROT_HEIGHT" val="374,25"/>
</p:tagLst>
</file>

<file path=ppt/tags/tag113.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264,7559"/>
  <p:tag name="CDT_PROT_WIDTH" val="215,4941"/>
  <p:tag name="CDT_PROT_HEIGHT" val="374,25"/>
</p:tagLst>
</file>

<file path=ppt/tags/tag114.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204,125"/>
  <p:tag name="CDT_PROT_HEIGHT" val="374,25"/>
</p:tagLst>
</file>

<file path=ppt/tags/tag11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116.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117.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646,3749"/>
  <p:tag name="CDT_PROT_HEIGHT" val="181,375"/>
</p:tagLst>
</file>

<file path=ppt/tags/tag118.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646,3749"/>
  <p:tag name="CDT_PROT_HEIGHT" val="181,5"/>
</p:tagLst>
</file>

<file path=ppt/tags/tag11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1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5:111,25-366,85-374,25-593,65"/>
  <p:tag name="CDT_MASTERSHAPE2" val="13:111,25-366,8501-374,25-593,6499"/>
  <p:tag name="CDT_MASTERSHAPE3" val="2:0-0-99,87504-960,5"/>
  <p:tag name="CDT_MASTERSHAPE4" val="11:111,25-0-374,25-355,51"/>
</p:tagLst>
</file>

<file path=ppt/tags/tag120.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121.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317,4803"/>
  <p:tag name="CDT_PROT_HEIGHT" val="181,375"/>
</p:tagLst>
</file>

<file path=ppt/tags/tag122.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78,2696"/>
  <p:tag name="CDT_PROT_WIDTH" val="317,4803"/>
  <p:tag name="CDT_PROT_HEIGHT" val="181,375"/>
</p:tagLst>
</file>

<file path=ppt/tags/tag123.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317,4803"/>
  <p:tag name="CDT_PROT_HEIGHT" val="181,5"/>
</p:tagLst>
</file>

<file path=ppt/tags/tag124.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378,2697"/>
  <p:tag name="CDT_PROT_WIDTH" val="317,4803"/>
  <p:tag name="CDT_PROT_HEIGHT" val="181,5"/>
</p:tagLst>
</file>

<file path=ppt/tags/tag12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TARGETSHAPE_NEW" val="20"/>
  <p:tag name="CDT_DELETE_ONEVENT_NEWPRES" val="False"/>
  <p:tag name="CDT_PROT" val="2"/>
  <p:tag name="CDT_PROT_TOP" val="111,25"/>
  <p:tag name="CDT_PROT_LEFT" val="366,8501"/>
  <p:tag name="CDT_PROT_WIDTH" val="593,6499"/>
  <p:tag name="CDT_PROT_HEIGHT" val="374,25"/>
</p:tagLst>
</file>

<file path=ppt/tags/tag128.xml><?xml version="1.0" encoding="utf-8"?>
<p:tagLst xmlns:a="http://schemas.openxmlformats.org/drawingml/2006/main" xmlns:r="http://schemas.openxmlformats.org/officeDocument/2006/relationships" xmlns:p="http://schemas.openxmlformats.org/presentationml/2006/main">
  <p:tag name="CDT_INTERSECT_SLIDE" val="False"/>
  <p:tag name="CDT_NAVBARONTHISSLIDE" val="True"/>
  <p:tag name="CDT_DESIGNS_NAME" val="Siemens 2013 – 16:9"/>
  <p:tag name="CDT_MASTERS_NAME" val="Title fullscreen (big bar up)"/>
  <p:tag name="CDT_LAYOUT_TYPE" val="1"/>
  <p:tag name="CDT_ORIGINAL_DESIGNS_NAME" val="Siemens 2013 – 16:9"/>
  <p:tag name="CDT_ORIGINAL_MASTERS_NAME" val="Title fullscreen (big bar up)"/>
  <p:tag name="CDT_ORIGINAL_LAYOUT_TYPE" val="1"/>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13:111,25-49,37504-374,25-306,1349"/>
  <p:tag name="CDT_MASTERSHAPE3" val="5:111,25-366,85-374,25-593,65"/>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A6eubML3QvCkPQnYdnHm4w"/>
</p:tagLst>
</file>

<file path=ppt/tags/tag1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Lst>
</file>

<file path=ppt/tags/tag1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646,3749"/>
</p:tagLst>
</file>

<file path=ppt/tags/tag1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532,9134"/>
</p:tagLst>
</file>

<file path=ppt/tags/tag1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430,875"/>
  <p:tag name="CDT_MASTERSHAPE3" val="4:111,25-491,625-374,25-430,875"/>
</p:tagLst>
</file>

<file path=ppt/tags/tag1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646,3749"/>
  <p:tag name="CDT_MASTERSHAPE3" val="13:304-49,37504-181,5-646,3749"/>
</p:tagLst>
</file>

<file path=ppt/tags/tag1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283,5"/>
  <p:tag name="CDT_MASTERSHAPE3" val="13:111,25-344,125-374,25-283,4646"/>
  <p:tag name="CDT_MASTERSHAPE4" val="12:111,25-639,0355-374,25-283,4646"/>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430,875"/>
  <p:tag name="CDT_MASTERSHAPE3" val="4:111,25-491,625-181,375-430,875"/>
  <p:tag name="CDT_MASTERSHAPE4" val="5:304-49,37504-181,5-430,875"/>
  <p:tag name="CDT_MASTERSHAPE5" val="6:304-491,625-181,5-430,875"/>
</p:tagLst>
</file>

<file path=ppt/tags/tag2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5:111,25-820,4528-374,25-102,0472"/>
</p:tagLst>
</file>

<file path=ppt/tags/tag2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646,3749"/>
  <p:tag name="CDT_MASTERSHAPE3" val="5:111,25-820,4528-374,25-102,0472"/>
</p:tagLst>
</file>

<file path=ppt/tags/tag2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532,9134"/>
  <p:tag name="CDT_MASTERSHAPE3" val="6:111,25-820,4528-374,25-102,0472"/>
</p:tagLst>
</file>

<file path=ppt/tags/tag2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317,4803"/>
  <p:tag name="CDT_MASTERSHAPE3" val="13:111,25-378,2697-374,25-317,4803"/>
  <p:tag name="CDT_MASTERSHAPE4" val="6:111,25-820,4528-374,25-102,0472"/>
</p:tagLst>
</file>

<file path=ppt/tags/tag2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204,0945"/>
  <p:tag name="CDT_MASTERSHAPE3" val="13:111,25-264,7559-374,25-215,4941"/>
  <p:tag name="CDT_MASTERSHAPE4" val="12:111,25-491,625-374,25-204,125"/>
  <p:tag name="CDT_MASTERSHAPE5" val="7:111,25-820,4528-374,25-102,0472"/>
</p:tagLst>
</file>

<file path=ppt/tags/tag2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646,3749"/>
  <p:tag name="CDT_MASTERSHAPE3" val="13:304-49,37504-181,5-646,3749"/>
  <p:tag name="CDT_MASTERSHAPE4" val="6:111,25-820,4528-374,25-102,0472"/>
</p:tagLst>
</file>

<file path=ppt/tags/tag2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317,4803"/>
  <p:tag name="CDT_MASTERSHAPE3" val="13:111,25-378,2696-181,375-317,4803"/>
  <p:tag name="CDT_MASTERSHAPE4" val="12:304-49,37504-181,5-317,4803"/>
  <p:tag name="CDT_MASTERSHAPE5" val="15:304-378,2697-181,5-317,4803"/>
  <p:tag name="CDT_MASTERSHAPE6" val="10:111,25-820,4528-374,25-102,0472"/>
</p:tagLst>
</file>

<file path=ppt/tags/tag2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5:0-0-99,87504-960,5"/>
  <p:tag name="CDT_MASTERSHAPE2" val="3078:0-0-99,87504-960,5"/>
  <p:tag name="CDT_MASTERSHAPE3" val="3079:111,25-49,37504-374,25-646,3749"/>
  <p:tag name="CDT_MASTERSHAPE4" val="10:0-809,1142-63,50622-113,3858"/>
  <p:tag name="CDT_MASTERSHAPE5" val="16:485,5-0-34-960,5"/>
  <p:tag name="CDT_MASTERSHAPE6" val="17:519,5-0-20,5-309,6244"/>
  <p:tag name="CDT_MASTERSHAPE7" val="18:519,5-0-20,5-138,9988"/>
  <p:tag name="CDT_MASTERSHAPE8" val="19:519,5-298,2492-20,5-662,2507"/>
  <p:tag name="CDT_MASTERSHAPE9" val="20:0-480,25-0,1250394-0,1250394"/>
  <p:tag name="CDT_MASTERSHAPE10" val="3072:0-0-0-0"/>
  <p:tag name="CDT_MASTERSHAPE11" val="3073:0-0-0-0"/>
  <p:tag name="CDT_MASTERSHAPE12" val="3074:0-0-0-0"/>
  <p:tag name="CDT_MASTERSHAPE13" val="3075:0-0-0-0"/>
  <p:tag name="CDT_MASTERSHAPE14" val="3076:0-0-0-0"/>
  <p:tag name="CDT_MASTERSHAPE15" val="3077:0-0-0-0"/>
  <p:tag name="CDT_MASTERSHAPE16" val="3080:0-0-0-0"/>
  <p:tag name="CDT_MASTERSHAPE17" val="3081:0-0-0-0"/>
  <p:tag name="CDT_MASTERSHAPE18" val="3082:0-0-0-0"/>
  <p:tag name="CDT_MASTERSHAPE19" val="3083:0-0-0-0"/>
  <p:tag name="CDT_MASTERSHAPE20" val="3084:0-0-0-0"/>
  <p:tag name="CDT_MASTERSHAPE21" val="3085:0-0-0-0"/>
  <p:tag name="CDT_MASTERSHAPE22" val="3086:0-0-0-0"/>
  <p:tag name="CDT_MASTERSHAPE23" val="3087:0-0-0-0"/>
  <p:tag name="CDT_MASTERSHAPE24" val="3088:0-0-0-0"/>
  <p:tag name="CDT_MASTERSHAPE25" val="3089:0-0-0-0"/>
  <p:tag name="CDT_MASTERSHAPE26" val="3090:0-0-0-0"/>
  <p:tag name="CDT_MASTERSHAPE27" val="3091:0-0-0-0"/>
  <p:tag name="CDT_MASTERSHAPE28" val="3092:0-0-0-0"/>
  <p:tag name="CDT_MASTERSHAPE29" val="3093:0-0-0-0"/>
  <p:tag name="CDT_MASTERSHAPE30" val="3094:0-0-0-0"/>
  <p:tag name="CDT_MASTERSHAPE31" val="3095:0-0-0-0"/>
  <p:tag name="CDT_MASTERSHAPE32" val="3096:0-0-0-0"/>
</p:tagLst>
</file>

<file path=ppt/tags/tag2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4"/>
  <p:tag name="CDT_TARGETSHAPE_NEW" val="1"/>
  <p:tag name="CDT_PROT" val="3"/>
  <p:tag name="CDT_PROT_TOP" val="485,5"/>
  <p:tag name="CDT_PROT_LEFT" val="0"/>
  <p:tag name="CDT_PROT_WIDTH" val="960,5"/>
  <p:tag name="CDT_PROT_HEIGHT" val="34"/>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8"/>
  <p:tag name="CDT_PROT" val="3"/>
  <p:tag name="CDT_PROT_TOP" val="519,5"/>
  <p:tag name="CDT_PROT_LEFT" val="0"/>
  <p:tag name="CDT_PROT_WIDTH" val="309,6244"/>
  <p:tag name="CDT_PROT_HEIGHT" val="20,5"/>
</p:tagLst>
</file>

<file path=ppt/tags/tag3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5"/>
  <p:tag name="CDT_TARGETSHAPE_NEW" val="7"/>
  <p:tag name="CDT_PROT" val="3"/>
  <p:tag name="CDT_PROT_TOP" val="519,5"/>
  <p:tag name="CDT_PROT_LEFT" val="0"/>
  <p:tag name="CDT_PROT_WIDTH" val="138,9988"/>
  <p:tag name="CDT_PROT_HEIGHT" val="20,5"/>
</p:tagLst>
</file>

<file path=ppt/tags/tag32.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9"/>
  <p:tag name="CDT_PROT" val="3"/>
  <p:tag name="CDT_PROT_TOP" val="519,5"/>
  <p:tag name="CDT_PROT_LEFT" val="298,2492"/>
  <p:tag name="CDT_PROT_WIDTH" val="662,2507"/>
  <p:tag name="CDT_PROT_HEIGHT" val="20,5"/>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8.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DELETE_ONEVENT_NEWPRES" val="False"/>
  <p:tag name="CDT_PROT" val="2"/>
  <p:tag name="CDT_PROT_TOP" val="0"/>
  <p:tag name="CDT_PROT_LEFT" val="0"/>
  <p:tag name="CDT_PROT_WIDTH" val="960,5"/>
  <p:tag name="CDT_PROT_HEIGHT" val="99,87504"/>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4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4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48.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5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TARGETSHAPE_NEW" val="20"/>
  <p:tag name="CDT_DELETE_ONEVENT_NEWPRES" val="False"/>
  <p:tag name="CDT_PROT" val="2"/>
  <p:tag name="CDT_PROT_TOP" val="111,25"/>
  <p:tag name="CDT_PROT_LEFT" val="366,8501"/>
  <p:tag name="CDT_PROT_WIDTH" val="593,6499"/>
  <p:tag name="CDT_PROT_HEIGHT" val="374,25"/>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53.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306,1349"/>
  <p:tag name="CDT_PROT_HEIGHT" val="374,25"/>
</p:tagLst>
</file>

<file path=ppt/tags/tag5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DELETE_ONEVENT_NEWPRES" val="False"/>
  <p:tag name="CDT_PROT" val="2"/>
  <p:tag name="CDT_PROT_TOP" val="111,25"/>
  <p:tag name="CDT_PROT_LEFT" val="366,85"/>
  <p:tag name="CDT_PROT_WIDTH" val="593,65"/>
  <p:tag name="CDT_PROT_HEIGHT" val="374,25"/>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5:0-0-326,7-960,5"/>
  <p:tag name="CDT_MASTERSHAPE2" val="11:0-0-326,7-960,5"/>
  <p:tag name="CDT_MASTERSHAPE3" val="57350:326,7-26,62496-68,50504-933,8749"/>
  <p:tag name="CDT_MASTERSHAPE4" val="57351:295,7487-26,62496-30,95134-933,8749"/>
  <p:tag name="CDT_MASTERSHAPE5" val="12:0-480,25-0,1250394-0,1250394"/>
  <p:tag name="CDT_MASTERSHAPE6" val="13:0-49,37504-76,20732-136,063"/>
  <p:tag name="CDT_MASTERSHAPE7" val="14:485,5-0-34-960,5"/>
  <p:tag name="CDT_MASTERSHAPE8" val="10:485,5-695,75-34-264,75"/>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4"/>
  <p:tag name="CDT_TARGETSHAPE_NEW" val="1"/>
  <p:tag name="CDT_PROT" val="3"/>
  <p:tag name="CDT_PROT_TOP" val="485,5"/>
  <p:tag name="CDT_PROT_LEFT" val="0"/>
  <p:tag name="CDT_PROT_WIDTH" val="960,5"/>
  <p:tag name="CDT_PROT_HEIGHT" val="34"/>
</p:tagLst>
</file>

<file path=ppt/tags/tag62.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8"/>
  <p:tag name="CDT_PROT" val="3"/>
  <p:tag name="CDT_PROT_TOP" val="519,5"/>
  <p:tag name="CDT_PROT_LEFT" val="0"/>
  <p:tag name="CDT_PROT_WIDTH" val="309,6244"/>
  <p:tag name="CDT_PROT_HEIGHT" val="20,5"/>
</p:tagLst>
</file>

<file path=ppt/tags/tag63.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5"/>
  <p:tag name="CDT_TARGETSHAPE_NEW" val="7"/>
  <p:tag name="CDT_PROT" val="3"/>
  <p:tag name="CDT_PROT_TOP" val="519,5"/>
  <p:tag name="CDT_PROT_LEFT" val="0"/>
  <p:tag name="CDT_PROT_WIDTH" val="138,9988"/>
  <p:tag name="CDT_PROT_HEIGHT" val="20,5"/>
</p:tagLst>
</file>

<file path=ppt/tags/tag64.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9"/>
  <p:tag name="CDT_PROT" val="3"/>
  <p:tag name="CDT_PROT_TOP" val="519,5"/>
  <p:tag name="CDT_PROT_LEFT" val="298,2492"/>
  <p:tag name="CDT_PROT_WIDTH" val="662,2507"/>
  <p:tag name="CDT_PROT_HEIGHT" val="20,5"/>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4"/>
  <p:tag name="CDT_TARGETSHAPE_NEW" val="1"/>
  <p:tag name="CDT_PROT" val="3"/>
  <p:tag name="CDT_PROT_TOP" val="485,5"/>
  <p:tag name="CDT_PROT_LEFT" val="0"/>
  <p:tag name="CDT_PROT_WIDTH" val="960,5"/>
  <p:tag name="CDT_PROT_HEIGHT" val="34"/>
</p:tagLst>
</file>

<file path=ppt/tags/tag67.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8"/>
  <p:tag name="CDT_PROT" val="3"/>
  <p:tag name="CDT_PROT_TOP" val="519,5"/>
  <p:tag name="CDT_PROT_LEFT" val="0"/>
  <p:tag name="CDT_PROT_WIDTH" val="309,6244"/>
  <p:tag name="CDT_PROT_HEIGHT" val="20,5"/>
</p:tagLst>
</file>

<file path=ppt/tags/tag68.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5"/>
  <p:tag name="CDT_TARGETSHAPE_NEW" val="7"/>
  <p:tag name="CDT_PROT" val="3"/>
  <p:tag name="CDT_PROT_TOP" val="519,5"/>
  <p:tag name="CDT_PROT_LEFT" val="0"/>
  <p:tag name="CDT_PROT_WIDTH" val="138,9988"/>
  <p:tag name="CDT_PROT_HEIGHT" val="20,5"/>
</p:tagLst>
</file>

<file path=ppt/tags/tag69.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9"/>
  <p:tag name="CDT_PROT" val="3"/>
  <p:tag name="CDT_PROT_TOP" val="519,5"/>
  <p:tag name="CDT_PROT_LEFT" val="298,2492"/>
  <p:tag name="CDT_PROT_WIDTH" val="662,2507"/>
  <p:tag name="CDT_PROT_HEIGHT" val="20,5"/>
</p:tagLst>
</file>

<file path=ppt/tags/tag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406,08-960,5"/>
  <p:tag name="CDT_MASTERSHAPE2" val="13:0-0-406,08-960,5"/>
  <p:tag name="CDT_MASTERSHAPE3" val="57350:337,575-26,62496-68,50504-933,8749"/>
  <p:tag name="CDT_MASTERSHAPE4" val="57351:406,08-26,62496-30,95134-933,8749"/>
  <p:tag name="CDT_MASTERSHAPE5" val="11:0-480,25-0,1250394-0,1250394"/>
  <p:tag name="CDT_MASTERSHAPE6" val="14:0-49,37504-76,20732-136,063"/>
  <p:tag name="CDT_MASTERSHAPE7" val="15:485,5-0-34-960,5"/>
  <p:tag name="CDT_MASTERSHAPE8" val="12:485,5-695,75-34-264,75"/>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72.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76.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532,9134"/>
  <p:tag name="CDT_PROT_HEIGHT" val="374,25"/>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79.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430,875"/>
  <p:tag name="CDT_PROT_HEIGHT" val="374,25"/>
</p:tagLst>
</file>

<file path=ppt/tags/tag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540-960,5"/>
  <p:tag name="CDT_MASTERSHAPE2" val="14:0-0-540-960,5"/>
  <p:tag name="CDT_MASTERSHAPE3" val="57350:190,6199-26,62496-99,70441-933,8749"/>
  <p:tag name="CDT_MASTERSHAPE4" val="11:0-480,25-0,1250394-0,1250394"/>
  <p:tag name="CDT_MASTERSHAPE5" val="12:0-49,37504-76,20732-136,063"/>
  <p:tag name="CDT_MASTERSHAPE6" val="15:485,5-0-34-960,5"/>
  <p:tag name="CDT_MASTERSHAPE7" val="57351:190,62-26,62504-30,95134-933,8749"/>
  <p:tag name="CDT_MASTERSHAPE8" val="13:485,5-695,75-34-264,75"/>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86.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646,3749"/>
  <p:tag name="CDT_PROT_HEIGHT" val="181,375"/>
</p:tagLst>
</file>

<file path=ppt/tags/tag87.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646,3749"/>
  <p:tag name="CDT_PROT_HEIGHT" val="181,5"/>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ags/tag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540-960,5"/>
  <p:tag name="CDT_MASTERSHAPE2" val="14:0-0-540-960,5"/>
  <p:tag name="CDT_MASTERSHAPE3" val="57350:235,2668-26,62496-99,70441-933,8749"/>
  <p:tag name="CDT_MASTERSHAPE4" val="11:0-480,25-0,1250394-0,1250394"/>
  <p:tag name="CDT_MASTERSHAPE5" val="13:0-49,37504-76,20732-136,063"/>
  <p:tag name="CDT_MASTERSHAPE6" val="15:485,5-0-34-960,5"/>
  <p:tag name="CDT_MASTERSHAPE7" val="57351:304-26,62504-30,95134-933,8749"/>
  <p:tag name="CDT_MASTERSHAPE8" val="12:485,5-695,75-34-264,75"/>
</p:tagLst>
</file>

<file path=ppt/tags/tag90.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283,5"/>
  <p:tag name="CDT_PROT_HEIGHT" val="374,25"/>
</p:tagLst>
</file>

<file path=ppt/tags/tag91.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44,125"/>
  <p:tag name="CDT_PROT_WIDTH" val="283,4646"/>
  <p:tag name="CDT_PROT_HEIGHT" val="374,25"/>
</p:tagLst>
</file>

<file path=ppt/tags/tag92.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639,0355"/>
  <p:tag name="CDT_PROT_WIDTH" val="283,4646"/>
  <p:tag name="CDT_PROT_HEIGHT" val="374,25"/>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430,875"/>
  <p:tag name="CDT_PROT_HEIGHT" val="181,375"/>
</p:tagLst>
</file>

<file path=ppt/tags/tag95.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430,875"/>
  <p:tag name="CDT_PROT_HEIGHT" val="181,375"/>
</p:tagLst>
</file>

<file path=ppt/tags/tag96.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430,875"/>
  <p:tag name="CDT_PROT_HEIGHT" val="181,5"/>
</p:tagLst>
</file>

<file path=ppt/tags/tag97.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1,625"/>
  <p:tag name="CDT_PROT_WIDTH" val="430,875"/>
  <p:tag name="CDT_PROT_HEIGHT" val="181,5"/>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CDT_PROT" val="2"/>
  <p:tag name="CDT_PROT_TOP" val="0"/>
  <p:tag name="CDT_PROT_LEFT" val="0"/>
  <p:tag name="CDT_PROT_WIDTH" val="960,5"/>
  <p:tag name="CDT_PROT_HEIGHT" val="99,87504"/>
</p:tagLst>
</file>

<file path=ppt/theme/theme1.xml><?xml version="1.0" encoding="utf-8"?>
<a:theme xmlns:a="http://schemas.openxmlformats.org/drawingml/2006/main" name="Siemens 2017 – 16:9">
  <a:themeElements>
    <a:clrScheme name="Siemens">
      <a:dk1>
        <a:srgbClr val="000000"/>
      </a:dk1>
      <a:lt1>
        <a:srgbClr val="FFFFFF"/>
      </a:lt1>
      <a:dk2>
        <a:srgbClr val="000000"/>
      </a:dk2>
      <a:lt2>
        <a:srgbClr val="ADBECB"/>
      </a:lt2>
      <a:accent1>
        <a:srgbClr val="879BAA"/>
      </a:accent1>
      <a:accent2>
        <a:srgbClr val="BECDD7"/>
      </a:accent2>
      <a:accent3>
        <a:srgbClr val="EB780A"/>
      </a:accent3>
      <a:accent4>
        <a:srgbClr val="641946"/>
      </a:accent4>
      <a:accent5>
        <a:srgbClr val="005F87"/>
      </a:accent5>
      <a:accent6>
        <a:srgbClr val="647D2D"/>
      </a:accent6>
      <a:hlink>
        <a:srgbClr val="EB780A"/>
      </a:hlink>
      <a:folHlink>
        <a:srgbClr val="641946"/>
      </a:folHlink>
    </a:clrScheme>
    <a:fontScheme name="Sieme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DFE6ED"/>
        </a:solidFill>
        <a:ln>
          <a:noFill/>
        </a:ln>
        <a:effectLs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defPPr>
      </a:lstStyle>
    </a:spDef>
    <a:lnDef>
      <a:spPr bwMode="auto">
        <a:solidFill>
          <a:schemeClr val="tx2"/>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none" lIns="0" tIns="0" rIns="0" bIns="0" rtlCol="0">
        <a:spAutoFit/>
      </a:bodyPr>
      <a:lstStyle>
        <a:defPPr marL="176213" indent="-176213">
          <a:spcBef>
            <a:spcPts val="300"/>
          </a:spcBef>
          <a:buClr>
            <a:schemeClr val="accent1"/>
          </a:buClr>
          <a:buFont typeface="Arial" panose="020B0604020202020204" pitchFamily="34" charset="0"/>
          <a:buChar char="•"/>
          <a:defRPr sz="1400" dirty="0" err="1" smtClean="0">
            <a:solidFill>
              <a:schemeClr val="tx1"/>
            </a:solidFill>
            <a:latin typeface="+mn-lt"/>
            <a:ea typeface="Arial Unicode MS" panose="020B0604020202020204" pitchFamily="34" charset="-128"/>
            <a:cs typeface="Arial Unicode MS" panose="020B0604020202020204" pitchFamily="34" charset="-128"/>
          </a:defRPr>
        </a:defPPr>
      </a:lstStyle>
    </a:txDef>
  </a:objectDefaults>
  <a:extraClrSchemeLst/>
  <a:custClrLst>
    <a:custClr name="Siemens Snow | 255 255 255">
      <a:srgbClr val="FFFFFF"/>
    </a:custClr>
    <a:custClr name="Siemens Accent Yellow dark | 235 120 10">
      <a:srgbClr val="EB780A"/>
    </a:custClr>
    <a:custClr name="Siemens Accent Yellow light | 255 185 0">
      <a:srgbClr val="FFB900"/>
    </a:custClr>
    <a:custClr name="Siemens Stone dark | 60 70 75">
      <a:srgbClr val="3C464B"/>
    </a:custClr>
    <a:custClr name="Siemens Sand dark | 115 100 90">
      <a:srgbClr val="73645A"/>
    </a:custClr>
    <a:custClr name="Siemens Accent Teal dark | 0 100 110">
      <a:srgbClr val="00646E"/>
    </a:custClr>
    <a:custClr name="Siemens Accent Yellow | 125 45 30">
      <a:srgbClr val="7D2D1E"/>
    </a:custClr>
    <a:custClr name="Siemens Accent Red | 65 20 50">
      <a:srgbClr val="411432"/>
    </a:custClr>
    <a:custClr name="Siemens Accent Blue | 0 70 105">
      <a:srgbClr val="004669"/>
    </a:custClr>
    <a:custClr name="Siemens Accent Green | 70 95 25">
      <a:srgbClr val="465F19"/>
    </a:custClr>
    <a:custClr name="Black">
      <a:srgbClr val="000000"/>
    </a:custClr>
    <a:custClr name="Siemens Accent Red dark | 100 25 70">
      <a:srgbClr val="641946"/>
    </a:custClr>
    <a:custClr name="Siemens Accent Red light | 175 35 95">
      <a:srgbClr val="AF235F"/>
    </a:custClr>
    <a:custClr name="Siemens Stone | 120 135 145">
      <a:srgbClr val="788791"/>
    </a:custClr>
    <a:custClr name="Siemens Sand | 155 150 130">
      <a:srgbClr val="9B9682"/>
    </a:custClr>
    <a:custClr name="Siemens Accent Teal | 15 130 135">
      <a:srgbClr val="0F8287"/>
    </a:custClr>
    <a:custClr name="Siemens Accent Yellow | 200 90 30">
      <a:srgbClr val="C85A1E"/>
    </a:custClr>
    <a:custClr name="Siemens Accent Red dark | 100 25 70">
      <a:srgbClr val="641946"/>
    </a:custClr>
    <a:custClr name="Siemens Accent Blue dark | 0 95 135">
      <a:srgbClr val="005F87"/>
    </a:custClr>
    <a:custClr name="Siemens Accent Green dark | 100 125 45">
      <a:srgbClr val="647D2D"/>
    </a:custClr>
    <a:custClr name="Siemens Stone light | 135 155 170">
      <a:srgbClr val="879BAA"/>
    </a:custClr>
    <a:custClr name="Siemens Accent Blue dark | 0 95 135">
      <a:srgbClr val="005F87"/>
    </a:custClr>
    <a:custClr name="Siemens Accent Blue light | 80 190 215">
      <a:srgbClr val="50BED7"/>
    </a:custClr>
    <a:custClr name="Siemens Stone | 155 175 190">
      <a:srgbClr val="9BAFBE"/>
    </a:custClr>
    <a:custClr name="Siemens Sand | 185 185 165">
      <a:srgbClr val="B9B9A5"/>
    </a:custClr>
    <a:custClr name="Siemens Accent Teal | 50 160 160">
      <a:srgbClr val="32A0A0"/>
    </a:custClr>
    <a:custClr name="Siemens Accent Yellow dark | 235 120 10">
      <a:srgbClr val="EB780A"/>
    </a:custClr>
    <a:custClr name="Siemens Accent Red | 135 30 80">
      <a:srgbClr val="871E50"/>
    </a:custClr>
    <a:custClr name="Siemens Accent Blue | 35 135 170">
      <a:srgbClr val="2387AA"/>
    </a:custClr>
    <a:custClr name="Siemens Accent Green | 135 150 40">
      <a:srgbClr val="879628"/>
    </a:custClr>
    <a:custClr name="Siemens Stone light 35% | 190 205 215">
      <a:srgbClr val="BECDD7"/>
    </a:custClr>
    <a:custClr name="Siemens Accent Green dark | 100 125 45">
      <a:srgbClr val="647D2D"/>
    </a:custClr>
    <a:custClr name="Siemens Accent Green light | 170 180 20">
      <a:srgbClr val="AAB414"/>
    </a:custClr>
    <a:custClr name="Siemens Stone light 35% | 190 205 215">
      <a:srgbClr val="BECDD7"/>
    </a:custClr>
    <a:custClr name="Siemens Sand light 35% | 215 215 205">
      <a:srgbClr val="D7D7CD"/>
    </a:custClr>
    <a:custClr name="Siemens Accent Teal | 75 185 185">
      <a:srgbClr val="4BB9B9"/>
    </a:custClr>
    <a:custClr name="Siemens Accent Yellow light | 255 185 0">
      <a:srgbClr val="FFB900"/>
    </a:custClr>
    <a:custClr name="Siemens Accent Red light | 175 35 95">
      <a:srgbClr val="AF235F"/>
    </a:custClr>
    <a:custClr name="Siemens Accent Blue | 65 170 200">
      <a:srgbClr val="41AAC8"/>
    </a:custClr>
    <a:custClr name="Siemens Accent Green light | 170 180 20">
      <a:srgbClr val="AAB414"/>
    </a:custClr>
    <a:custClr name="Siemens Sand light 35% | 215 215 205">
      <a:srgbClr val="D7D7CD"/>
    </a:custClr>
    <a:custClr name="Siemens Accent Teal dark | 0 100 110">
      <a:srgbClr val="00646E"/>
    </a:custClr>
    <a:custClr name="Siemens Accent Teal light | 65 170 170">
      <a:srgbClr val="41AAAA"/>
    </a:custClr>
    <a:custClr name="Siemens Stone | 205 217 225">
      <a:srgbClr val="CDD9E1"/>
    </a:custClr>
    <a:custClr name="Siemens Sand | 225 225 215">
      <a:srgbClr val="E1E1D7"/>
    </a:custClr>
    <a:custClr name="Siemens Accent Teal | 165 225 225">
      <a:srgbClr val="A5E1E1"/>
    </a:custClr>
    <a:custClr name="Siemens Accent Yellow | 255 225 120">
      <a:srgbClr val="FFE178"/>
    </a:custClr>
    <a:custClr name="Siemens Accent Red | 215 105 140">
      <a:srgbClr val="D7698C"/>
    </a:custClr>
    <a:custClr name="Siemens Accent Blue | 125 210 230">
      <a:srgbClr val="7DD2E6"/>
    </a:custClr>
    <a:custClr name="Siemens Accent Green | 210 215 65">
      <a:srgbClr val="D2D741"/>
    </a:custClr>
  </a:custClrLst>
  <a:extLst>
    <a:ext uri="{05A4C25C-085E-4340-85A3-A5531E510DB2}">
      <thm15:themeFamily xmlns:thm15="http://schemas.microsoft.com/office/thememl/2012/main" xmlns="" name="sie-ppt-2010-16x9-standard-eng-v2-1.pptx  -  Schreibgeschützt" id="{182967AB-1BF3-4DBE-828B-88E71BBD688D}" vid="{A64EFA35-5589-4889-8DEB-549EC3214B0A}"/>
    </a:ext>
  </a:ext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Siemens Snow">
      <a:srgbClr val="FFFFFF"/>
    </a:custClr>
    <a:custClr name="Siemens Accent Yellow dark">
      <a:srgbClr val="EB780A"/>
    </a:custClr>
    <a:custClr name="Siemens Yellow light">
      <a:srgbClr val="FFB900"/>
    </a:custClr>
    <a:custClr name="Siemens Stone (1)">
      <a:srgbClr val="3C464B"/>
    </a:custClr>
    <a:custClr name="Siemens Sand (1)">
      <a:srgbClr val="73645A"/>
    </a:custClr>
    <a:custClr name="Siemens Accent Teal (1)">
      <a:srgbClr val="00646E"/>
    </a:custClr>
    <a:custClr name="Siemens Accent Yellow (1)">
      <a:srgbClr val="7D2D1E"/>
    </a:custClr>
    <a:custClr name="Siemens Accent Red (1)">
      <a:srgbClr val="411432"/>
    </a:custClr>
    <a:custClr name="Siemens Accent Blue (1)">
      <a:srgbClr val="004669"/>
    </a:custClr>
    <a:custClr name="Siemens Accent Green (1)">
      <a:srgbClr val="465F19"/>
    </a:custClr>
    <a:custClr name="True Black">
      <a:srgbClr val="000000"/>
    </a:custClr>
    <a:custClr name="Siemens Accent Red dark">
      <a:srgbClr val="641946"/>
    </a:custClr>
    <a:custClr name="Siemens Red light">
      <a:srgbClr val="AF235F"/>
    </a:custClr>
    <a:custClr name="Siemens Stone (2)">
      <a:srgbClr val="788791"/>
    </a:custClr>
    <a:custClr name="Siemens Sand (2)">
      <a:srgbClr val="9B9682"/>
    </a:custClr>
    <a:custClr name="Siemens Accent Teal (2)">
      <a:srgbClr val="0F8287"/>
    </a:custClr>
    <a:custClr name="Siemens Accent Yellow (2)">
      <a:srgbClr val="C85A1E"/>
    </a:custClr>
    <a:custClr name="Siemens Accent Red (2)">
      <a:srgbClr val="641946"/>
    </a:custClr>
    <a:custClr name="Siemens Accent Blue (2)">
      <a:srgbClr val="005F87"/>
    </a:custClr>
    <a:custClr name="Siemens Accent Green (2)">
      <a:srgbClr val="647D2D"/>
    </a:custClr>
    <a:custClr name="Siemens Stone light">
      <a:srgbClr val="879BAA"/>
    </a:custClr>
    <a:custClr name="Siemens Accent Blue dark">
      <a:srgbClr val="005F87"/>
    </a:custClr>
    <a:custClr name="Siemens Accent Blue light">
      <a:srgbClr val="50BED7"/>
    </a:custClr>
    <a:custClr name="Siemens Stone (3)">
      <a:srgbClr val="9BAFBE"/>
    </a:custClr>
    <a:custClr name="Siemens Sand (3)">
      <a:srgbClr val="B9B9A5"/>
    </a:custClr>
    <a:custClr name="Siemens Accent Teal (3)">
      <a:srgbClr val="32A0A0"/>
    </a:custClr>
    <a:custClr name="Siemens Accent Yellow (3)">
      <a:srgbClr val="EB780A"/>
    </a:custClr>
    <a:custClr name="Siemens Accent Red (3)">
      <a:srgbClr val="871E50"/>
    </a:custClr>
    <a:custClr name="Siemens Accent Blue (3)">
      <a:srgbClr val="2387AA"/>
    </a:custClr>
    <a:custClr name="Siemens Accent Green (3)">
      <a:srgbClr val="879628"/>
    </a:custClr>
    <a:custClr name="Siemens Stone light 35%">
      <a:srgbClr val="BECDD7"/>
    </a:custClr>
    <a:custClr name="Siemens Accent Green">
      <a:srgbClr val="647D2D"/>
    </a:custClr>
    <a:custClr name="Siemens Accent Green light">
      <a:srgbClr val="AAB414"/>
    </a:custClr>
    <a:custClr name="Siemens Stone (4)">
      <a:srgbClr val="BECDD7"/>
    </a:custClr>
    <a:custClr name="Siemens Sand (4)">
      <a:srgbClr val="D7D7CD"/>
    </a:custClr>
    <a:custClr name="Siemens Accent Teal (4)">
      <a:srgbClr val="4BB9B9"/>
    </a:custClr>
    <a:custClr name="Siemens Accent Yellow (4)">
      <a:srgbClr val="FFB900"/>
    </a:custClr>
    <a:custClr name="Siemens Accent Red (4)">
      <a:srgbClr val="AF235F"/>
    </a:custClr>
    <a:custClr name="Siemens Accent Blue (4)">
      <a:srgbClr val="41AAC8"/>
    </a:custClr>
    <a:custClr name="Siemens Accent Green (4)">
      <a:srgbClr val="AAB414"/>
    </a:custClr>
    <a:custClr name="Siemens Sand 35%">
      <a:srgbClr val="D7D7CD"/>
    </a:custClr>
    <a:custClr name="Siemens Accent Teal dark">
      <a:srgbClr val="00646E"/>
    </a:custClr>
    <a:custClr name="Siemens Accent Teal light">
      <a:srgbClr val="41AAAA"/>
    </a:custClr>
    <a:custClr name="Siemens Stone (5)">
      <a:srgbClr val="CDD9E1"/>
    </a:custClr>
    <a:custClr name="Siemens Sand (5)">
      <a:srgbClr val="E1E1D7"/>
    </a:custClr>
    <a:custClr name="Siemens Accent Teal (5)">
      <a:srgbClr val="A5E1E1"/>
    </a:custClr>
    <a:custClr name="Siemens Accent Yellow (5)">
      <a:srgbClr val="FFE178"/>
    </a:custClr>
    <a:custClr name="Siemens Accent Red (5)">
      <a:srgbClr val="D7698C"/>
    </a:custClr>
    <a:custClr name="Siemens Accent Blue(5)">
      <a:srgbClr val="7DD2E6"/>
    </a:custClr>
    <a:custClr name="Siemens Accent Green (5)">
      <a:srgbClr val="D2D741"/>
    </a:custClr>
  </a:custClr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Siemens Snow">
      <a:srgbClr val="FFFFFF"/>
    </a:custClr>
    <a:custClr name="Siemens Accent Yellow dark">
      <a:srgbClr val="EB780A"/>
    </a:custClr>
    <a:custClr name="Siemens Yellow light">
      <a:srgbClr val="FFB900"/>
    </a:custClr>
    <a:custClr name="Siemens Stone (1)">
      <a:srgbClr val="3C464B"/>
    </a:custClr>
    <a:custClr name="Siemens Sand (1)">
      <a:srgbClr val="73645A"/>
    </a:custClr>
    <a:custClr name="Siemens Accent Teal (1)">
      <a:srgbClr val="00646E"/>
    </a:custClr>
    <a:custClr name="Siemens Accent Yellow (1)">
      <a:srgbClr val="7D2D1E"/>
    </a:custClr>
    <a:custClr name="Siemens Accent Red (1)">
      <a:srgbClr val="411432"/>
    </a:custClr>
    <a:custClr name="Siemens Accent Blue (1)">
      <a:srgbClr val="004669"/>
    </a:custClr>
    <a:custClr name="Siemens Accent Green (1)">
      <a:srgbClr val="465F19"/>
    </a:custClr>
    <a:custClr name="True Black">
      <a:srgbClr val="000000"/>
    </a:custClr>
    <a:custClr name="Siemens Accent Red dark">
      <a:srgbClr val="641946"/>
    </a:custClr>
    <a:custClr name="Siemens Red light">
      <a:srgbClr val="AF235F"/>
    </a:custClr>
    <a:custClr name="Siemens Stone (2)">
      <a:srgbClr val="788791"/>
    </a:custClr>
    <a:custClr name="Siemens Sand (2)">
      <a:srgbClr val="9B9682"/>
    </a:custClr>
    <a:custClr name="Siemens Accent Teal (2)">
      <a:srgbClr val="0F8287"/>
    </a:custClr>
    <a:custClr name="Siemens Accent Yellow (2)">
      <a:srgbClr val="C85A1E"/>
    </a:custClr>
    <a:custClr name="Siemens Accent Red (2)">
      <a:srgbClr val="641946"/>
    </a:custClr>
    <a:custClr name="Siemens Accent Blue (2)">
      <a:srgbClr val="005F87"/>
    </a:custClr>
    <a:custClr name="Siemens Accent Green (2)">
      <a:srgbClr val="647D2D"/>
    </a:custClr>
    <a:custClr name="Siemens Stone light">
      <a:srgbClr val="879BAA"/>
    </a:custClr>
    <a:custClr name="Siemens Accent Blue dark">
      <a:srgbClr val="005F87"/>
    </a:custClr>
    <a:custClr name="Siemens Accent Blue light">
      <a:srgbClr val="50BED7"/>
    </a:custClr>
    <a:custClr name="Siemens Stone (3)">
      <a:srgbClr val="9BAFBE"/>
    </a:custClr>
    <a:custClr name="Siemens Sand (3)">
      <a:srgbClr val="B9B9A5"/>
    </a:custClr>
    <a:custClr name="Siemens Accent Teal (3)">
      <a:srgbClr val="32A0A0"/>
    </a:custClr>
    <a:custClr name="Siemens Accent Yellow (3)">
      <a:srgbClr val="EB780A"/>
    </a:custClr>
    <a:custClr name="Siemens Accent Red (3)">
      <a:srgbClr val="871E50"/>
    </a:custClr>
    <a:custClr name="Siemens Accent Blue (3)">
      <a:srgbClr val="2387AA"/>
    </a:custClr>
    <a:custClr name="Siemens Accent Green (3)">
      <a:srgbClr val="879628"/>
    </a:custClr>
    <a:custClr name="Siemens Stone light 35%">
      <a:srgbClr val="BECDD7"/>
    </a:custClr>
    <a:custClr name="Siemens Accent Green">
      <a:srgbClr val="647D2D"/>
    </a:custClr>
    <a:custClr name="Siemens Accent Green light">
      <a:srgbClr val="AAB414"/>
    </a:custClr>
    <a:custClr name="Siemens Stone (4)">
      <a:srgbClr val="BECDD7"/>
    </a:custClr>
    <a:custClr name="Siemens Sand (4)">
      <a:srgbClr val="D7D7CD"/>
    </a:custClr>
    <a:custClr name="Siemens Accent Teal (4)">
      <a:srgbClr val="4BB9B9"/>
    </a:custClr>
    <a:custClr name="Siemens Accent Yellow (4)">
      <a:srgbClr val="FFB900"/>
    </a:custClr>
    <a:custClr name="Siemens Accent Red (4)">
      <a:srgbClr val="AF235F"/>
    </a:custClr>
    <a:custClr name="Siemens Accent Blue (4)">
      <a:srgbClr val="41AAC8"/>
    </a:custClr>
    <a:custClr name="Siemens Accent Green (4)">
      <a:srgbClr val="AAB414"/>
    </a:custClr>
    <a:custClr name="Siemens Sand 35%">
      <a:srgbClr val="D7D7CD"/>
    </a:custClr>
    <a:custClr name="Siemens Accent Teal dark">
      <a:srgbClr val="00646E"/>
    </a:custClr>
    <a:custClr name="Siemens Accent Teal light">
      <a:srgbClr val="41AAAA"/>
    </a:custClr>
    <a:custClr name="Siemens Stone (5)">
      <a:srgbClr val="CDD9E1"/>
    </a:custClr>
    <a:custClr name="Siemens Sand (5)">
      <a:srgbClr val="E1E1D7"/>
    </a:custClr>
    <a:custClr name="Siemens Accent Teal (5)">
      <a:srgbClr val="A5E1E1"/>
    </a:custClr>
    <a:custClr name="Siemens Accent Yellow (5)">
      <a:srgbClr val="FFE178"/>
    </a:custClr>
    <a:custClr name="Siemens Accent Red (5)">
      <a:srgbClr val="D7698C"/>
    </a:custClr>
    <a:custClr name="Siemens Accent Blue(5)">
      <a:srgbClr val="7DD2E6"/>
    </a:custClr>
    <a:custClr name="Siemens Accent Green (5)">
      <a:srgbClr val="D2D741"/>
    </a:custClr>
  </a:custClrLst>
</a:theme>
</file>

<file path=ppt/theme/themeOverride1.xml><?xml version="1.0" encoding="utf-8"?>
<a:themeOverride xmlns:a="http://schemas.openxmlformats.org/drawingml/2006/main">
  <a:clrScheme name="">
    <a:dk1>
      <a:srgbClr val="000000"/>
    </a:dk1>
    <a:lt1>
      <a:srgbClr val="D0D3DA"/>
    </a:lt1>
    <a:dk2>
      <a:srgbClr val="949EAA"/>
    </a:dk2>
    <a:lt2>
      <a:srgbClr val="FFFFFF"/>
    </a:lt2>
    <a:accent1>
      <a:srgbClr val="A0B6C0"/>
    </a:accent1>
    <a:accent2>
      <a:srgbClr val="336699"/>
    </a:accent2>
    <a:accent3>
      <a:srgbClr val="E4E6EA"/>
    </a:accent3>
    <a:accent4>
      <a:srgbClr val="000000"/>
    </a:accent4>
    <a:accent5>
      <a:srgbClr val="CDD7DC"/>
    </a:accent5>
    <a:accent6>
      <a:srgbClr val="2D5C8A"/>
    </a:accent6>
    <a:hlink>
      <a:srgbClr val="CC3300"/>
    </a:hlink>
    <a:folHlink>
      <a:srgbClr val="DDDDDD"/>
    </a:folHlink>
  </a:clrScheme>
  <a:fontScheme name="SIM_Template_cool_grey_DE">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10.xml><?xml version="1.0" encoding="utf-8"?>
<p:properties xmlns:p="http://schemas.microsoft.com/office/2006/metadata/properties" xmlns:xsi="http://www.w3.org/2001/XMLSchema-instance" xmlns:pc="http://schemas.microsoft.com/office/infopath/2007/PartnerControls">
  <documentManagement/>
</p:properties>
</file>

<file path=customXml/item11.xml><?xml version="1.0" encoding="utf-8"?>
<p4ppTags>
  <Name>One object (large) + Navigation</Name>
  <PpLayout>32</PpLayout>
  <Index>17</Index>
</p4ppTags>
</file>

<file path=customXml/item12.xml><?xml version="1.0" encoding="utf-8"?>
<p4ppTags/>
</file>

<file path=customXml/item13.xml><?xml version="1.0" encoding="utf-8"?>
<p4ppTags>
  <Name>One object (large)</Name>
  <PpLayout>16</PpLayout>
  <Index>10</Index>
</p4ppTags>
</file>

<file path=customXml/item14.xml><?xml version="1.0" encoding="utf-8"?>
<p4ppTags>
  <Name>Free Content + Navigation</Name>
  <PpLayout>32</PpLayout>
  <Index>16</Index>
</p4ppTags>
</file>

<file path=customXml/item15.xml><?xml version="1.0" encoding="utf-8"?>
<p4ppTags>
  <Name>Two columns + Navigation</Name>
  <PpLayout>32</PpLayout>
  <Index>19</Index>
</p4ppTags>
</file>

<file path=customXml/item16.xml><?xml version="1.0" encoding="utf-8"?>
<ct:contentTypeSchema xmlns:ct="http://schemas.microsoft.com/office/2006/metadata/contentType" xmlns:ma="http://schemas.microsoft.com/office/2006/metadata/properties/metaAttributes" ct:_="" ma:_="" ma:contentTypeName="Document" ma:contentTypeID="0x010100933D11B1947736488532294EE9F4ED4B" ma:contentTypeVersion="0" ma:contentTypeDescription="Create a new document." ma:contentTypeScope="" ma:versionID="409d8ad1dc0efc9a97244d38c2b06125">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7.xml><?xml version="1.0" encoding="utf-8"?>
<p4ppTags>
  <Name>Four objects</Name>
  <PpLayout>24</PpLayout>
  <Index>15</Index>
</p4ppTags>
</file>

<file path=customXml/item18.xml><?xml version="1.0" encoding="utf-8"?>
<p4ppTags>
  <Name>One object (small) + Navigation</Name>
  <PpLayout>32</PpLayout>
  <Index>18</Index>
</p4ppTags>
</file>

<file path=customXml/item19.xml><?xml version="1.0" encoding="utf-8"?>
<p4ppTags>
  <Name>Three columns</Name>
  <PpLayout>32</PpLayout>
  <Index>14</Index>
</p4ppTags>
</file>

<file path=customXml/item2.xml><?xml version="1.0" encoding="utf-8"?>
<p4ppTags>
  <Name>Two rows + Navigation</Name>
  <PpLayout>32</PpLayout>
  <Index>21</Index>
</p4ppTags>
</file>

<file path=customXml/item3.xml><?xml version="1.0" encoding="utf-8"?>
<p4ppTags>
  <Name>Two columns</Name>
  <PpLayout>29</PpLayout>
  <Index>12</Index>
</p4ppTags>
</file>

<file path=customXml/item4.xml><?xml version="1.0" encoding="utf-8"?>
<p4ppTags>
  <Name>Text + Index</Name>
  <PpLayout>32</PpLayout>
  <Index>8</Index>
</p4ppTags>
</file>

<file path=customXml/item5.xml><?xml version="1.0" encoding="utf-8"?>
<p4ppTags>
  <Name>One object (small)</Name>
  <PpLayout>16</PpLayout>
  <Index>11</Index>
</p4ppTags>
</file>

<file path=customXml/item6.xml><?xml version="1.0" encoding="utf-8"?>
<p4ppTags>
  <Name>Two rows</Name>
  <PpLayout>32</PpLayout>
  <Index>13</Index>
</p4ppTags>
</file>

<file path=customXml/item7.xml><?xml version="1.0" encoding="utf-8"?>
<p4ppTags>
  <Name>Four objects + Navigation</Name>
  <PpLayout>32</PpLayout>
  <Index>22</Index>
</p4ppTags>
</file>

<file path=customXml/item8.xml><?xml version="1.0" encoding="utf-8"?>
<p4ppTags>
  <Name>Free Content</Name>
  <PpLayout>11</PpLayout>
  <Index>9</Index>
</p4ppTags>
</file>

<file path=customXml/item9.xml><?xml version="1.0" encoding="utf-8"?>
<p4ppTags>
  <Name>Three columns + Navigation</Name>
  <PpLayout>32</PpLayout>
  <Index>20</Index>
</p4ppTags>
</file>

<file path=customXml/itemProps1.xml><?xml version="1.0" encoding="utf-8"?>
<ds:datastoreItem xmlns:ds="http://schemas.openxmlformats.org/officeDocument/2006/customXml" ds:itemID="{055C50BE-9F34-4285-8C05-27F825913123}">
  <ds:schemaRefs>
    <ds:schemaRef ds:uri="http://schemas.microsoft.com/sharepoint/v3/contenttype/forms"/>
  </ds:schemaRefs>
</ds:datastoreItem>
</file>

<file path=customXml/itemProps10.xml><?xml version="1.0" encoding="utf-8"?>
<ds:datastoreItem xmlns:ds="http://schemas.openxmlformats.org/officeDocument/2006/customXml" ds:itemID="{8A1ECB66-B471-4C6F-9779-32FCF4993E05}">
  <ds:schemaRefs>
    <ds:schemaRef ds:uri="http://schemas.microsoft.com/office/2006/documentManagement/types"/>
    <ds:schemaRef ds:uri="http://schemas.microsoft.com/office/2006/metadata/properties"/>
    <ds:schemaRef ds:uri="http://purl.org/dc/dcmitype/"/>
    <ds:schemaRef ds:uri="http://schemas.microsoft.com/office/infopath/2007/PartnerControls"/>
    <ds:schemaRef ds:uri="http://schemas.openxmlformats.org/package/2006/metadata/core-properties"/>
    <ds:schemaRef ds:uri="http://www.w3.org/XML/1998/namespace"/>
    <ds:schemaRef ds:uri="http://purl.org/dc/terms/"/>
    <ds:schemaRef ds:uri="http://purl.org/dc/elements/1.1/"/>
  </ds:schemaRefs>
</ds:datastoreItem>
</file>

<file path=customXml/itemProps11.xml><?xml version="1.0" encoding="utf-8"?>
<ds:datastoreItem xmlns:ds="http://schemas.openxmlformats.org/officeDocument/2006/customXml" ds:itemID="{B27F640E-84DF-4F97-BC70-D045F1E6594F}">
  <ds:schemaRefs/>
</ds:datastoreItem>
</file>

<file path=customXml/itemProps12.xml><?xml version="1.0" encoding="utf-8"?>
<ds:datastoreItem xmlns:ds="http://schemas.openxmlformats.org/officeDocument/2006/customXml" ds:itemID="{572FBA73-6DBF-45DA-8282-9342320CFAB0}">
  <ds:schemaRefs/>
</ds:datastoreItem>
</file>

<file path=customXml/itemProps13.xml><?xml version="1.0" encoding="utf-8"?>
<ds:datastoreItem xmlns:ds="http://schemas.openxmlformats.org/officeDocument/2006/customXml" ds:itemID="{80661B8B-A327-44F9-823B-4D9EE0B3EC78}">
  <ds:schemaRefs/>
</ds:datastoreItem>
</file>

<file path=customXml/itemProps14.xml><?xml version="1.0" encoding="utf-8"?>
<ds:datastoreItem xmlns:ds="http://schemas.openxmlformats.org/officeDocument/2006/customXml" ds:itemID="{7CC5F709-E74B-4E5F-A728-923D5062EBEF}">
  <ds:schemaRefs/>
</ds:datastoreItem>
</file>

<file path=customXml/itemProps15.xml><?xml version="1.0" encoding="utf-8"?>
<ds:datastoreItem xmlns:ds="http://schemas.openxmlformats.org/officeDocument/2006/customXml" ds:itemID="{D7BABA95-BFFE-422B-8591-3271669EEA88}">
  <ds:schemaRefs/>
</ds:datastoreItem>
</file>

<file path=customXml/itemProps16.xml><?xml version="1.0" encoding="utf-8"?>
<ds:datastoreItem xmlns:ds="http://schemas.openxmlformats.org/officeDocument/2006/customXml" ds:itemID="{62300786-9A80-4B51-AAA7-E96878C1EF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17.xml><?xml version="1.0" encoding="utf-8"?>
<ds:datastoreItem xmlns:ds="http://schemas.openxmlformats.org/officeDocument/2006/customXml" ds:itemID="{1581BFFB-B4CE-47A8-BE77-DC1339B1E5A7}">
  <ds:schemaRefs/>
</ds:datastoreItem>
</file>

<file path=customXml/itemProps18.xml><?xml version="1.0" encoding="utf-8"?>
<ds:datastoreItem xmlns:ds="http://schemas.openxmlformats.org/officeDocument/2006/customXml" ds:itemID="{D9FE249F-833E-4CF0-BECB-552D01D7DC9E}">
  <ds:schemaRefs/>
</ds:datastoreItem>
</file>

<file path=customXml/itemProps19.xml><?xml version="1.0" encoding="utf-8"?>
<ds:datastoreItem xmlns:ds="http://schemas.openxmlformats.org/officeDocument/2006/customXml" ds:itemID="{15CF3461-70D1-4B54-AFAB-DAFDA0A238CD}">
  <ds:schemaRefs/>
</ds:datastoreItem>
</file>

<file path=customXml/itemProps2.xml><?xml version="1.0" encoding="utf-8"?>
<ds:datastoreItem xmlns:ds="http://schemas.openxmlformats.org/officeDocument/2006/customXml" ds:itemID="{6C79E4F8-DCFB-483C-880A-AEEC6AAFC838}">
  <ds:schemaRefs/>
</ds:datastoreItem>
</file>

<file path=customXml/itemProps3.xml><?xml version="1.0" encoding="utf-8"?>
<ds:datastoreItem xmlns:ds="http://schemas.openxmlformats.org/officeDocument/2006/customXml" ds:itemID="{1666F4C2-68F5-4840-A44A-1A646C0925A1}">
  <ds:schemaRefs/>
</ds:datastoreItem>
</file>

<file path=customXml/itemProps4.xml><?xml version="1.0" encoding="utf-8"?>
<ds:datastoreItem xmlns:ds="http://schemas.openxmlformats.org/officeDocument/2006/customXml" ds:itemID="{7E35FEDB-1F0E-4D67-A313-4AC59C26FF29}">
  <ds:schemaRefs/>
</ds:datastoreItem>
</file>

<file path=customXml/itemProps5.xml><?xml version="1.0" encoding="utf-8"?>
<ds:datastoreItem xmlns:ds="http://schemas.openxmlformats.org/officeDocument/2006/customXml" ds:itemID="{1618AA06-B22E-4D19-9680-0D7830426729}">
  <ds:schemaRefs/>
</ds:datastoreItem>
</file>

<file path=customXml/itemProps6.xml><?xml version="1.0" encoding="utf-8"?>
<ds:datastoreItem xmlns:ds="http://schemas.openxmlformats.org/officeDocument/2006/customXml" ds:itemID="{38AB8DE4-FD9B-4166-BEC3-3F1753596133}">
  <ds:schemaRefs/>
</ds:datastoreItem>
</file>

<file path=customXml/itemProps7.xml><?xml version="1.0" encoding="utf-8"?>
<ds:datastoreItem xmlns:ds="http://schemas.openxmlformats.org/officeDocument/2006/customXml" ds:itemID="{EAB520BC-C6EC-457E-8AB5-55DB67C86858}">
  <ds:schemaRefs/>
</ds:datastoreItem>
</file>

<file path=customXml/itemProps8.xml><?xml version="1.0" encoding="utf-8"?>
<ds:datastoreItem xmlns:ds="http://schemas.openxmlformats.org/officeDocument/2006/customXml" ds:itemID="{D8097D0C-BE3E-4AEC-9593-65CFCCB19297}">
  <ds:schemaRefs/>
</ds:datastoreItem>
</file>

<file path=customXml/itemProps9.xml><?xml version="1.0" encoding="utf-8"?>
<ds:datastoreItem xmlns:ds="http://schemas.openxmlformats.org/officeDocument/2006/customXml" ds:itemID="{85D77EE6-52B7-48BE-9EDB-748F1EBB53DE}">
  <ds:schemaRefs/>
</ds:datastoreItem>
</file>

<file path=docProps/app.xml><?xml version="1.0" encoding="utf-8"?>
<Properties xmlns="http://schemas.openxmlformats.org/officeDocument/2006/extended-properties" xmlns:vt="http://schemas.openxmlformats.org/officeDocument/2006/docPropsVTypes">
  <Template/>
  <TotalTime>0</TotalTime>
  <Words>4371</Words>
  <Application>Microsoft Office PowerPoint</Application>
  <PresentationFormat>Vlastní</PresentationFormat>
  <Paragraphs>363</Paragraphs>
  <Slides>37</Slides>
  <Notes>2</Notes>
  <HiddenSlides>0</HiddenSlides>
  <MMClips>0</MMClips>
  <ScaleCrop>false</ScaleCrop>
  <HeadingPairs>
    <vt:vector size="6" baseType="variant">
      <vt:variant>
        <vt:lpstr>Motiv</vt:lpstr>
      </vt:variant>
      <vt:variant>
        <vt:i4>1</vt:i4>
      </vt:variant>
      <vt:variant>
        <vt:lpstr>Vložené servery OLE</vt:lpstr>
      </vt:variant>
      <vt:variant>
        <vt:i4>3</vt:i4>
      </vt:variant>
      <vt:variant>
        <vt:lpstr>Nadpisy snímků</vt:lpstr>
      </vt:variant>
      <vt:variant>
        <vt:i4>37</vt:i4>
      </vt:variant>
    </vt:vector>
  </HeadingPairs>
  <TitlesOfParts>
    <vt:vector size="41" baseType="lpstr">
      <vt:lpstr>Siemens 2017 – 16:9</vt:lpstr>
      <vt:lpstr>think-cell Folie</vt:lpstr>
      <vt:lpstr>Worksheet</vt:lpstr>
      <vt:lpstr>Acrobat Document</vt:lpstr>
      <vt:lpstr>Vnitrostátní plán ČR v oblasti energetiky a klimatu  a vize jeho naplňování v dopravě  CB CSC Praha, 16.5. 2019  Jiří Pohl, Siemens Mobility, s.r.o.  člen Výboru pro udržitelnou energetiku Rady vlády pro udržitelný rozvoj člen Výboru pro udržitelnou dopravu Rady vlády pro udržitelný rozvoj</vt:lpstr>
      <vt:lpstr>Transfer oxidu uhličitého</vt:lpstr>
      <vt:lpstr>Důsledky spalování fosilních paliv (skleníkový efekt)</vt:lpstr>
      <vt:lpstr>Energetika ČR</vt:lpstr>
      <vt:lpstr>Budoucí podoba energetiky</vt:lpstr>
      <vt:lpstr>Zimní energetický balíček EU</vt:lpstr>
      <vt:lpstr>Vnitrostátní plán ČR v oblasti energetiky a klimatu Cíle ČR v oblasti energetiky a klimatu</vt:lpstr>
      <vt:lpstr>Struktura konečné spotřeby energie v ČR</vt:lpstr>
      <vt:lpstr>Realita vývoje spotřeby energie a produkce oxidu uhličitého v ČR</vt:lpstr>
      <vt:lpstr>Úkol pro dopravu:  zastavit růst spotřeby energie a systematicky snižovat spotřebu energie </vt:lpstr>
      <vt:lpstr>Varování: neplnění Státní energetické koncepce </vt:lpstr>
      <vt:lpstr>Vliv dopravy na životní prostředí</vt:lpstr>
      <vt:lpstr>Úspory zdrojem energie</vt:lpstr>
      <vt:lpstr>Intramodální a extramodální úspory energie v dopravě</vt:lpstr>
      <vt:lpstr>Energetická bilance dopravy v ČR (rok 2020 – výchozí bod Národního plánu v oblasti energetiky a klimatu)</vt:lpstr>
      <vt:lpstr> Rozdílnost účinnosti pohonů</vt:lpstr>
      <vt:lpstr>Elektrická vozba</vt:lpstr>
      <vt:lpstr>Prezentace aplikace PowerPoint</vt:lpstr>
      <vt:lpstr>Prezentace aplikace PowerPoint</vt:lpstr>
      <vt:lpstr>Prezentace aplikace PowerPoint</vt:lpstr>
      <vt:lpstr>Řešení pro částečně elektrizovanou železniční síť: dvouzdrojová vozidla trolej / akumulátor</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Doprava a energetika</vt:lpstr>
      <vt:lpstr>Bezemisní individuální automobilová doprava </vt:lpstr>
      <vt:lpstr>Bezemisní veřejná hromadná doprava </vt:lpstr>
      <vt:lpstr>Prezentace aplikace PowerPoint</vt:lpstr>
      <vt:lpstr>Děkuji Vám za Vaši pozornost!</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2017-12-01T19:43:48Z</dcterms:created>
  <dcterms:modified xsi:type="dcterms:W3CDTF">2019-05-20T08:01:55Z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0x010100933D11B1947736488532294EE9F4ED4B</vt:lpwstr>
  </property>
  <property fmtid="{D5CDD505-2E9C-101B-9397-08002B2CF9AE}" pid="3" name="_AdHocReviewCycleID">
    <vt:i4>-995474956</vt:i4>
  </property>
  <property fmtid="{D5CDD505-2E9C-101B-9397-08002B2CF9AE}" pid="4" name="_NewReviewCycle">
    <vt:lpwstr/>
  </property>
</Properties>
</file>