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6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8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C2611-4C71-4FC5-86AE-919BDF0F9419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24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7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s.cz" TargetMode="External"/><Relationship Id="rId2" Type="http://schemas.openxmlformats.org/officeDocument/2006/relationships/hyperlink" Target="mailto:jaroslav.vich@enviros.cz?subject=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52000" y="1054800"/>
            <a:ext cx="12499200" cy="8447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:\Šablony\2016\Podklady\Enviros_E_rgb 300 dpi (JiPa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02" y="2520000"/>
            <a:ext cx="467999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Šablony\2016\Podklady\Enviros_lista_1920px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000"/>
            <a:ext cx="12499200" cy="11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ografie nad sebou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B49CB2-75BB-45E6-96E4-2BBBB43E798E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Prezentace ENVIROS</a:t>
            </a:r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5"/>
          </p:nvPr>
        </p:nvSpPr>
        <p:spPr>
          <a:xfrm>
            <a:off x="504000" y="2016000"/>
            <a:ext cx="5889600" cy="3294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Zástupný symbol pro obrázek 9"/>
          <p:cNvSpPr>
            <a:spLocks noGrp="1"/>
          </p:cNvSpPr>
          <p:nvPr>
            <p:ph type="pic" sz="quarter" idx="16"/>
          </p:nvPr>
        </p:nvSpPr>
        <p:spPr>
          <a:xfrm>
            <a:off x="504000" y="5562000"/>
            <a:ext cx="5889600" cy="3294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8"/>
          </p:nvPr>
        </p:nvSpPr>
        <p:spPr>
          <a:xfrm>
            <a:off x="6609600" y="2016000"/>
            <a:ext cx="5889600" cy="32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6"/>
          <p:cNvSpPr>
            <a:spLocks noGrp="1"/>
          </p:cNvSpPr>
          <p:nvPr>
            <p:ph type="body" sz="quarter" idx="19"/>
          </p:nvPr>
        </p:nvSpPr>
        <p:spPr>
          <a:xfrm>
            <a:off x="6609600" y="5562000"/>
            <a:ext cx="5889600" cy="32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44262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258161-BC9A-4B7B-B42F-8C1AC8FC6CC0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Prezentace ENVIROS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5566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ěkuji za pozorno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5522400"/>
            <a:ext cx="11995200" cy="52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 b="1"/>
            </a:lvl1pPr>
          </a:lstStyle>
          <a:p>
            <a:pPr lvl="0"/>
            <a:r>
              <a:rPr lang="cs-CZ" dirty="0" smtClean="0"/>
              <a:t>Titul Jméno Příjmení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999" y="6037200"/>
            <a:ext cx="11995200" cy="385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i="0"/>
            </a:lvl1pPr>
          </a:lstStyle>
          <a:p>
            <a:pPr lvl="0"/>
            <a:r>
              <a:rPr lang="cs-CZ" dirty="0" smtClean="0"/>
              <a:t>Funkce</a:t>
            </a:r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2705916" y="6702733"/>
            <a:ext cx="7592968" cy="2523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defTabSz="457200"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 smtClean="0"/>
              <a:t>ENVIROS, s.r.o.</a:t>
            </a:r>
          </a:p>
          <a:p>
            <a:pPr defTabSz="457200">
              <a:lnSpc>
                <a:spcPct val="120000"/>
              </a:lnSpc>
              <a:spcAft>
                <a:spcPts val="18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 smtClean="0"/>
              <a:t>Dykova 53/10, 101 00 Praha 10, Česká republika</a:t>
            </a:r>
          </a:p>
          <a:p>
            <a:pPr defTabSz="457200"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cs-CZ" sz="1600" b="1" dirty="0" smtClean="0"/>
          </a:p>
          <a:p>
            <a:pPr defTabSz="457200"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cs-CZ" sz="1600" b="1" dirty="0" smtClean="0"/>
          </a:p>
          <a:p>
            <a:pPr defTabSz="457200"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cs-CZ" sz="1600" u="sng" dirty="0" smtClean="0">
              <a:solidFill>
                <a:srgbClr val="FEED00"/>
              </a:solidFill>
              <a:hlinkClick r:id="rId2"/>
            </a:endParaRPr>
          </a:p>
          <a:p>
            <a:pPr defTabSz="457200">
              <a:lnSpc>
                <a:spcPct val="120000"/>
              </a:lnSpc>
              <a:spcBef>
                <a:spcPts val="900"/>
              </a:spcBef>
              <a:defRPr sz="1900" b="1">
                <a:solidFill>
                  <a:srgbClr val="FEED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900" u="none" dirty="0" smtClean="0">
                <a:solidFill>
                  <a:schemeClr val="accent3"/>
                </a:solidFill>
              </a:rPr>
              <a:t>www.enviros.cz</a:t>
            </a:r>
            <a:endParaRPr lang="cs-CZ" sz="1900" u="none" dirty="0" smtClean="0">
              <a:solidFill>
                <a:schemeClr val="accent3"/>
              </a:solidFill>
              <a:hlinkClick r:id="rId3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802400" y="7853798"/>
            <a:ext cx="5400000" cy="29368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Číslo mobilního telefonu</a:t>
            </a:r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802400" y="8149327"/>
            <a:ext cx="5400000" cy="29368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E-mailová adresa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162055-F98E-4314-B735-72E048D4F2E6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 dirty="0" smtClean="0"/>
              <a:t>Dekarbonizační scénáře</a:t>
            </a:r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 hasCustomPrompt="1"/>
          </p:nvPr>
        </p:nvSpPr>
        <p:spPr>
          <a:xfrm>
            <a:off x="504000" y="4500000"/>
            <a:ext cx="11995200" cy="864000"/>
          </a:xfrm>
        </p:spPr>
        <p:txBody>
          <a:bodyPr anchor="ctr" anchorCtr="1">
            <a:normAutofit/>
          </a:bodyPr>
          <a:lstStyle>
            <a:lvl1pPr>
              <a:defRPr sz="4800"/>
            </a:lvl1pPr>
          </a:lstStyle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1027" name="Picture 3" descr="H:\Šablony\2016\Podklady\Enviros_E_rgb 300 dpi (JiPa) netransparentn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00" y="1548000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9"/>
          <p:cNvSpPr/>
          <p:nvPr userDrawn="1"/>
        </p:nvSpPr>
        <p:spPr>
          <a:xfrm>
            <a:off x="1243050" y="9138920"/>
            <a:ext cx="585526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4788000"/>
            <a:ext cx="11995200" cy="648000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Titul Jméno Příjmení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5688000"/>
            <a:ext cx="11995200" cy="648000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Místo a datum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 hasCustomPrompt="1"/>
          </p:nvPr>
        </p:nvSpPr>
        <p:spPr>
          <a:xfrm>
            <a:off x="504000" y="1224000"/>
            <a:ext cx="11995200" cy="3312000"/>
          </a:xfrm>
        </p:spPr>
        <p:txBody>
          <a:bodyPr anchor="b" anchorCtr="1">
            <a:noAutofit/>
          </a:bodyPr>
          <a:lstStyle>
            <a:lvl1pPr>
              <a:defRPr sz="4800" cap="all" baseline="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31.05.2017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 smtClean="0"/>
              <a:t>Kalkulátor emisí skleníkových plynů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1895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31.05.2017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Kalkulátor emisí skleníkových plynů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504000" y="2016000"/>
            <a:ext cx="11995200" cy="684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067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31.05.2017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Kalkulátor emisí skleníkových plynů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504000" y="2016000"/>
            <a:ext cx="5889600" cy="684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6609600" y="2016000"/>
            <a:ext cx="5889600" cy="684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6631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AE40A0-4924-46C9-9D9F-F38AC49FBA75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Dekarbonizační scénáře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504000" y="2016000"/>
            <a:ext cx="11995200" cy="3294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504000" y="5562000"/>
            <a:ext cx="11995200" cy="3294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011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E42AAC2-B4EB-41A6-A409-A0300D1B203B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Prezentace ENVIROS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/>
          </p:nvPr>
        </p:nvSpPr>
        <p:spPr>
          <a:xfrm>
            <a:off x="504000" y="7776000"/>
            <a:ext cx="11998800" cy="10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5"/>
          </p:nvPr>
        </p:nvSpPr>
        <p:spPr>
          <a:xfrm>
            <a:off x="504000" y="2016000"/>
            <a:ext cx="11995200" cy="5508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2879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full-screen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B0EABA-62BE-4A72-975F-DE251FABF826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Prezentace ENVIROS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/>
          </p:nvPr>
        </p:nvSpPr>
        <p:spPr>
          <a:xfrm>
            <a:off x="504000" y="7776000"/>
            <a:ext cx="11998800" cy="10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5"/>
          </p:nvPr>
        </p:nvSpPr>
        <p:spPr>
          <a:xfrm>
            <a:off x="504000" y="2016000"/>
            <a:ext cx="11995200" cy="5508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77248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203849A-DB14-40EB-B5B8-6516B4573304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Prezentace ENVIROS</a:t>
            </a:r>
            <a:endParaRPr lang="cs-CZ" dirty="0"/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6609600" y="2016000"/>
            <a:ext cx="5889600" cy="684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5"/>
          </p:nvPr>
        </p:nvSpPr>
        <p:spPr>
          <a:xfrm>
            <a:off x="504000" y="2016000"/>
            <a:ext cx="5889600" cy="43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7303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ografie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C5BD67-8D97-40C2-9F65-725291810812}" type="datetime1">
              <a:rPr lang="cs-CZ" smtClean="0"/>
              <a:t>16.5.2019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Prezentace ENVIROS</a:t>
            </a:r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5"/>
          </p:nvPr>
        </p:nvSpPr>
        <p:spPr>
          <a:xfrm>
            <a:off x="504000" y="2016000"/>
            <a:ext cx="5889600" cy="43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Zástupný symbol pro obrázek 9"/>
          <p:cNvSpPr>
            <a:spLocks noGrp="1"/>
          </p:cNvSpPr>
          <p:nvPr>
            <p:ph type="pic" sz="quarter" idx="16"/>
          </p:nvPr>
        </p:nvSpPr>
        <p:spPr>
          <a:xfrm>
            <a:off x="6609600" y="2016000"/>
            <a:ext cx="5889600" cy="43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8"/>
          </p:nvPr>
        </p:nvSpPr>
        <p:spPr>
          <a:xfrm>
            <a:off x="503999" y="6588000"/>
            <a:ext cx="5889600" cy="22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6"/>
          <p:cNvSpPr>
            <a:spLocks noGrp="1"/>
          </p:cNvSpPr>
          <p:nvPr>
            <p:ph type="body" sz="quarter" idx="19"/>
          </p:nvPr>
        </p:nvSpPr>
        <p:spPr>
          <a:xfrm>
            <a:off x="6609600" y="6588000"/>
            <a:ext cx="5889600" cy="22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300687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252000" y="9129600"/>
            <a:ext cx="12499200" cy="471975"/>
            <a:chOff x="252000" y="9129600"/>
            <a:chExt cx="12499200" cy="471975"/>
          </a:xfrm>
        </p:grpSpPr>
        <p:pic>
          <p:nvPicPr>
            <p:cNvPr id="3077" name="Picture 5" descr="H:\Šablony\2016\Podklady\Enviros_lista_prezetace_footer 300 dpi (JiPa) netransparentni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9129600"/>
              <a:ext cx="12499200" cy="47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:\Šablony\2016\Podklady\Enviros_lista_prezetace_footer 300 dpi (JiPa) netransparentni.png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9" r="69476"/>
            <a:stretch/>
          </p:blipFill>
          <p:spPr bwMode="auto">
            <a:xfrm>
              <a:off x="252000" y="9129600"/>
              <a:ext cx="2724151" cy="47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4000" y="1224000"/>
            <a:ext cx="11995200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>
            <a:normAutofit/>
          </a:bodyPr>
          <a:lstStyle/>
          <a:p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4000" y="2016000"/>
            <a:ext cx="11995200" cy="68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 anchor="t" anchorCtr="0">
            <a:normAutofit/>
          </a:bodyPr>
          <a:lstStyle/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232800" y="9244800"/>
            <a:ext cx="252000" cy="2517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 anchorCtr="1">
            <a:noAutofit/>
          </a:bodyPr>
          <a:lstStyle>
            <a:lvl1pPr>
              <a:defRPr sz="1200" b="1"/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252000" y="9251396"/>
            <a:ext cx="1080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31.05.2017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368000" y="9252000"/>
            <a:ext cx="10692000" cy="252000"/>
          </a:xfrm>
          <a:prstGeom prst="rect">
            <a:avLst/>
          </a:prstGeom>
        </p:spPr>
        <p:txBody>
          <a:bodyPr vert="horz" lIns="0" tIns="0" rIns="360000" bIns="720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Kalkulátor emisí skleníkových plynů</a:t>
            </a:r>
            <a:endParaRPr lang="cs-CZ" dirty="0"/>
          </a:p>
        </p:txBody>
      </p:sp>
      <p:pic>
        <p:nvPicPr>
          <p:cNvPr id="3076" name="Picture 4" descr="H:\Šablony\2016\Podklady\Enviros_lista_A4-2 300 dpi (JiPa) netransparentni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350"/>
            <a:ext cx="12499976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5" r:id="rId5"/>
    <p:sldLayoutId id="2147483674" r:id="rId6"/>
    <p:sldLayoutId id="2147483671" r:id="rId7"/>
    <p:sldLayoutId id="2147483670" r:id="rId8"/>
    <p:sldLayoutId id="2147483673" r:id="rId9"/>
    <p:sldLayoutId id="2147483672" r:id="rId10"/>
    <p:sldLayoutId id="2147483676" r:id="rId11"/>
    <p:sldLayoutId id="2147483658" r:id="rId12"/>
  </p:sldLayoutIdLst>
  <p:transition spd="med"/>
  <p:hf hdr="0"/>
  <p:txStyles>
    <p:titleStyle>
      <a:lvl1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60000" marR="0" indent="-360000" algn="l" defTabSz="5842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00000"/>
        <a:buFont typeface="Wingdings" panose="05000000000000000000" pitchFamily="2" charset="2"/>
        <a:buChar char="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20000" marR="0" indent="-360000" algn="l" defTabSz="584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100000"/>
        <a:buFont typeface="Wingdings" panose="05000000000000000000" pitchFamily="2" charset="2"/>
        <a:buChar char="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080000" marR="0" indent="-360000" algn="l" defTabSz="584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100000"/>
        <a:buFont typeface="Wingdings" panose="05000000000000000000" pitchFamily="2" charset="2"/>
        <a:buChar char="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440000" marR="0" indent="-360000" algn="l" defTabSz="584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100000"/>
        <a:buFont typeface="Wingdings" panose="05000000000000000000" pitchFamily="2" charset="2"/>
        <a:buChar char="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800000" marR="0" indent="-360000" algn="l" defTabSz="584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100000"/>
        <a:buFont typeface="Wingdings" panose="05000000000000000000" pitchFamily="2" charset="2"/>
        <a:buChar char="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2.enviros.cz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2050-pathways-analysis" TargetMode="External"/><Relationship Id="rId2" Type="http://schemas.openxmlformats.org/officeDocument/2006/relationships/hyperlink" Target="http://2050-calculator-tool.decc.gov.u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2.enviros.cz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98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webové verze modelu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Nejlepší představu o funkci kalkulátoru získáme praktickou ukázkou...</a:t>
            </a:r>
          </a:p>
          <a:p>
            <a:r>
              <a:rPr lang="cs-CZ" dirty="0" smtClean="0">
                <a:hlinkClick r:id="rId2"/>
              </a:rPr>
              <a:t>http://co2.enviros.cz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9911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Jiří Spitz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Senior </a:t>
            </a:r>
            <a:r>
              <a:rPr lang="cs-CZ" dirty="0" err="1" smtClean="0"/>
              <a:t>consultant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(+420) 284 007 486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jiri.spitz</a:t>
            </a:r>
            <a:r>
              <a:rPr lang="en-US" dirty="0" smtClean="0"/>
              <a:t>@enviros.cz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 dirty="0"/>
              <a:t>Kalkulátor emisí skleníkových </a:t>
            </a:r>
            <a:r>
              <a:rPr lang="cs-CZ" dirty="0" smtClean="0"/>
              <a:t>plynů</a:t>
            </a:r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600" y="4538143"/>
            <a:ext cx="11995200" cy="864000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392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Jiří Spitz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504000" y="5687999"/>
            <a:ext cx="11995200" cy="1028111"/>
          </a:xfrm>
        </p:spPr>
        <p:txBody>
          <a:bodyPr/>
          <a:lstStyle/>
          <a:p>
            <a:r>
              <a:rPr lang="cs-CZ" dirty="0" smtClean="0"/>
              <a:t>Pracovní skupina </a:t>
            </a:r>
            <a:r>
              <a:rPr lang="cs-CZ" dirty="0"/>
              <a:t>Čistá mobilita, 16.05.2019</a:t>
            </a:r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Kalkulátor emisí skleníkových plynů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cs-CZ" dirty="0" smtClean="0"/>
              <a:t>16.05.2019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 smtClean="0"/>
              <a:t>Kalkulátor emisí skleníkových plynů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183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 smtClean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Kalkulátor emisí skleníkových plynů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o vzniku kalkulátoru</a:t>
            </a:r>
          </a:p>
          <a:p>
            <a:r>
              <a:rPr lang="cs-CZ" dirty="0" smtClean="0"/>
              <a:t>verze kalkulátoru</a:t>
            </a:r>
          </a:p>
          <a:p>
            <a:r>
              <a:rPr lang="cs-CZ" dirty="0" smtClean="0"/>
              <a:t>česká verze kalkulátoru</a:t>
            </a:r>
          </a:p>
          <a:p>
            <a:r>
              <a:rPr lang="cs-CZ" dirty="0" smtClean="0"/>
              <a:t>aktuální </a:t>
            </a:r>
            <a:r>
              <a:rPr lang="cs-CZ" dirty="0"/>
              <a:t>stav </a:t>
            </a:r>
            <a:r>
              <a:rPr lang="cs-CZ" dirty="0" smtClean="0"/>
              <a:t>a využití české verze kalkulátoru</a:t>
            </a:r>
          </a:p>
          <a:p>
            <a:r>
              <a:rPr lang="cs-CZ" dirty="0" smtClean="0"/>
              <a:t>další rozvoj kalkulátoru</a:t>
            </a:r>
          </a:p>
          <a:p>
            <a:r>
              <a:rPr lang="cs-CZ" dirty="0" smtClean="0"/>
              <a:t>na co nutno dát pozor</a:t>
            </a:r>
          </a:p>
          <a:p>
            <a:r>
              <a:rPr lang="cs-CZ" dirty="0" smtClean="0"/>
              <a:t>prezentace webové verze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571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vzniku kalkulátoru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kalkulátor vznikl ve Velké Británii jako nástroj pro analýzu různých možností dosažení 80% redukce emisí CO</a:t>
            </a:r>
            <a:r>
              <a:rPr lang="cs-CZ" baseline="-25000" dirty="0"/>
              <a:t>2</a:t>
            </a:r>
            <a:r>
              <a:rPr lang="cs-CZ" dirty="0"/>
              <a:t> do roku 2050</a:t>
            </a:r>
          </a:p>
          <a:p>
            <a:pPr lvl="1"/>
            <a:r>
              <a:rPr lang="cs-CZ" dirty="0"/>
              <a:t>odkaz na originální model: </a:t>
            </a:r>
            <a:r>
              <a:rPr lang="cs-CZ" dirty="0">
                <a:hlinkClick r:id="rId2"/>
              </a:rPr>
              <a:t>http://2050-calculator-tool.decc.gov.uk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odkaz </a:t>
            </a:r>
            <a:r>
              <a:rPr lang="cs-CZ" dirty="0"/>
              <a:t>na další informace: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www.gov.uk/2050-pathways-analysis</a:t>
            </a:r>
            <a:endParaRPr lang="cs-CZ" dirty="0" smtClean="0"/>
          </a:p>
          <a:p>
            <a:r>
              <a:rPr lang="cs-CZ" dirty="0" smtClean="0"/>
              <a:t>jedná </a:t>
            </a:r>
            <a:r>
              <a:rPr lang="cs-CZ" dirty="0"/>
              <a:t>se o veřejně přístupný interaktivní nástroj, který zobrazuje dopady různých strategií redukce emisí CO</a:t>
            </a:r>
            <a:r>
              <a:rPr lang="cs-CZ" baseline="-25000" dirty="0"/>
              <a:t>2</a:t>
            </a:r>
            <a:r>
              <a:rPr lang="cs-CZ" dirty="0"/>
              <a:t> na</a:t>
            </a:r>
          </a:p>
          <a:p>
            <a:pPr lvl="1"/>
            <a:r>
              <a:rPr lang="cs-CZ" dirty="0"/>
              <a:t>energetické bilance</a:t>
            </a:r>
          </a:p>
          <a:p>
            <a:pPr lvl="1"/>
            <a:r>
              <a:rPr lang="cs-CZ" dirty="0"/>
              <a:t>emise</a:t>
            </a:r>
          </a:p>
          <a:p>
            <a:pPr lvl="1"/>
            <a:r>
              <a:rPr lang="cs-CZ" dirty="0"/>
              <a:t>bezpečnost a diverzitu zdrojů energie</a:t>
            </a:r>
          </a:p>
          <a:p>
            <a:pPr lvl="1"/>
            <a:r>
              <a:rPr lang="cs-CZ" dirty="0"/>
              <a:t>náklady</a:t>
            </a:r>
          </a:p>
        </p:txBody>
      </p:sp>
    </p:spTree>
    <p:extLst>
      <p:ext uri="{BB962C8B-B14F-4D97-AF65-F5344CB8AC3E}">
        <p14:creationId xmlns:p14="http://schemas.microsoft.com/office/powerpoint/2010/main" val="32686602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Verze kalkulátoru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kalkulátor má dvě verze</a:t>
            </a:r>
          </a:p>
          <a:p>
            <a:pPr lvl="1"/>
            <a:r>
              <a:rPr lang="cs-CZ" dirty="0"/>
              <a:t>internetová interaktivní verze – v této verzi si může kdokoliv vyzkoušet dopady různých změn nebo namodelovat svůj vlastní scénář</a:t>
            </a:r>
          </a:p>
          <a:p>
            <a:pPr lvl="1"/>
            <a:r>
              <a:rPr lang="cs-CZ" dirty="0" err="1"/>
              <a:t>excelová</a:t>
            </a:r>
            <a:r>
              <a:rPr lang="cs-CZ" dirty="0"/>
              <a:t> verze – obsahuje kompletní model včetně všech výpočtů a použitých vstupních dat. Tato verze je rovněž volně ke stažení, je určena hlavně pro odborníky</a:t>
            </a:r>
          </a:p>
        </p:txBody>
      </p:sp>
    </p:spTree>
    <p:extLst>
      <p:ext uri="{BB962C8B-B14F-4D97-AF65-F5344CB8AC3E}">
        <p14:creationId xmlns:p14="http://schemas.microsoft.com/office/powerpoint/2010/main" val="19867970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verze kalkulátoru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velvyslanectví Velké Británie uspořádalo dvoudenní seminář, kde autoři modelu seznámili české zástupce s funkcí a tvorbou modelu</a:t>
            </a:r>
          </a:p>
          <a:p>
            <a:r>
              <a:rPr lang="cs-CZ" dirty="0" smtClean="0"/>
              <a:t>česká verze kalkulátoru byla vytvořena </a:t>
            </a:r>
            <a:r>
              <a:rPr lang="cs-CZ" dirty="0"/>
              <a:t>ve spolupráci s  odborem energetiky a ochrany klimatu </a:t>
            </a:r>
            <a:r>
              <a:rPr lang="cs-CZ" dirty="0" smtClean="0"/>
              <a:t>MŽP, a to jako nástroj pro </a:t>
            </a:r>
            <a:r>
              <a:rPr lang="cs-CZ" dirty="0"/>
              <a:t>tvorbu koncepcí týkajících se energetiky a jejích dopadů na klimatické </a:t>
            </a:r>
            <a:r>
              <a:rPr lang="cs-CZ" dirty="0" smtClean="0"/>
              <a:t>změny</a:t>
            </a:r>
          </a:p>
          <a:p>
            <a:r>
              <a:rPr lang="cs-CZ" dirty="0" smtClean="0"/>
              <a:t>model je k dispozici na adrese </a:t>
            </a:r>
            <a:r>
              <a:rPr lang="cs-CZ" dirty="0" smtClean="0">
                <a:hlinkClick r:id="rId2"/>
              </a:rPr>
              <a:t>http://co2.enviros.cz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2246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stav a využití české verze kalkulátoru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excelová</a:t>
            </a:r>
            <a:r>
              <a:rPr lang="cs-CZ" dirty="0" smtClean="0"/>
              <a:t> verze modelu byla upravena na české podmínky a naplněna českými daty</a:t>
            </a:r>
          </a:p>
          <a:p>
            <a:r>
              <a:rPr lang="cs-CZ" dirty="0" smtClean="0"/>
              <a:t>v průběhu tvorby nové Politiky ochrany klimatu v ČR byla data částečně verifikována členy pracovní skupiny</a:t>
            </a:r>
          </a:p>
          <a:p>
            <a:r>
              <a:rPr lang="cs-CZ" dirty="0" smtClean="0"/>
              <a:t>do modelu bylo navrženo a zapracováno 8 scénářů, které byly následně využity při zpracování Politiky ochrany klimatu v ČR</a:t>
            </a:r>
          </a:p>
          <a:p>
            <a:r>
              <a:rPr lang="cs-CZ" dirty="0" smtClean="0"/>
              <a:t>webové rozhraní modelu byl lokalizováno do češtiny a naplněno daty z </a:t>
            </a:r>
            <a:r>
              <a:rPr lang="cs-CZ" dirty="0" err="1" smtClean="0"/>
              <a:t>excelové</a:t>
            </a:r>
            <a:r>
              <a:rPr lang="cs-CZ" dirty="0" smtClean="0"/>
              <a:t> verze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108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rozvoj kalkulátoru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 smtClean="0"/>
              <a:t>16.05.2019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britští kolegové vytvořili ke každému opatření v modelu pracovní skupinu, zahrnující odborníky z průmyslu a vládních i nevládních organizací, kteří se shodli na základních parametrech modelu</a:t>
            </a:r>
          </a:p>
          <a:p>
            <a:r>
              <a:rPr lang="cs-CZ" dirty="0" smtClean="0"/>
              <a:t>podobná verifikace dat v ČR neproběhla, snažíme se o postupnou verifikaci vstupů do modelu</a:t>
            </a:r>
          </a:p>
          <a:p>
            <a:r>
              <a:rPr lang="cs-CZ" dirty="0" smtClean="0"/>
              <a:t>v současnosti probíhá </a:t>
            </a:r>
            <a:r>
              <a:rPr lang="cs-CZ" dirty="0" smtClean="0"/>
              <a:t>rozšíření a aktualizace modelu v sektoru </a:t>
            </a:r>
            <a:r>
              <a:rPr lang="cs-CZ" dirty="0" smtClean="0"/>
              <a:t>dopravy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688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nutno dát pozor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dirty="0"/>
              <a:t>16.05.2019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Kalkulátor emisí skleníkových plynů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cs-CZ" dirty="0"/>
              <a:t>model není optimalizační</a:t>
            </a:r>
          </a:p>
          <a:p>
            <a:pPr lvl="1"/>
            <a:r>
              <a:rPr lang="cs-CZ" dirty="0"/>
              <a:t>model neověřuje reálnost vytvořených scénářů</a:t>
            </a:r>
          </a:p>
          <a:p>
            <a:pPr lvl="1"/>
            <a:r>
              <a:rPr lang="cs-CZ" dirty="0"/>
              <a:t>model nepočítá se vzájemnými interakcemi mezi odvětvími spotřeby </a:t>
            </a:r>
            <a:r>
              <a:rPr lang="cs-CZ" dirty="0" smtClean="0"/>
              <a:t>energie</a:t>
            </a:r>
          </a:p>
          <a:p>
            <a:r>
              <a:rPr lang="cs-CZ" dirty="0" smtClean="0"/>
              <a:t>=&gt; práce s kalkulátorem vyžaduje základní znalosti o energetice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57774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NVIROS">
  <a:themeElements>
    <a:clrScheme name="ENVIROS 2016">
      <a:dk1>
        <a:srgbClr val="010101"/>
      </a:dk1>
      <a:lt1>
        <a:sysClr val="window" lastClr="FFFFFF"/>
      </a:lt1>
      <a:dk2>
        <a:srgbClr val="BEBEBE"/>
      </a:dk2>
      <a:lt2>
        <a:srgbClr val="FFF200"/>
      </a:lt2>
      <a:accent1>
        <a:srgbClr val="FFF200"/>
      </a:accent1>
      <a:accent2>
        <a:srgbClr val="BEBEBE"/>
      </a:accent2>
      <a:accent3>
        <a:srgbClr val="0E81C0"/>
      </a:accent3>
      <a:accent4>
        <a:srgbClr val="BEC80E"/>
      </a:accent4>
      <a:accent5>
        <a:srgbClr val="9DD1C7"/>
      </a:accent5>
      <a:accent6>
        <a:srgbClr val="008080"/>
      </a:accent6>
      <a:hlink>
        <a:srgbClr val="0066FF"/>
      </a:hlink>
      <a:folHlink>
        <a:srgbClr val="0066F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ENVIROS 4" id="{3C5163A3-3770-4CEC-B00C-33DDB00330C8}" vid="{9BD40618-3A43-4146-8232-C0690652FC9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466</Words>
  <Application>Microsoft Office PowerPoint</Application>
  <PresentationFormat>Vlastní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Helvetica Light</vt:lpstr>
      <vt:lpstr>Helvetica Neue</vt:lpstr>
      <vt:lpstr>Wingdings</vt:lpstr>
      <vt:lpstr>ENVIROS</vt:lpstr>
      <vt:lpstr>Prezentace aplikace PowerPoint</vt:lpstr>
      <vt:lpstr>Kalkulátor emisí skleníkových plynů</vt:lpstr>
      <vt:lpstr>Obsah prezentace</vt:lpstr>
      <vt:lpstr>O vzniku kalkulátoru</vt:lpstr>
      <vt:lpstr>Verze kalkulátoru</vt:lpstr>
      <vt:lpstr>Česká verze kalkulátoru</vt:lpstr>
      <vt:lpstr>Aktuální stav a využití české verze kalkulátoru</vt:lpstr>
      <vt:lpstr>Další rozvoj kalkulátoru</vt:lpstr>
      <vt:lpstr>Na co nutno dát pozor</vt:lpstr>
      <vt:lpstr>Prezentace webové verze modelu</vt:lpstr>
      <vt:lpstr>Děkuji za pozornost!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2017-01-19T10:13:45Z</dcterms:created>
  <dcterms:modified xsi:type="dcterms:W3CDTF">2019-05-16T11:11:03Z</dcterms:modified>
</cp:coreProperties>
</file>